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303" r:id="rId2"/>
    <p:sldId id="309" r:id="rId3"/>
    <p:sldId id="337" r:id="rId4"/>
    <p:sldId id="258" r:id="rId5"/>
    <p:sldId id="335" r:id="rId6"/>
    <p:sldId id="310" r:id="rId7"/>
    <p:sldId id="343" r:id="rId8"/>
    <p:sldId id="362" r:id="rId9"/>
    <p:sldId id="271" r:id="rId10"/>
    <p:sldId id="348" r:id="rId11"/>
    <p:sldId id="353" r:id="rId12"/>
    <p:sldId id="354" r:id="rId13"/>
    <p:sldId id="355" r:id="rId14"/>
    <p:sldId id="344" r:id="rId15"/>
    <p:sldId id="346" r:id="rId16"/>
    <p:sldId id="313" r:id="rId17"/>
    <p:sldId id="321" r:id="rId18"/>
    <p:sldId id="323" r:id="rId19"/>
    <p:sldId id="332" r:id="rId20"/>
    <p:sldId id="326" r:id="rId21"/>
    <p:sldId id="338" r:id="rId22"/>
    <p:sldId id="328" r:id="rId23"/>
    <p:sldId id="339" r:id="rId24"/>
    <p:sldId id="351" r:id="rId25"/>
    <p:sldId id="324" r:id="rId26"/>
    <p:sldId id="340" r:id="rId27"/>
    <p:sldId id="327" r:id="rId28"/>
    <p:sldId id="333" r:id="rId29"/>
    <p:sldId id="331" r:id="rId30"/>
    <p:sldId id="325" r:id="rId31"/>
    <p:sldId id="329" r:id="rId32"/>
    <p:sldId id="342" r:id="rId33"/>
    <p:sldId id="363" r:id="rId34"/>
    <p:sldId id="262" r:id="rId35"/>
    <p:sldId id="356" r:id="rId36"/>
    <p:sldId id="308" r:id="rId37"/>
    <p:sldId id="357" r:id="rId38"/>
    <p:sldId id="307" r:id="rId39"/>
    <p:sldId id="345"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rry Saunders" initials="TS" lastIdx="3" clrIdx="0">
    <p:extLst>
      <p:ext uri="{19B8F6BF-5375-455C-9EA6-DF929625EA0E}">
        <p15:presenceInfo xmlns:p15="http://schemas.microsoft.com/office/powerpoint/2012/main" userId="S::terry.saunderssmith@ucalgary.ca::b2a92b95-f648-48c8-865c-4d72ac39bef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1F27"/>
    <a:srgbClr val="000000"/>
    <a:srgbClr val="010101"/>
    <a:srgbClr val="275D38"/>
    <a:srgbClr val="F2CD00"/>
    <a:srgbClr val="90BC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D38EAF-4796-43BB-B049-0A3654BA1AB0}" v="1" dt="2025-07-30T16:08:58.1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84337" autoAdjust="0"/>
  </p:normalViewPr>
  <p:slideViewPr>
    <p:cSldViewPr snapToGrid="0">
      <p:cViewPr varScale="1">
        <p:scale>
          <a:sx n="52" d="100"/>
          <a:sy n="52" d="100"/>
        </p:scale>
        <p:origin x="61" y="92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47" Type="http://schemas.microsoft.com/office/2016/11/relationships/changesInfo" Target="changesInfos/changesInfo1.xml"/><Relationship Id="rId50"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customXml" Target="../customXml/item3.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mi Goupil" userId="73cf3d4cbf7f6c7f" providerId="LiveId" clId="{D7D30A2E-7E36-40C0-B9A4-E5DCC191A384}"/>
    <pc:docChg chg="undo custSel addSld delSld modSld">
      <pc:chgData name="Remi Goupil" userId="73cf3d4cbf7f6c7f" providerId="LiveId" clId="{D7D30A2E-7E36-40C0-B9A4-E5DCC191A384}" dt="2025-07-18T19:06:01.851" v="263" actId="20577"/>
      <pc:docMkLst>
        <pc:docMk/>
      </pc:docMkLst>
      <pc:sldChg chg="modSp mod">
        <pc:chgData name="Remi Goupil" userId="73cf3d4cbf7f6c7f" providerId="LiveId" clId="{D7D30A2E-7E36-40C0-B9A4-E5DCC191A384}" dt="2025-07-18T19:06:01.851" v="263" actId="20577"/>
        <pc:sldMkLst>
          <pc:docMk/>
          <pc:sldMk cId="2246045322" sldId="307"/>
        </pc:sldMkLst>
        <pc:spChg chg="mod">
          <ac:chgData name="Remi Goupil" userId="73cf3d4cbf7f6c7f" providerId="LiveId" clId="{D7D30A2E-7E36-40C0-B9A4-E5DCC191A384}" dt="2025-07-18T19:06:01.851" v="263" actId="20577"/>
          <ac:spMkLst>
            <pc:docMk/>
            <pc:sldMk cId="2246045322" sldId="307"/>
            <ac:spMk id="3" creationId="{69BDC922-BB41-97B5-1AD3-F91E5507F1E4}"/>
          </ac:spMkLst>
        </pc:spChg>
      </pc:sldChg>
      <pc:sldChg chg="delSp modSp mod">
        <pc:chgData name="Remi Goupil" userId="73cf3d4cbf7f6c7f" providerId="LiveId" clId="{D7D30A2E-7E36-40C0-B9A4-E5DCC191A384}" dt="2025-07-18T19:05:49.452" v="237" actId="20577"/>
        <pc:sldMkLst>
          <pc:docMk/>
          <pc:sldMk cId="3032917093" sldId="308"/>
        </pc:sldMkLst>
        <pc:spChg chg="mod">
          <ac:chgData name="Remi Goupil" userId="73cf3d4cbf7f6c7f" providerId="LiveId" clId="{D7D30A2E-7E36-40C0-B9A4-E5DCC191A384}" dt="2025-07-18T19:05:49.452" v="237" actId="20577"/>
          <ac:spMkLst>
            <pc:docMk/>
            <pc:sldMk cId="3032917093" sldId="308"/>
            <ac:spMk id="3" creationId="{2FE1E42D-4511-FD2A-ADAE-E692277300EB}"/>
          </ac:spMkLst>
        </pc:spChg>
      </pc:sldChg>
      <pc:sldChg chg="addSp modSp mod">
        <pc:chgData name="Remi Goupil" userId="73cf3d4cbf7f6c7f" providerId="LiveId" clId="{D7D30A2E-7E36-40C0-B9A4-E5DCC191A384}" dt="2025-07-18T18:55:34.292" v="7" actId="1076"/>
        <pc:sldMkLst>
          <pc:docMk/>
          <pc:sldMk cId="332437606" sldId="321"/>
        </pc:sldMkLst>
        <pc:picChg chg="add mod">
          <ac:chgData name="Remi Goupil" userId="73cf3d4cbf7f6c7f" providerId="LiveId" clId="{D7D30A2E-7E36-40C0-B9A4-E5DCC191A384}" dt="2025-07-18T18:55:34.292" v="7" actId="1076"/>
          <ac:picMkLst>
            <pc:docMk/>
            <pc:sldMk cId="332437606" sldId="321"/>
            <ac:picMk id="4" creationId="{1778AC85-C129-78B0-EAD0-781B30BA528D}"/>
          </ac:picMkLst>
        </pc:picChg>
        <pc:picChg chg="add mod">
          <ac:chgData name="Remi Goupil" userId="73cf3d4cbf7f6c7f" providerId="LiveId" clId="{D7D30A2E-7E36-40C0-B9A4-E5DCC191A384}" dt="2025-07-18T18:55:30.090" v="5" actId="1076"/>
          <ac:picMkLst>
            <pc:docMk/>
            <pc:sldMk cId="332437606" sldId="321"/>
            <ac:picMk id="7" creationId="{4846A6E3-A74B-DB72-912E-BA9517BDE85B}"/>
          </ac:picMkLst>
        </pc:picChg>
      </pc:sldChg>
      <pc:sldChg chg="addSp delSp modSp mod">
        <pc:chgData name="Remi Goupil" userId="73cf3d4cbf7f6c7f" providerId="LiveId" clId="{D7D30A2E-7E36-40C0-B9A4-E5DCC191A384}" dt="2025-07-18T18:58:39.952" v="23" actId="1076"/>
        <pc:sldMkLst>
          <pc:docMk/>
          <pc:sldMk cId="367477463" sldId="323"/>
        </pc:sldMkLst>
        <pc:picChg chg="add mod modCrop">
          <ac:chgData name="Remi Goupil" userId="73cf3d4cbf7f6c7f" providerId="LiveId" clId="{D7D30A2E-7E36-40C0-B9A4-E5DCC191A384}" dt="2025-07-18T18:58:39.952" v="23" actId="1076"/>
          <ac:picMkLst>
            <pc:docMk/>
            <pc:sldMk cId="367477463" sldId="323"/>
            <ac:picMk id="4" creationId="{879AFEB1-773C-5119-BBB3-DC5326C75FBB}"/>
          </ac:picMkLst>
        </pc:picChg>
      </pc:sldChg>
      <pc:sldChg chg="addSp delSp modSp mod">
        <pc:chgData name="Remi Goupil" userId="73cf3d4cbf7f6c7f" providerId="LiveId" clId="{D7D30A2E-7E36-40C0-B9A4-E5DCC191A384}" dt="2025-07-18T18:57:33.524" v="18" actId="1076"/>
        <pc:sldMkLst>
          <pc:docMk/>
          <pc:sldMk cId="1997832365" sldId="325"/>
        </pc:sldMkLst>
        <pc:picChg chg="add mod">
          <ac:chgData name="Remi Goupil" userId="73cf3d4cbf7f6c7f" providerId="LiveId" clId="{D7D30A2E-7E36-40C0-B9A4-E5DCC191A384}" dt="2025-07-18T18:57:33.524" v="18" actId="1076"/>
          <ac:picMkLst>
            <pc:docMk/>
            <pc:sldMk cId="1997832365" sldId="325"/>
            <ac:picMk id="4" creationId="{8CB7CB98-C751-2197-0307-D614CAA8B3EB}"/>
          </ac:picMkLst>
        </pc:picChg>
      </pc:sldChg>
      <pc:sldChg chg="addSp delSp modSp mod">
        <pc:chgData name="Remi Goupil" userId="73cf3d4cbf7f6c7f" providerId="LiveId" clId="{D7D30A2E-7E36-40C0-B9A4-E5DCC191A384}" dt="2025-07-18T18:59:30.074" v="27" actId="1076"/>
        <pc:sldMkLst>
          <pc:docMk/>
          <pc:sldMk cId="2547405799" sldId="329"/>
        </pc:sldMkLst>
        <pc:picChg chg="add mod">
          <ac:chgData name="Remi Goupil" userId="73cf3d4cbf7f6c7f" providerId="LiveId" clId="{D7D30A2E-7E36-40C0-B9A4-E5DCC191A384}" dt="2025-07-18T18:59:30.074" v="27" actId="1076"/>
          <ac:picMkLst>
            <pc:docMk/>
            <pc:sldMk cId="2547405799" sldId="329"/>
            <ac:picMk id="5" creationId="{91661C17-BA28-6D70-A37A-100038B5E657}"/>
          </ac:picMkLst>
        </pc:picChg>
      </pc:sldChg>
      <pc:sldChg chg="del">
        <pc:chgData name="Remi Goupil" userId="73cf3d4cbf7f6c7f" providerId="LiveId" clId="{D7D30A2E-7E36-40C0-B9A4-E5DCC191A384}" dt="2025-07-18T18:58:15.792" v="19" actId="47"/>
        <pc:sldMkLst>
          <pc:docMk/>
          <pc:sldMk cId="2010567398" sldId="360"/>
        </pc:sldMkLst>
      </pc:sldChg>
      <pc:sldChg chg="del">
        <pc:chgData name="Remi Goupil" userId="73cf3d4cbf7f6c7f" providerId="LiveId" clId="{D7D30A2E-7E36-40C0-B9A4-E5DCC191A384}" dt="2025-07-18T18:58:16.802" v="20" actId="47"/>
        <pc:sldMkLst>
          <pc:docMk/>
          <pc:sldMk cId="1041950578" sldId="361"/>
        </pc:sldMkLst>
      </pc:sldChg>
      <pc:sldChg chg="addSp modSp new mod">
        <pc:chgData name="Remi Goupil" userId="73cf3d4cbf7f6c7f" providerId="LiveId" clId="{D7D30A2E-7E36-40C0-B9A4-E5DCC191A384}" dt="2025-07-18T19:05:06.641" v="169" actId="1076"/>
        <pc:sldMkLst>
          <pc:docMk/>
          <pc:sldMk cId="2708271142" sldId="363"/>
        </pc:sldMkLst>
        <pc:spChg chg="mod">
          <ac:chgData name="Remi Goupil" userId="73cf3d4cbf7f6c7f" providerId="LiveId" clId="{D7D30A2E-7E36-40C0-B9A4-E5DCC191A384}" dt="2025-07-18T19:00:59.633" v="118" actId="20577"/>
          <ac:spMkLst>
            <pc:docMk/>
            <pc:sldMk cId="2708271142" sldId="363"/>
            <ac:spMk id="2" creationId="{AB04A6D8-50F8-2430-8BDA-C9EF8EF067A0}"/>
          </ac:spMkLst>
        </pc:spChg>
        <pc:spChg chg="mod">
          <ac:chgData name="Remi Goupil" userId="73cf3d4cbf7f6c7f" providerId="LiveId" clId="{D7D30A2E-7E36-40C0-B9A4-E5DCC191A384}" dt="2025-07-18T19:05:02.039" v="166" actId="14100"/>
          <ac:spMkLst>
            <pc:docMk/>
            <pc:sldMk cId="2708271142" sldId="363"/>
            <ac:spMk id="3" creationId="{A8E4DC30-EBD5-8E9D-C8F7-6D2F2B8C893C}"/>
          </ac:spMkLst>
        </pc:spChg>
        <pc:picChg chg="add mod">
          <ac:chgData name="Remi Goupil" userId="73cf3d4cbf7f6c7f" providerId="LiveId" clId="{D7D30A2E-7E36-40C0-B9A4-E5DCC191A384}" dt="2025-07-18T19:05:06.641" v="169" actId="1076"/>
          <ac:picMkLst>
            <pc:docMk/>
            <pc:sldMk cId="2708271142" sldId="363"/>
            <ac:picMk id="5" creationId="{8909DB0D-DBA3-24ED-F8F4-B07F17687B0E}"/>
          </ac:picMkLst>
        </pc:picChg>
      </pc:sldChg>
    </pc:docChg>
  </pc:docChgLst>
  <pc:docChgLst>
    <pc:chgData name="Remi Goupil" userId="73cf3d4cbf7f6c7f" providerId="LiveId" clId="{40D38EAF-4796-43BB-B049-0A3654BA1AB0}"/>
    <pc:docChg chg="addSld delSld modSld">
      <pc:chgData name="Remi Goupil" userId="73cf3d4cbf7f6c7f" providerId="LiveId" clId="{40D38EAF-4796-43BB-B049-0A3654BA1AB0}" dt="2025-07-30T16:08:58.174" v="13"/>
      <pc:docMkLst>
        <pc:docMk/>
      </pc:docMkLst>
      <pc:sldChg chg="add del">
        <pc:chgData name="Remi Goupil" userId="73cf3d4cbf7f6c7f" providerId="LiveId" clId="{40D38EAF-4796-43BB-B049-0A3654BA1AB0}" dt="2025-07-30T16:08:58.174" v="13"/>
        <pc:sldMkLst>
          <pc:docMk/>
          <pc:sldMk cId="595003202" sldId="258"/>
        </pc:sldMkLst>
      </pc:sldChg>
      <pc:sldChg chg="add del">
        <pc:chgData name="Remi Goupil" userId="73cf3d4cbf7f6c7f" providerId="LiveId" clId="{40D38EAF-4796-43BB-B049-0A3654BA1AB0}" dt="2025-07-30T16:08:58.174" v="13"/>
        <pc:sldMkLst>
          <pc:docMk/>
          <pc:sldMk cId="2583537533" sldId="262"/>
        </pc:sldMkLst>
      </pc:sldChg>
      <pc:sldChg chg="add del">
        <pc:chgData name="Remi Goupil" userId="73cf3d4cbf7f6c7f" providerId="LiveId" clId="{40D38EAF-4796-43BB-B049-0A3654BA1AB0}" dt="2025-07-30T16:08:58.174" v="13"/>
        <pc:sldMkLst>
          <pc:docMk/>
          <pc:sldMk cId="4127702017" sldId="271"/>
        </pc:sldMkLst>
      </pc:sldChg>
      <pc:sldChg chg="add del">
        <pc:chgData name="Remi Goupil" userId="73cf3d4cbf7f6c7f" providerId="LiveId" clId="{40D38EAF-4796-43BB-B049-0A3654BA1AB0}" dt="2025-07-30T16:08:58.174" v="13"/>
        <pc:sldMkLst>
          <pc:docMk/>
          <pc:sldMk cId="2246045322" sldId="307"/>
        </pc:sldMkLst>
      </pc:sldChg>
      <pc:sldChg chg="add del">
        <pc:chgData name="Remi Goupil" userId="73cf3d4cbf7f6c7f" providerId="LiveId" clId="{40D38EAF-4796-43BB-B049-0A3654BA1AB0}" dt="2025-07-30T16:08:58.174" v="13"/>
        <pc:sldMkLst>
          <pc:docMk/>
          <pc:sldMk cId="3032917093" sldId="308"/>
        </pc:sldMkLst>
      </pc:sldChg>
      <pc:sldChg chg="modSp add del mod">
        <pc:chgData name="Remi Goupil" userId="73cf3d4cbf7f6c7f" providerId="LiveId" clId="{40D38EAF-4796-43BB-B049-0A3654BA1AB0}" dt="2025-07-30T16:08:58.174" v="13"/>
        <pc:sldMkLst>
          <pc:docMk/>
          <pc:sldMk cId="1392705500" sldId="309"/>
        </pc:sldMkLst>
        <pc:spChg chg="mod">
          <ac:chgData name="Remi Goupil" userId="73cf3d4cbf7f6c7f" providerId="LiveId" clId="{40D38EAF-4796-43BB-B049-0A3654BA1AB0}" dt="2025-07-30T16:07:48.219" v="11" actId="20577"/>
          <ac:spMkLst>
            <pc:docMk/>
            <pc:sldMk cId="1392705500" sldId="309"/>
            <ac:spMk id="2" creationId="{C5854315-D01F-51F6-6FAE-39DB17203492}"/>
          </ac:spMkLst>
        </pc:spChg>
      </pc:sldChg>
      <pc:sldChg chg="add del">
        <pc:chgData name="Remi Goupil" userId="73cf3d4cbf7f6c7f" providerId="LiveId" clId="{40D38EAF-4796-43BB-B049-0A3654BA1AB0}" dt="2025-07-30T16:08:58.174" v="13"/>
        <pc:sldMkLst>
          <pc:docMk/>
          <pc:sldMk cId="1723267366" sldId="310"/>
        </pc:sldMkLst>
      </pc:sldChg>
      <pc:sldChg chg="add del">
        <pc:chgData name="Remi Goupil" userId="73cf3d4cbf7f6c7f" providerId="LiveId" clId="{40D38EAF-4796-43BB-B049-0A3654BA1AB0}" dt="2025-07-30T16:08:58.174" v="13"/>
        <pc:sldMkLst>
          <pc:docMk/>
          <pc:sldMk cId="4091878341" sldId="313"/>
        </pc:sldMkLst>
      </pc:sldChg>
      <pc:sldChg chg="add del">
        <pc:chgData name="Remi Goupil" userId="73cf3d4cbf7f6c7f" providerId="LiveId" clId="{40D38EAF-4796-43BB-B049-0A3654BA1AB0}" dt="2025-07-30T16:08:58.174" v="13"/>
        <pc:sldMkLst>
          <pc:docMk/>
          <pc:sldMk cId="332437606" sldId="321"/>
        </pc:sldMkLst>
      </pc:sldChg>
      <pc:sldChg chg="add del">
        <pc:chgData name="Remi Goupil" userId="73cf3d4cbf7f6c7f" providerId="LiveId" clId="{40D38EAF-4796-43BB-B049-0A3654BA1AB0}" dt="2025-07-30T16:08:58.174" v="13"/>
        <pc:sldMkLst>
          <pc:docMk/>
          <pc:sldMk cId="367477463" sldId="323"/>
        </pc:sldMkLst>
      </pc:sldChg>
      <pc:sldChg chg="add del">
        <pc:chgData name="Remi Goupil" userId="73cf3d4cbf7f6c7f" providerId="LiveId" clId="{40D38EAF-4796-43BB-B049-0A3654BA1AB0}" dt="2025-07-30T16:08:58.174" v="13"/>
        <pc:sldMkLst>
          <pc:docMk/>
          <pc:sldMk cId="345146453" sldId="324"/>
        </pc:sldMkLst>
      </pc:sldChg>
      <pc:sldChg chg="add del">
        <pc:chgData name="Remi Goupil" userId="73cf3d4cbf7f6c7f" providerId="LiveId" clId="{40D38EAF-4796-43BB-B049-0A3654BA1AB0}" dt="2025-07-30T16:08:58.174" v="13"/>
        <pc:sldMkLst>
          <pc:docMk/>
          <pc:sldMk cId="1997832365" sldId="325"/>
        </pc:sldMkLst>
      </pc:sldChg>
      <pc:sldChg chg="add del">
        <pc:chgData name="Remi Goupil" userId="73cf3d4cbf7f6c7f" providerId="LiveId" clId="{40D38EAF-4796-43BB-B049-0A3654BA1AB0}" dt="2025-07-30T16:08:58.174" v="13"/>
        <pc:sldMkLst>
          <pc:docMk/>
          <pc:sldMk cId="2783841027" sldId="326"/>
        </pc:sldMkLst>
      </pc:sldChg>
      <pc:sldChg chg="add del">
        <pc:chgData name="Remi Goupil" userId="73cf3d4cbf7f6c7f" providerId="LiveId" clId="{40D38EAF-4796-43BB-B049-0A3654BA1AB0}" dt="2025-07-30T16:08:58.174" v="13"/>
        <pc:sldMkLst>
          <pc:docMk/>
          <pc:sldMk cId="4138831712" sldId="327"/>
        </pc:sldMkLst>
      </pc:sldChg>
      <pc:sldChg chg="add del">
        <pc:chgData name="Remi Goupil" userId="73cf3d4cbf7f6c7f" providerId="LiveId" clId="{40D38EAF-4796-43BB-B049-0A3654BA1AB0}" dt="2025-07-30T16:08:58.174" v="13"/>
        <pc:sldMkLst>
          <pc:docMk/>
          <pc:sldMk cId="3677782710" sldId="328"/>
        </pc:sldMkLst>
      </pc:sldChg>
      <pc:sldChg chg="add del">
        <pc:chgData name="Remi Goupil" userId="73cf3d4cbf7f6c7f" providerId="LiveId" clId="{40D38EAF-4796-43BB-B049-0A3654BA1AB0}" dt="2025-07-30T16:08:58.174" v="13"/>
        <pc:sldMkLst>
          <pc:docMk/>
          <pc:sldMk cId="2547405799" sldId="329"/>
        </pc:sldMkLst>
      </pc:sldChg>
      <pc:sldChg chg="add del">
        <pc:chgData name="Remi Goupil" userId="73cf3d4cbf7f6c7f" providerId="LiveId" clId="{40D38EAF-4796-43BB-B049-0A3654BA1AB0}" dt="2025-07-30T16:08:58.174" v="13"/>
        <pc:sldMkLst>
          <pc:docMk/>
          <pc:sldMk cId="1225370234" sldId="331"/>
        </pc:sldMkLst>
      </pc:sldChg>
      <pc:sldChg chg="add del">
        <pc:chgData name="Remi Goupil" userId="73cf3d4cbf7f6c7f" providerId="LiveId" clId="{40D38EAF-4796-43BB-B049-0A3654BA1AB0}" dt="2025-07-30T16:08:58.174" v="13"/>
        <pc:sldMkLst>
          <pc:docMk/>
          <pc:sldMk cId="4040205705" sldId="332"/>
        </pc:sldMkLst>
      </pc:sldChg>
      <pc:sldChg chg="add del">
        <pc:chgData name="Remi Goupil" userId="73cf3d4cbf7f6c7f" providerId="LiveId" clId="{40D38EAF-4796-43BB-B049-0A3654BA1AB0}" dt="2025-07-30T16:08:58.174" v="13"/>
        <pc:sldMkLst>
          <pc:docMk/>
          <pc:sldMk cId="461801410" sldId="333"/>
        </pc:sldMkLst>
      </pc:sldChg>
      <pc:sldChg chg="add del">
        <pc:chgData name="Remi Goupil" userId="73cf3d4cbf7f6c7f" providerId="LiveId" clId="{40D38EAF-4796-43BB-B049-0A3654BA1AB0}" dt="2025-07-30T16:08:58.174" v="13"/>
        <pc:sldMkLst>
          <pc:docMk/>
          <pc:sldMk cId="1270235805" sldId="335"/>
        </pc:sldMkLst>
      </pc:sldChg>
      <pc:sldChg chg="add del">
        <pc:chgData name="Remi Goupil" userId="73cf3d4cbf7f6c7f" providerId="LiveId" clId="{40D38EAF-4796-43BB-B049-0A3654BA1AB0}" dt="2025-07-30T16:08:58.174" v="13"/>
        <pc:sldMkLst>
          <pc:docMk/>
          <pc:sldMk cId="3943751367" sldId="337"/>
        </pc:sldMkLst>
      </pc:sldChg>
      <pc:sldChg chg="add del">
        <pc:chgData name="Remi Goupil" userId="73cf3d4cbf7f6c7f" providerId="LiveId" clId="{40D38EAF-4796-43BB-B049-0A3654BA1AB0}" dt="2025-07-30T16:08:58.174" v="13"/>
        <pc:sldMkLst>
          <pc:docMk/>
          <pc:sldMk cId="3999818696" sldId="338"/>
        </pc:sldMkLst>
      </pc:sldChg>
      <pc:sldChg chg="add del">
        <pc:chgData name="Remi Goupil" userId="73cf3d4cbf7f6c7f" providerId="LiveId" clId="{40D38EAF-4796-43BB-B049-0A3654BA1AB0}" dt="2025-07-30T16:08:58.174" v="13"/>
        <pc:sldMkLst>
          <pc:docMk/>
          <pc:sldMk cId="116995937" sldId="339"/>
        </pc:sldMkLst>
      </pc:sldChg>
      <pc:sldChg chg="add del">
        <pc:chgData name="Remi Goupil" userId="73cf3d4cbf7f6c7f" providerId="LiveId" clId="{40D38EAF-4796-43BB-B049-0A3654BA1AB0}" dt="2025-07-30T16:08:58.174" v="13"/>
        <pc:sldMkLst>
          <pc:docMk/>
          <pc:sldMk cId="3223982088" sldId="340"/>
        </pc:sldMkLst>
      </pc:sldChg>
      <pc:sldChg chg="add del">
        <pc:chgData name="Remi Goupil" userId="73cf3d4cbf7f6c7f" providerId="LiveId" clId="{40D38EAF-4796-43BB-B049-0A3654BA1AB0}" dt="2025-07-30T16:08:58.174" v="13"/>
        <pc:sldMkLst>
          <pc:docMk/>
          <pc:sldMk cId="2826242469" sldId="342"/>
        </pc:sldMkLst>
      </pc:sldChg>
      <pc:sldChg chg="add del">
        <pc:chgData name="Remi Goupil" userId="73cf3d4cbf7f6c7f" providerId="LiveId" clId="{40D38EAF-4796-43BB-B049-0A3654BA1AB0}" dt="2025-07-30T16:08:58.174" v="13"/>
        <pc:sldMkLst>
          <pc:docMk/>
          <pc:sldMk cId="3313151391" sldId="343"/>
        </pc:sldMkLst>
      </pc:sldChg>
      <pc:sldChg chg="add del">
        <pc:chgData name="Remi Goupil" userId="73cf3d4cbf7f6c7f" providerId="LiveId" clId="{40D38EAF-4796-43BB-B049-0A3654BA1AB0}" dt="2025-07-30T16:08:58.174" v="13"/>
        <pc:sldMkLst>
          <pc:docMk/>
          <pc:sldMk cId="2587847554" sldId="344"/>
        </pc:sldMkLst>
      </pc:sldChg>
      <pc:sldChg chg="add del">
        <pc:chgData name="Remi Goupil" userId="73cf3d4cbf7f6c7f" providerId="LiveId" clId="{40D38EAF-4796-43BB-B049-0A3654BA1AB0}" dt="2025-07-30T16:08:58.174" v="13"/>
        <pc:sldMkLst>
          <pc:docMk/>
          <pc:sldMk cId="3276079726" sldId="345"/>
        </pc:sldMkLst>
      </pc:sldChg>
      <pc:sldChg chg="add del">
        <pc:chgData name="Remi Goupil" userId="73cf3d4cbf7f6c7f" providerId="LiveId" clId="{40D38EAF-4796-43BB-B049-0A3654BA1AB0}" dt="2025-07-30T16:08:58.174" v="13"/>
        <pc:sldMkLst>
          <pc:docMk/>
          <pc:sldMk cId="1206787606" sldId="346"/>
        </pc:sldMkLst>
      </pc:sldChg>
      <pc:sldChg chg="add del">
        <pc:chgData name="Remi Goupil" userId="73cf3d4cbf7f6c7f" providerId="LiveId" clId="{40D38EAF-4796-43BB-B049-0A3654BA1AB0}" dt="2025-07-30T16:08:58.174" v="13"/>
        <pc:sldMkLst>
          <pc:docMk/>
          <pc:sldMk cId="1904692543" sldId="348"/>
        </pc:sldMkLst>
      </pc:sldChg>
      <pc:sldChg chg="add del">
        <pc:chgData name="Remi Goupil" userId="73cf3d4cbf7f6c7f" providerId="LiveId" clId="{40D38EAF-4796-43BB-B049-0A3654BA1AB0}" dt="2025-07-30T16:08:58.174" v="13"/>
        <pc:sldMkLst>
          <pc:docMk/>
          <pc:sldMk cId="2117720335" sldId="351"/>
        </pc:sldMkLst>
      </pc:sldChg>
      <pc:sldChg chg="add del">
        <pc:chgData name="Remi Goupil" userId="73cf3d4cbf7f6c7f" providerId="LiveId" clId="{40D38EAF-4796-43BB-B049-0A3654BA1AB0}" dt="2025-07-30T16:08:58.174" v="13"/>
        <pc:sldMkLst>
          <pc:docMk/>
          <pc:sldMk cId="3941018960" sldId="353"/>
        </pc:sldMkLst>
      </pc:sldChg>
      <pc:sldChg chg="add del">
        <pc:chgData name="Remi Goupil" userId="73cf3d4cbf7f6c7f" providerId="LiveId" clId="{40D38EAF-4796-43BB-B049-0A3654BA1AB0}" dt="2025-07-30T16:08:58.174" v="13"/>
        <pc:sldMkLst>
          <pc:docMk/>
          <pc:sldMk cId="443954505" sldId="354"/>
        </pc:sldMkLst>
      </pc:sldChg>
      <pc:sldChg chg="add del">
        <pc:chgData name="Remi Goupil" userId="73cf3d4cbf7f6c7f" providerId="LiveId" clId="{40D38EAF-4796-43BB-B049-0A3654BA1AB0}" dt="2025-07-30T16:08:58.174" v="13"/>
        <pc:sldMkLst>
          <pc:docMk/>
          <pc:sldMk cId="2233788454" sldId="355"/>
        </pc:sldMkLst>
      </pc:sldChg>
      <pc:sldChg chg="add del">
        <pc:chgData name="Remi Goupil" userId="73cf3d4cbf7f6c7f" providerId="LiveId" clId="{40D38EAF-4796-43BB-B049-0A3654BA1AB0}" dt="2025-07-30T16:08:58.174" v="13"/>
        <pc:sldMkLst>
          <pc:docMk/>
          <pc:sldMk cId="229403165" sldId="356"/>
        </pc:sldMkLst>
      </pc:sldChg>
      <pc:sldChg chg="add del">
        <pc:chgData name="Remi Goupil" userId="73cf3d4cbf7f6c7f" providerId="LiveId" clId="{40D38EAF-4796-43BB-B049-0A3654BA1AB0}" dt="2025-07-30T16:08:58.174" v="13"/>
        <pc:sldMkLst>
          <pc:docMk/>
          <pc:sldMk cId="4049774114" sldId="357"/>
        </pc:sldMkLst>
      </pc:sldChg>
      <pc:sldChg chg="add del">
        <pc:chgData name="Remi Goupil" userId="73cf3d4cbf7f6c7f" providerId="LiveId" clId="{40D38EAF-4796-43BB-B049-0A3654BA1AB0}" dt="2025-07-30T16:08:58.174" v="13"/>
        <pc:sldMkLst>
          <pc:docMk/>
          <pc:sldMk cId="2896229011" sldId="362"/>
        </pc:sldMkLst>
      </pc:sldChg>
      <pc:sldChg chg="add del">
        <pc:chgData name="Remi Goupil" userId="73cf3d4cbf7f6c7f" providerId="LiveId" clId="{40D38EAF-4796-43BB-B049-0A3654BA1AB0}" dt="2025-07-30T16:08:58.174" v="13"/>
        <pc:sldMkLst>
          <pc:docMk/>
          <pc:sldMk cId="2708271142" sldId="36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CAD9A8-2027-4148-B402-FBB003174F38}" type="datetimeFigureOut">
              <a:rPr lang="en-CA" smtClean="0"/>
              <a:t>2025-07-30</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1C936B-50C5-47E8-BA7C-27996C895C28}" type="slidenum">
              <a:rPr lang="en-CA" smtClean="0"/>
              <a:t>‹#›</a:t>
            </a:fld>
            <a:endParaRPr lang="en-CA"/>
          </a:p>
        </p:txBody>
      </p:sp>
    </p:spTree>
    <p:extLst>
      <p:ext uri="{BB962C8B-B14F-4D97-AF65-F5344CB8AC3E}">
        <p14:creationId xmlns:p14="http://schemas.microsoft.com/office/powerpoint/2010/main" val="2660450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B62FA-FC7B-2C07-7657-54B290C0EA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E767EE-815B-990B-1D10-F13EFA4DE1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274AD2-484E-F249-6A92-8AB517C463DF}"/>
              </a:ext>
            </a:extLst>
          </p:cNvPr>
          <p:cNvSpPr>
            <a:spLocks noGrp="1"/>
          </p:cNvSpPr>
          <p:nvPr>
            <p:ph type="body" idx="1"/>
          </p:nvPr>
        </p:nvSpPr>
        <p:spPr/>
        <p:txBody>
          <a:bodyPr/>
          <a:lstStyle/>
          <a:p>
            <a:endParaRPr lang="fr-CA" dirty="0"/>
          </a:p>
        </p:txBody>
      </p:sp>
      <p:sp>
        <p:nvSpPr>
          <p:cNvPr id="4" name="Slide Number Placeholder 3">
            <a:extLst>
              <a:ext uri="{FF2B5EF4-FFF2-40B4-BE49-F238E27FC236}">
                <a16:creationId xmlns:a16="http://schemas.microsoft.com/office/drawing/2014/main" id="{78414D99-1FFE-2044-90F2-4034667EA89B}"/>
              </a:ext>
            </a:extLst>
          </p:cNvPr>
          <p:cNvSpPr>
            <a:spLocks noGrp="1"/>
          </p:cNvSpPr>
          <p:nvPr>
            <p:ph type="sldNum" sz="quarter" idx="5"/>
          </p:nvPr>
        </p:nvSpPr>
        <p:spPr/>
        <p:txBody>
          <a:bodyPr/>
          <a:lstStyle/>
          <a:p>
            <a:fld id="{0663CAEE-94A9-4E57-9DFB-A88395302A76}" type="slidenum">
              <a:rPr lang="fr-CA" smtClean="0"/>
              <a:t>2</a:t>
            </a:fld>
            <a:endParaRPr lang="fr-CA"/>
          </a:p>
        </p:txBody>
      </p:sp>
    </p:spTree>
    <p:extLst>
      <p:ext uri="{BB962C8B-B14F-4D97-AF65-F5344CB8AC3E}">
        <p14:creationId xmlns:p14="http://schemas.microsoft.com/office/powerpoint/2010/main" val="3224637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200" b="0" i="0" kern="1200" dirty="0">
                <a:solidFill>
                  <a:schemeClr val="tx1"/>
                </a:solidFill>
                <a:effectLst/>
                <a:latin typeface="+mn-lt"/>
                <a:ea typeface="+mn-ea"/>
                <a:cs typeface="+mn-cs"/>
              </a:rPr>
              <a:t>Algorithme proposé pour le diagnostic de l’HTA en soins de première ligne. Remarque : HTA = hypertension artérielle, MAPA = monitorage ambulatoire de la PA; PA = pression artérielle. *Faire un suivi de la PA sur une base annuelle ou lorsque l’occasion se présente. Si l’on soupçonne une HTA masquée, mesurer la PA hors cabinet. †Si cette mesure est impossible ou indisponible, répéter la mesure de la PA en cabinet lors d’une visite ultérieure. ‡Utiliser un dispositif de mesure validé ou recommandé par Hypertension Canada pour mesurer la PA à domicile. §Poursuivre la surveillance de la PA sur une base annuelle ou lorsque l’occasion se présente.</a:t>
            </a:r>
            <a:endParaRPr lang="fr-CA" dirty="0"/>
          </a:p>
        </p:txBody>
      </p:sp>
      <p:sp>
        <p:nvSpPr>
          <p:cNvPr id="4" name="Slide Number Placeholder 3"/>
          <p:cNvSpPr>
            <a:spLocks noGrp="1"/>
          </p:cNvSpPr>
          <p:nvPr>
            <p:ph type="sldNum" sz="quarter" idx="5"/>
          </p:nvPr>
        </p:nvSpPr>
        <p:spPr/>
        <p:txBody>
          <a:bodyPr/>
          <a:lstStyle/>
          <a:p>
            <a:fld id="{A41C936B-50C5-47E8-BA7C-27996C895C28}" type="slidenum">
              <a:rPr lang="en-CA" smtClean="0"/>
              <a:t>18</a:t>
            </a:fld>
            <a:endParaRPr lang="en-CA"/>
          </a:p>
        </p:txBody>
      </p:sp>
    </p:spTree>
    <p:extLst>
      <p:ext uri="{BB962C8B-B14F-4D97-AF65-F5344CB8AC3E}">
        <p14:creationId xmlns:p14="http://schemas.microsoft.com/office/powerpoint/2010/main" val="292462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200" b="0" i="0" kern="1200" dirty="0">
                <a:solidFill>
                  <a:schemeClr val="tx1"/>
                </a:solidFill>
                <a:effectLst/>
                <a:latin typeface="+mn-lt"/>
                <a:ea typeface="+mn-ea"/>
                <a:cs typeface="+mn-cs"/>
              </a:rPr>
              <a:t>Algorithme proposé pour le traitement de l’HTA en soins de première ligne (non destiné aux enfants ou à la grossesse). Remarque : </a:t>
            </a:r>
            <a:r>
              <a:rPr lang="fr-CA" sz="1200" b="0" i="0" kern="1200" dirty="0" err="1">
                <a:solidFill>
                  <a:schemeClr val="tx1"/>
                </a:solidFill>
                <a:effectLst/>
                <a:latin typeface="+mn-lt"/>
                <a:ea typeface="+mn-ea"/>
                <a:cs typeface="+mn-cs"/>
              </a:rPr>
              <a:t>DFGe</a:t>
            </a:r>
            <a:r>
              <a:rPr lang="fr-CA" sz="1200" b="0" i="0" kern="1200" dirty="0">
                <a:solidFill>
                  <a:schemeClr val="tx1"/>
                </a:solidFill>
                <a:effectLst/>
                <a:latin typeface="+mn-lt"/>
                <a:ea typeface="+mn-ea"/>
                <a:cs typeface="+mn-cs"/>
              </a:rPr>
              <a:t> = débit de filtration glomérulaire estimé; HCTZ = hydrochlorothiazide, HTA = hypertension artérielle, MCV = maladie cardiovasculaire; PA = pression artérielle; PAS = pression artérielle systolique. *Les affections et états associés à un risque élevé de MCV sont : la MCV établie (cardiopathie ischémique, insuffisance cardiaque, maladie vasculaire cérébrale, maladie artérielle périphérique), le diabète </a:t>
            </a:r>
            <a:r>
              <a:rPr lang="fr-CA" sz="1200" b="0" i="0" kern="1200" dirty="0" err="1">
                <a:solidFill>
                  <a:schemeClr val="tx1"/>
                </a:solidFill>
                <a:effectLst/>
                <a:latin typeface="+mn-lt"/>
                <a:ea typeface="+mn-ea"/>
                <a:cs typeface="+mn-cs"/>
              </a:rPr>
              <a:t>mellitus</a:t>
            </a:r>
            <a:r>
              <a:rPr lang="fr-CA" sz="1200" b="0" i="0" kern="1200" dirty="0">
                <a:solidFill>
                  <a:schemeClr val="tx1"/>
                </a:solidFill>
                <a:effectLst/>
                <a:latin typeface="+mn-lt"/>
                <a:ea typeface="+mn-ea"/>
                <a:cs typeface="+mn-cs"/>
              </a:rPr>
              <a:t> de type 1 ou 2, la maladie rénale chronique (</a:t>
            </a:r>
            <a:r>
              <a:rPr lang="fr-CA" sz="1200" b="0" i="0" kern="1200" dirty="0" err="1">
                <a:solidFill>
                  <a:schemeClr val="tx1"/>
                </a:solidFill>
                <a:effectLst/>
                <a:latin typeface="+mn-lt"/>
                <a:ea typeface="+mn-ea"/>
                <a:cs typeface="+mn-cs"/>
              </a:rPr>
              <a:t>DFGe</a:t>
            </a:r>
            <a:r>
              <a:rPr lang="fr-CA" sz="1200" b="0" i="0" kern="1200" dirty="0">
                <a:solidFill>
                  <a:schemeClr val="tx1"/>
                </a:solidFill>
                <a:effectLst/>
                <a:latin typeface="+mn-lt"/>
                <a:ea typeface="+mn-ea"/>
                <a:cs typeface="+mn-cs"/>
              </a:rPr>
              <a:t> &lt; 60 </a:t>
            </a:r>
            <a:r>
              <a:rPr lang="fr-CA" sz="1200" b="0" i="0" kern="1200" dirty="0" err="1">
                <a:solidFill>
                  <a:schemeClr val="tx1"/>
                </a:solidFill>
                <a:effectLst/>
                <a:latin typeface="+mn-lt"/>
                <a:ea typeface="+mn-ea"/>
                <a:cs typeface="+mn-cs"/>
              </a:rPr>
              <a:t>mL</a:t>
            </a:r>
            <a:r>
              <a:rPr lang="fr-CA" sz="1200" b="0" i="0" kern="1200" dirty="0">
                <a:solidFill>
                  <a:schemeClr val="tx1"/>
                </a:solidFill>
                <a:effectLst/>
                <a:latin typeface="+mn-lt"/>
                <a:ea typeface="+mn-ea"/>
                <a:cs typeface="+mn-cs"/>
              </a:rPr>
              <a:t>/min/1,73 m</a:t>
            </a:r>
            <a:r>
              <a:rPr lang="fr-CA" sz="1200" b="0" i="0" kern="1200" baseline="30000" dirty="0">
                <a:solidFill>
                  <a:schemeClr val="tx1"/>
                </a:solidFill>
                <a:effectLst/>
                <a:latin typeface="+mn-lt"/>
                <a:ea typeface="+mn-ea"/>
                <a:cs typeface="+mn-cs"/>
              </a:rPr>
              <a:t>2</a:t>
            </a:r>
            <a:r>
              <a:rPr lang="fr-CA" sz="1200" b="0" i="0" kern="1200" dirty="0">
                <a:solidFill>
                  <a:schemeClr val="tx1"/>
                </a:solidFill>
                <a:effectLst/>
                <a:latin typeface="+mn-lt"/>
                <a:ea typeface="+mn-ea"/>
                <a:cs typeface="+mn-cs"/>
              </a:rPr>
              <a:t> ou albuminurie ≥ 3 mg/</a:t>
            </a:r>
            <a:r>
              <a:rPr lang="fr-CA" sz="1200" b="0" i="0" kern="1200" dirty="0" err="1">
                <a:solidFill>
                  <a:schemeClr val="tx1"/>
                </a:solidFill>
                <a:effectLst/>
                <a:latin typeface="+mn-lt"/>
                <a:ea typeface="+mn-ea"/>
                <a:cs typeface="+mn-cs"/>
              </a:rPr>
              <a:t>mmol</a:t>
            </a:r>
            <a:r>
              <a:rPr lang="fr-CA" sz="1200" b="0" i="0" kern="1200" dirty="0">
                <a:solidFill>
                  <a:schemeClr val="tx1"/>
                </a:solidFill>
                <a:effectLst/>
                <a:latin typeface="+mn-lt"/>
                <a:ea typeface="+mn-ea"/>
                <a:cs typeface="+mn-cs"/>
              </a:rPr>
              <a:t>), un score de Framingham pour la prédiction du risque sur 10 ans ≥ 20 % (62) et un âge ≥ 75 ans. †Une association en monocomprimé est préférable si elle est offerte et couverte. Sinon, 2 comprimés distincts peuvent être utilisés, en privilégiant un diurétique de type thiazidique à longue durée d’action plutôt qu’un diurétique thiazidique. En cas de risque élevé d’hypotension symptomatique, un traitement initial avec un seul agent est raisonnable. Il faut éviter ou cesser les inhibiteurs de l’enzyme de conversion de l’angiotensine et les antagonistes des récepteurs de l’angiotensine II chez toute personne enceinte ou souhaitant le devenir. ‡Voir le tableau 3 pour les associations en monocomprimé actuellement offertes au Canada. §Comprend : aggravation soudaine et inexpliquée de l’HTA, hypokaliémie, nodule surrénalien, souffle abdominal, lésion rénale aiguë après le traitement de l’HTA, HTA grave ou maligne, HTA chez une personne jeune et HTA résistante.</a:t>
            </a:r>
            <a:endParaRPr lang="fr-CA" dirty="0"/>
          </a:p>
        </p:txBody>
      </p:sp>
      <p:sp>
        <p:nvSpPr>
          <p:cNvPr id="4" name="Slide Number Placeholder 3"/>
          <p:cNvSpPr>
            <a:spLocks noGrp="1"/>
          </p:cNvSpPr>
          <p:nvPr>
            <p:ph type="sldNum" sz="quarter" idx="5"/>
          </p:nvPr>
        </p:nvSpPr>
        <p:spPr/>
        <p:txBody>
          <a:bodyPr/>
          <a:lstStyle/>
          <a:p>
            <a:fld id="{A41C936B-50C5-47E8-BA7C-27996C895C28}" type="slidenum">
              <a:rPr lang="en-CA" smtClean="0"/>
              <a:t>30</a:t>
            </a:fld>
            <a:endParaRPr lang="en-CA"/>
          </a:p>
        </p:txBody>
      </p:sp>
    </p:spTree>
    <p:extLst>
      <p:ext uri="{BB962C8B-B14F-4D97-AF65-F5344CB8AC3E}">
        <p14:creationId xmlns:p14="http://schemas.microsoft.com/office/powerpoint/2010/main" val="774030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1600200" y="0"/>
            <a:ext cx="5029200" cy="5943600"/>
          </a:xfrm>
          <a:prstGeom prst="rect">
            <a:avLst/>
          </a:prstGeom>
          <a:solidFill>
            <a:srgbClr val="AD1F27"/>
          </a:solidFill>
          <a:ln>
            <a:solidFill>
              <a:srgbClr val="A7CD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751777" y="3019706"/>
            <a:ext cx="4846320" cy="2387600"/>
          </a:xfrm>
        </p:spPr>
        <p:txBody>
          <a:bodyPr anchor="b">
            <a:normAutofit/>
          </a:bodyPr>
          <a:lstStyle>
            <a:lvl1pPr algn="l">
              <a:lnSpc>
                <a:spcPct val="90000"/>
              </a:lnSpc>
              <a:defRPr sz="4800">
                <a:solidFill>
                  <a:schemeClr val="bg1"/>
                </a:solidFill>
                <a:latin typeface="Franklin Gothic Medium" panose="020B0603020102020204" pitchFamily="34" charset="0"/>
                <a:ea typeface="Roboto" panose="02000000000000000000" pitchFamily="2" charset="0"/>
              </a:defRPr>
            </a:lvl1pPr>
          </a:lstStyle>
          <a:p>
            <a:r>
              <a:rPr lang="en-US" dirty="0"/>
              <a:t>Click to edit Master title style</a:t>
            </a:r>
            <a:endParaRPr dirty="0"/>
          </a:p>
        </p:txBody>
      </p:sp>
      <p:sp>
        <p:nvSpPr>
          <p:cNvPr id="3" name="Subtitle 2"/>
          <p:cNvSpPr>
            <a:spLocks noGrp="1"/>
          </p:cNvSpPr>
          <p:nvPr>
            <p:ph type="subTitle" idx="1"/>
          </p:nvPr>
        </p:nvSpPr>
        <p:spPr>
          <a:xfrm>
            <a:off x="1751777" y="5381894"/>
            <a:ext cx="4846320" cy="448056"/>
          </a:xfrm>
        </p:spPr>
        <p:txBody>
          <a:bodyPr>
            <a:normAutofit/>
          </a:bodyPr>
          <a:lstStyle>
            <a:lvl1pPr marL="0" indent="0" algn="l">
              <a:spcBef>
                <a:spcPts val="0"/>
              </a:spcBef>
              <a:buNone/>
              <a:defRPr sz="1800">
                <a:solidFill>
                  <a:schemeClr val="bg1"/>
                </a:solidFill>
                <a:latin typeface="Franklin Gothic Medium" panose="020B0603020102020204" pitchFamily="34"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dirty="0"/>
          </a:p>
        </p:txBody>
      </p:sp>
    </p:spTree>
    <p:extLst>
      <p:ext uri="{BB962C8B-B14F-4D97-AF65-F5344CB8AC3E}">
        <p14:creationId xmlns:p14="http://schemas.microsoft.com/office/powerpoint/2010/main" val="3072703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x healthy food">
    <p:spTree>
      <p:nvGrpSpPr>
        <p:cNvPr id="1" name=""/>
        <p:cNvGrpSpPr/>
        <p:nvPr/>
      </p:nvGrpSpPr>
      <p:grpSpPr>
        <a:xfrm>
          <a:off x="0" y="0"/>
          <a:ext cx="0" cy="0"/>
          <a:chOff x="0" y="0"/>
          <a:chExt cx="0" cy="0"/>
        </a:xfrm>
      </p:grpSpPr>
      <p:sp>
        <p:nvSpPr>
          <p:cNvPr id="2" name="Title 1"/>
          <p:cNvSpPr>
            <a:spLocks noGrp="1"/>
          </p:cNvSpPr>
          <p:nvPr>
            <p:ph type="title"/>
          </p:nvPr>
        </p:nvSpPr>
        <p:spPr>
          <a:xfrm>
            <a:off x="1410026" y="287760"/>
            <a:ext cx="9371949" cy="1183566"/>
          </a:xfrm>
        </p:spPr>
        <p:txBody>
          <a:bodyPr/>
          <a:lstStyle>
            <a:lvl1pPr>
              <a:defRPr>
                <a:solidFill>
                  <a:srgbClr val="AD1F27"/>
                </a:solidFill>
                <a:latin typeface="Franklin Gothic Medium" panose="020B0603020102020204" pitchFamily="34" charset="0"/>
                <a:ea typeface="Roboto" panose="02000000000000000000" pitchFamily="2" charset="0"/>
              </a:defRPr>
            </a:lvl1pPr>
          </a:lstStyle>
          <a:p>
            <a:r>
              <a:rPr lang="en-US" dirty="0"/>
              <a:t>Click to edit Master title style</a:t>
            </a:r>
            <a:endParaRPr dirty="0"/>
          </a:p>
        </p:txBody>
      </p:sp>
      <p:sp>
        <p:nvSpPr>
          <p:cNvPr id="3" name="Content Placeholder 2"/>
          <p:cNvSpPr>
            <a:spLocks noGrp="1"/>
          </p:cNvSpPr>
          <p:nvPr>
            <p:ph idx="1"/>
          </p:nvPr>
        </p:nvSpPr>
        <p:spPr>
          <a:xfrm>
            <a:off x="1410025" y="1542654"/>
            <a:ext cx="9371949" cy="4620682"/>
          </a:xfrm>
        </p:spPr>
        <p:txBody>
          <a:bodyPr/>
          <a:lstStyle>
            <a:lvl1pPr>
              <a:defRPr>
                <a:latin typeface="Franklin Gothic Book" panose="020B0503020102020204" pitchFamily="34" charset="0"/>
                <a:ea typeface="Roboto" panose="02000000000000000000" pitchFamily="2" charset="0"/>
              </a:defRPr>
            </a:lvl1pPr>
            <a:lvl2pPr>
              <a:defRPr>
                <a:latin typeface="Franklin Gothic Book" panose="020B0503020102020204" pitchFamily="34" charset="0"/>
                <a:ea typeface="Roboto" panose="02000000000000000000" pitchFamily="2" charset="0"/>
              </a:defRPr>
            </a:lvl2pPr>
            <a:lvl3pPr>
              <a:defRPr>
                <a:latin typeface="Franklin Gothic Book" panose="020B0503020102020204" pitchFamily="34" charset="0"/>
                <a:ea typeface="Roboto" panose="02000000000000000000" pitchFamily="2" charset="0"/>
              </a:defRPr>
            </a:lvl3pPr>
            <a:lvl4pPr>
              <a:defRPr>
                <a:latin typeface="Franklin Gothic Book" panose="020B0503020102020204" pitchFamily="34" charset="0"/>
                <a:ea typeface="Roboto" panose="02000000000000000000" pitchFamily="2" charset="0"/>
              </a:defRPr>
            </a:lvl4pPr>
            <a:lvl5pPr>
              <a:defRPr>
                <a:latin typeface="Franklin Gothic Book" panose="020B0503020102020204" pitchFamily="34" charset="0"/>
                <a:ea typeface="Roboto"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Tree>
    <p:extLst>
      <p:ext uri="{BB962C8B-B14F-4D97-AF65-F5344CB8AC3E}">
        <p14:creationId xmlns:p14="http://schemas.microsoft.com/office/powerpoint/2010/main" val="3887329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Rx healthy food">
    <p:spTree>
      <p:nvGrpSpPr>
        <p:cNvPr id="1" name=""/>
        <p:cNvGrpSpPr/>
        <p:nvPr/>
      </p:nvGrpSpPr>
      <p:grpSpPr>
        <a:xfrm>
          <a:off x="0" y="0"/>
          <a:ext cx="0" cy="0"/>
          <a:chOff x="0" y="0"/>
          <a:chExt cx="0" cy="0"/>
        </a:xfrm>
      </p:grpSpPr>
      <p:sp>
        <p:nvSpPr>
          <p:cNvPr id="2" name="Title 1"/>
          <p:cNvSpPr>
            <a:spLocks noGrp="1"/>
          </p:cNvSpPr>
          <p:nvPr>
            <p:ph type="title"/>
          </p:nvPr>
        </p:nvSpPr>
        <p:spPr>
          <a:xfrm>
            <a:off x="5633049" y="276087"/>
            <a:ext cx="5148926" cy="1183566"/>
          </a:xfrm>
        </p:spPr>
        <p:txBody>
          <a:bodyPr/>
          <a:lstStyle>
            <a:lvl1pPr>
              <a:defRPr>
                <a:solidFill>
                  <a:srgbClr val="AD1F27"/>
                </a:solidFill>
                <a:latin typeface="Franklin Gothic Medium" panose="020B0603020102020204" pitchFamily="34" charset="0"/>
                <a:ea typeface="Roboto" panose="02000000000000000000" pitchFamily="2" charset="0"/>
              </a:defRPr>
            </a:lvl1pPr>
          </a:lstStyle>
          <a:p>
            <a:r>
              <a:rPr lang="en-US" dirty="0"/>
              <a:t>Click to edit Master title style</a:t>
            </a:r>
            <a:endParaRPr dirty="0"/>
          </a:p>
        </p:txBody>
      </p:sp>
      <p:sp>
        <p:nvSpPr>
          <p:cNvPr id="3" name="Content Placeholder 2"/>
          <p:cNvSpPr>
            <a:spLocks noGrp="1"/>
          </p:cNvSpPr>
          <p:nvPr>
            <p:ph idx="1"/>
          </p:nvPr>
        </p:nvSpPr>
        <p:spPr>
          <a:xfrm>
            <a:off x="5633049" y="1566001"/>
            <a:ext cx="5148925" cy="4620682"/>
          </a:xfrm>
        </p:spPr>
        <p:txBody>
          <a:bodyPr/>
          <a:lstStyle>
            <a:lvl1pPr>
              <a:defRPr>
                <a:latin typeface="Franklin Gothic Book" panose="020B0503020102020204" pitchFamily="34" charset="0"/>
                <a:ea typeface="Roboto" panose="02000000000000000000" pitchFamily="2" charset="0"/>
              </a:defRPr>
            </a:lvl1pPr>
            <a:lvl2pPr>
              <a:defRPr>
                <a:latin typeface="Franklin Gothic Book" panose="020B0503020102020204" pitchFamily="34" charset="0"/>
                <a:ea typeface="Roboto" panose="02000000000000000000" pitchFamily="2" charset="0"/>
              </a:defRPr>
            </a:lvl2pPr>
            <a:lvl3pPr>
              <a:defRPr>
                <a:latin typeface="Franklin Gothic Book" panose="020B0503020102020204" pitchFamily="34" charset="0"/>
                <a:ea typeface="Roboto" panose="02000000000000000000" pitchFamily="2" charset="0"/>
              </a:defRPr>
            </a:lvl3pPr>
            <a:lvl4pPr>
              <a:defRPr>
                <a:latin typeface="Franklin Gothic Book" panose="020B0503020102020204" pitchFamily="34" charset="0"/>
                <a:ea typeface="Roboto" panose="02000000000000000000" pitchFamily="2" charset="0"/>
              </a:defRPr>
            </a:lvl4pPr>
            <a:lvl5pPr>
              <a:defRPr>
                <a:latin typeface="Franklin Gothic Book" panose="020B0503020102020204" pitchFamily="34" charset="0"/>
                <a:ea typeface="Roboto"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898887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1600199" y="2059146"/>
            <a:ext cx="7199696" cy="3886200"/>
          </a:xfrm>
          <a:prstGeom prst="rect">
            <a:avLst/>
          </a:prstGeom>
          <a:solidFill>
            <a:srgbClr val="AD1F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751777" y="2263913"/>
            <a:ext cx="6949440" cy="3143393"/>
          </a:xfrm>
        </p:spPr>
        <p:txBody>
          <a:bodyPr anchor="b"/>
          <a:lstStyle>
            <a:lvl1pPr>
              <a:defRPr sz="6000">
                <a:solidFill>
                  <a:schemeClr val="bg1"/>
                </a:solidFill>
                <a:latin typeface="Franklin Gothic Medium" panose="020B0603020102020204" pitchFamily="34" charset="0"/>
                <a:ea typeface="Roboto" panose="02000000000000000000" pitchFamily="2" charset="0"/>
              </a:defRPr>
            </a:lvl1pPr>
          </a:lstStyle>
          <a:p>
            <a:r>
              <a:rPr lang="en-US" dirty="0"/>
              <a:t>Click to edit Master title style</a:t>
            </a:r>
            <a:endParaRPr dirty="0"/>
          </a:p>
        </p:txBody>
      </p:sp>
      <p:sp>
        <p:nvSpPr>
          <p:cNvPr id="3" name="Text Placeholder 2"/>
          <p:cNvSpPr>
            <a:spLocks noGrp="1"/>
          </p:cNvSpPr>
          <p:nvPr>
            <p:ph type="body" idx="1"/>
          </p:nvPr>
        </p:nvSpPr>
        <p:spPr>
          <a:xfrm>
            <a:off x="1751777" y="5381893"/>
            <a:ext cx="6949440" cy="449523"/>
          </a:xfrm>
        </p:spPr>
        <p:txBody>
          <a:bodyPr/>
          <a:lstStyle>
            <a:lvl1pPr marL="0" indent="0">
              <a:spcBef>
                <a:spcPts val="0"/>
              </a:spcBef>
              <a:buNone/>
              <a:defRPr sz="2400">
                <a:solidFill>
                  <a:schemeClr val="bg1"/>
                </a:solidFill>
                <a:latin typeface="Franklin Gothic Book" panose="020B0503020102020204" pitchFamily="34" charset="0"/>
                <a:ea typeface="Roboto" panose="02000000000000000000" pitchFamily="2" charset="0"/>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892654638"/>
      </p:ext>
    </p:extLst>
  </p:cSld>
  <p:clrMapOvr>
    <a:masterClrMapping/>
  </p:clrMapOvr>
  <p:extLst>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sp>
        <p:nvSpPr>
          <p:cNvPr id="8" name="Rectangle 7"/>
          <p:cNvSpPr/>
          <p:nvPr/>
        </p:nvSpPr>
        <p:spPr>
          <a:xfrm>
            <a:off x="1600199" y="2059146"/>
            <a:ext cx="7199696" cy="3886200"/>
          </a:xfrm>
          <a:prstGeom prst="rect">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751777" y="2263913"/>
            <a:ext cx="6949440" cy="3143393"/>
          </a:xfrm>
        </p:spPr>
        <p:txBody>
          <a:bodyPr anchor="b"/>
          <a:lstStyle>
            <a:lvl1pPr>
              <a:defRPr sz="6000">
                <a:solidFill>
                  <a:schemeClr val="bg1"/>
                </a:solidFill>
                <a:latin typeface="Franklin Gothic Medium" panose="020B0603020102020204" pitchFamily="34" charset="0"/>
                <a:ea typeface="Roboto" panose="02000000000000000000" pitchFamily="2" charset="0"/>
              </a:defRPr>
            </a:lvl1pPr>
          </a:lstStyle>
          <a:p>
            <a:r>
              <a:rPr lang="en-US" dirty="0"/>
              <a:t>Click to edit Master title style</a:t>
            </a:r>
            <a:endParaRPr dirty="0"/>
          </a:p>
        </p:txBody>
      </p:sp>
      <p:sp>
        <p:nvSpPr>
          <p:cNvPr id="3" name="Text Placeholder 2"/>
          <p:cNvSpPr>
            <a:spLocks noGrp="1"/>
          </p:cNvSpPr>
          <p:nvPr>
            <p:ph type="body" idx="1"/>
          </p:nvPr>
        </p:nvSpPr>
        <p:spPr>
          <a:xfrm>
            <a:off x="1751777" y="5381893"/>
            <a:ext cx="6949440" cy="449523"/>
          </a:xfrm>
        </p:spPr>
        <p:txBody>
          <a:bodyPr/>
          <a:lstStyle>
            <a:lvl1pPr marL="0" indent="0">
              <a:spcBef>
                <a:spcPts val="0"/>
              </a:spcBef>
              <a:buNone/>
              <a:defRPr sz="2400">
                <a:solidFill>
                  <a:schemeClr val="bg1"/>
                </a:solidFill>
                <a:latin typeface="Franklin Gothic Book" panose="020B0503020102020204" pitchFamily="34" charset="0"/>
                <a:ea typeface="Roboto" panose="02000000000000000000" pitchFamily="2" charset="0"/>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4230452822"/>
      </p:ext>
    </p:extLst>
  </p:cSld>
  <p:clrMapOvr>
    <a:masterClrMapping/>
  </p:clrMapOvr>
  <p:extLst>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Franklin Gothic Medium" panose="020B0603020102020204" pitchFamily="34" charset="0"/>
                <a:ea typeface="Roboto" panose="02000000000000000000" pitchFamily="2" charset="0"/>
              </a:defRPr>
            </a:lvl1pPr>
          </a:lstStyle>
          <a:p>
            <a:r>
              <a:rPr lang="en-US" dirty="0"/>
              <a:t>Click to edit Master title style</a:t>
            </a:r>
            <a:endParaRPr dirty="0"/>
          </a:p>
        </p:txBody>
      </p:sp>
      <p:sp>
        <p:nvSpPr>
          <p:cNvPr id="3" name="Content Placeholder 2"/>
          <p:cNvSpPr>
            <a:spLocks noGrp="1"/>
          </p:cNvSpPr>
          <p:nvPr>
            <p:ph sz="half" idx="1"/>
          </p:nvPr>
        </p:nvSpPr>
        <p:spPr>
          <a:xfrm>
            <a:off x="1409700" y="1556281"/>
            <a:ext cx="4610099" cy="4620682"/>
          </a:xfrm>
        </p:spPr>
        <p:txBody>
          <a:bodyPr/>
          <a:lstStyle>
            <a:lvl1pPr>
              <a:defRPr sz="2200">
                <a:latin typeface="Franklin Gothic Book" panose="020B0503020102020204" pitchFamily="34" charset="0"/>
                <a:ea typeface="Roboto" panose="02000000000000000000" pitchFamily="2" charset="0"/>
              </a:defRPr>
            </a:lvl1pPr>
            <a:lvl2pPr>
              <a:defRPr sz="1800">
                <a:latin typeface="Franklin Gothic Book" panose="020B0503020102020204" pitchFamily="34" charset="0"/>
                <a:ea typeface="Roboto" panose="02000000000000000000" pitchFamily="2" charset="0"/>
              </a:defRPr>
            </a:lvl2pPr>
            <a:lvl3pPr>
              <a:defRPr sz="1600">
                <a:latin typeface="Franklin Gothic Book" panose="020B0503020102020204" pitchFamily="34" charset="0"/>
                <a:ea typeface="Roboto" panose="02000000000000000000" pitchFamily="2" charset="0"/>
              </a:defRPr>
            </a:lvl3pPr>
            <a:lvl4pPr>
              <a:defRPr sz="1600">
                <a:latin typeface="Franklin Gothic Book" panose="020B0503020102020204" pitchFamily="34" charset="0"/>
                <a:ea typeface="Roboto" panose="02000000000000000000" pitchFamily="2" charset="0"/>
              </a:defRPr>
            </a:lvl4pPr>
            <a:lvl5pPr>
              <a:defRPr sz="1600">
                <a:latin typeface="Franklin Gothic Book" panose="020B0503020102020204" pitchFamily="34" charset="0"/>
                <a:ea typeface="Roboto" panose="02000000000000000000" pitchFamily="2"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Content Placeholder 3"/>
          <p:cNvSpPr>
            <a:spLocks noGrp="1"/>
          </p:cNvSpPr>
          <p:nvPr>
            <p:ph sz="half" idx="2"/>
          </p:nvPr>
        </p:nvSpPr>
        <p:spPr>
          <a:xfrm>
            <a:off x="6172200" y="1556281"/>
            <a:ext cx="4609775" cy="4620682"/>
          </a:xfrm>
        </p:spPr>
        <p:txBody>
          <a:bodyPr/>
          <a:lstStyle>
            <a:lvl1pPr>
              <a:defRPr sz="2200">
                <a:latin typeface="Franklin Gothic Book" panose="020B0503020102020204" pitchFamily="34" charset="0"/>
                <a:ea typeface="Roboto" panose="02000000000000000000" pitchFamily="2" charset="0"/>
              </a:defRPr>
            </a:lvl1pPr>
            <a:lvl2pPr>
              <a:defRPr sz="1800">
                <a:latin typeface="Franklin Gothic Book" panose="020B0503020102020204" pitchFamily="34" charset="0"/>
                <a:ea typeface="Roboto" panose="02000000000000000000" pitchFamily="2" charset="0"/>
              </a:defRPr>
            </a:lvl2pPr>
            <a:lvl3pPr>
              <a:defRPr sz="1600">
                <a:latin typeface="Franklin Gothic Book" panose="020B0503020102020204" pitchFamily="34" charset="0"/>
                <a:ea typeface="Roboto" panose="02000000000000000000" pitchFamily="2" charset="0"/>
              </a:defRPr>
            </a:lvl3pPr>
            <a:lvl4pPr>
              <a:defRPr sz="1600">
                <a:latin typeface="Franklin Gothic Book" panose="020B0503020102020204" pitchFamily="34" charset="0"/>
                <a:ea typeface="Roboto" panose="02000000000000000000" pitchFamily="2" charset="0"/>
              </a:defRPr>
            </a:lvl4pPr>
            <a:lvl5pPr>
              <a:defRPr sz="1600">
                <a:latin typeface="Franklin Gothic Book" panose="020B0503020102020204" pitchFamily="34" charset="0"/>
                <a:ea typeface="Roboto" panose="02000000000000000000" pitchFamily="2"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988400651"/>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Roboto" panose="02000000000000000000" pitchFamily="2" charset="0"/>
                <a:ea typeface="Roboto" panose="02000000000000000000" pitchFamily="2" charset="0"/>
              </a:defRPr>
            </a:lvl1pPr>
          </a:lstStyle>
          <a:p>
            <a:r>
              <a:rPr lang="en-US" dirty="0"/>
              <a:t>Click to edit Master title style</a:t>
            </a:r>
            <a:endParaRPr dirty="0"/>
          </a:p>
        </p:txBody>
      </p:sp>
      <p:sp>
        <p:nvSpPr>
          <p:cNvPr id="3" name="Text Placeholder 2"/>
          <p:cNvSpPr>
            <a:spLocks noGrp="1"/>
          </p:cNvSpPr>
          <p:nvPr>
            <p:ph type="body" idx="1"/>
          </p:nvPr>
        </p:nvSpPr>
        <p:spPr>
          <a:xfrm>
            <a:off x="1409699" y="1554480"/>
            <a:ext cx="4608576" cy="823912"/>
          </a:xfrm>
        </p:spPr>
        <p:txBody>
          <a:bodyPr anchor="b">
            <a:normAutofit/>
          </a:bodyPr>
          <a:lstStyle>
            <a:lvl1pPr marL="0" indent="0">
              <a:spcBef>
                <a:spcPts val="0"/>
              </a:spcBef>
              <a:buNone/>
              <a:defRPr sz="2200" b="1">
                <a:latin typeface="Franklin Gothic Medium" panose="020B0603020102020204" pitchFamily="34" charset="0"/>
                <a:ea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09699" y="2434147"/>
            <a:ext cx="4608576" cy="3811271"/>
          </a:xfrm>
        </p:spPr>
        <p:txBody>
          <a:bodyPr/>
          <a:lstStyle>
            <a:lvl1pPr>
              <a:defRPr sz="2200">
                <a:latin typeface="Franklin Gothic Book" panose="020B0503020102020204" pitchFamily="34" charset="0"/>
                <a:ea typeface="Roboto" panose="02000000000000000000" pitchFamily="2" charset="0"/>
              </a:defRPr>
            </a:lvl1pPr>
            <a:lvl2pPr>
              <a:defRPr sz="1800">
                <a:latin typeface="Franklin Gothic Book" panose="020B0503020102020204" pitchFamily="34" charset="0"/>
                <a:ea typeface="Roboto" panose="02000000000000000000" pitchFamily="2" charset="0"/>
              </a:defRPr>
            </a:lvl2pPr>
            <a:lvl3pPr>
              <a:defRPr sz="1600">
                <a:latin typeface="Franklin Gothic Book" panose="020B0503020102020204" pitchFamily="34" charset="0"/>
                <a:ea typeface="Roboto" panose="02000000000000000000" pitchFamily="2" charset="0"/>
              </a:defRPr>
            </a:lvl3pPr>
            <a:lvl4pPr>
              <a:defRPr sz="1600">
                <a:latin typeface="Franklin Gothic Book" panose="020B0503020102020204" pitchFamily="34" charset="0"/>
                <a:ea typeface="Roboto" panose="02000000000000000000" pitchFamily="2" charset="0"/>
              </a:defRPr>
            </a:lvl4pPr>
            <a:lvl5pPr>
              <a:defRPr sz="1600">
                <a:latin typeface="Franklin Gothic Book" panose="020B0503020102020204" pitchFamily="34" charset="0"/>
                <a:ea typeface="Roboto" panose="02000000000000000000" pitchFamily="2"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5" name="Text Placeholder 4"/>
          <p:cNvSpPr>
            <a:spLocks noGrp="1"/>
          </p:cNvSpPr>
          <p:nvPr>
            <p:ph type="body" sz="quarter" idx="3"/>
          </p:nvPr>
        </p:nvSpPr>
        <p:spPr>
          <a:xfrm>
            <a:off x="6172200" y="1554480"/>
            <a:ext cx="4610100" cy="823912"/>
          </a:xfrm>
        </p:spPr>
        <p:txBody>
          <a:bodyPr anchor="b">
            <a:normAutofit/>
          </a:bodyPr>
          <a:lstStyle>
            <a:lvl1pPr marL="0" indent="0">
              <a:spcBef>
                <a:spcPts val="0"/>
              </a:spcBef>
              <a:buNone/>
              <a:defRPr sz="2200" b="1">
                <a:latin typeface="Franklin Gothic Medium" panose="020B0603020102020204" pitchFamily="34" charset="0"/>
                <a:ea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434147"/>
            <a:ext cx="4610100" cy="3811271"/>
          </a:xfrm>
        </p:spPr>
        <p:txBody>
          <a:bodyPr/>
          <a:lstStyle>
            <a:lvl1pPr>
              <a:defRPr sz="2200">
                <a:latin typeface="Franklin Gothic Book" panose="020B0503020102020204" pitchFamily="34" charset="0"/>
                <a:ea typeface="Roboto" panose="02000000000000000000" pitchFamily="2" charset="0"/>
              </a:defRPr>
            </a:lvl1pPr>
            <a:lvl2pPr>
              <a:defRPr sz="1800">
                <a:latin typeface="Franklin Gothic Book" panose="020B0503020102020204" pitchFamily="34" charset="0"/>
                <a:ea typeface="Roboto" panose="02000000000000000000" pitchFamily="2" charset="0"/>
              </a:defRPr>
            </a:lvl2pPr>
            <a:lvl3pPr>
              <a:defRPr sz="1600">
                <a:latin typeface="Franklin Gothic Book" panose="020B0503020102020204" pitchFamily="34" charset="0"/>
                <a:ea typeface="Roboto" panose="02000000000000000000" pitchFamily="2" charset="0"/>
              </a:defRPr>
            </a:lvl3pPr>
            <a:lvl4pPr>
              <a:defRPr sz="1600">
                <a:latin typeface="Franklin Gothic Book" panose="020B0503020102020204" pitchFamily="34" charset="0"/>
                <a:ea typeface="Roboto" panose="02000000000000000000" pitchFamily="2" charset="0"/>
              </a:defRPr>
            </a:lvl4pPr>
            <a:lvl5pPr>
              <a:defRPr sz="1600">
                <a:latin typeface="Franklin Gothic Book" panose="020B0503020102020204" pitchFamily="34" charset="0"/>
                <a:ea typeface="Roboto" panose="02000000000000000000" pitchFamily="2"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1425403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dirty="0"/>
          </a:p>
        </p:txBody>
      </p:sp>
    </p:spTree>
    <p:extLst>
      <p:ext uri="{BB962C8B-B14F-4D97-AF65-F5344CB8AC3E}">
        <p14:creationId xmlns:p14="http://schemas.microsoft.com/office/powerpoint/2010/main" val="571007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7851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4" y="919616"/>
            <a:ext cx="4155622" cy="2532888"/>
          </a:xfrm>
        </p:spPr>
        <p:txBody>
          <a:bodyPr anchor="b"/>
          <a:lstStyle>
            <a:lvl1pPr>
              <a:defRPr sz="3200">
                <a:latin typeface="Franklin Gothic Medium" panose="020B0603020102020204" pitchFamily="34" charset="0"/>
                <a:ea typeface="Roboto" panose="02000000000000000000" pitchFamily="2" charset="0"/>
              </a:defRPr>
            </a:lvl1pPr>
          </a:lstStyle>
          <a:p>
            <a:r>
              <a:rPr lang="en-US" dirty="0"/>
              <a:t>Click to edit Master title style</a:t>
            </a:r>
            <a:endParaRPr dirty="0"/>
          </a:p>
        </p:txBody>
      </p:sp>
      <p:sp>
        <p:nvSpPr>
          <p:cNvPr id="3" name="Content Placeholder 2"/>
          <p:cNvSpPr>
            <a:spLocks noGrp="1"/>
          </p:cNvSpPr>
          <p:nvPr>
            <p:ph idx="1"/>
          </p:nvPr>
        </p:nvSpPr>
        <p:spPr>
          <a:xfrm>
            <a:off x="1409699" y="919616"/>
            <a:ext cx="5216979" cy="5065776"/>
          </a:xfrm>
        </p:spPr>
        <p:txBody>
          <a:bodyPr/>
          <a:lstStyle>
            <a:lvl1pPr>
              <a:defRPr sz="2200">
                <a:latin typeface="Franklin Gothic Book" panose="020B0503020102020204" pitchFamily="34" charset="0"/>
                <a:ea typeface="Roboto" panose="02000000000000000000" pitchFamily="2" charset="0"/>
              </a:defRPr>
            </a:lvl1pPr>
            <a:lvl2pPr>
              <a:defRPr sz="1800">
                <a:latin typeface="Franklin Gothic Book" panose="020B0503020102020204" pitchFamily="34" charset="0"/>
                <a:ea typeface="Roboto" panose="02000000000000000000" pitchFamily="2" charset="0"/>
              </a:defRPr>
            </a:lvl2pPr>
            <a:lvl3pPr>
              <a:defRPr sz="1600">
                <a:latin typeface="Franklin Gothic Book" panose="020B0503020102020204" pitchFamily="34" charset="0"/>
                <a:ea typeface="Roboto" panose="02000000000000000000" pitchFamily="2" charset="0"/>
              </a:defRPr>
            </a:lvl3pPr>
            <a:lvl4pPr>
              <a:defRPr sz="1600">
                <a:latin typeface="Franklin Gothic Book" panose="020B0503020102020204" pitchFamily="34" charset="0"/>
                <a:ea typeface="Roboto" panose="02000000000000000000" pitchFamily="2" charset="0"/>
              </a:defRPr>
            </a:lvl4pPr>
            <a:lvl5pPr>
              <a:defRPr sz="1600">
                <a:latin typeface="Franklin Gothic Book" panose="020B0503020102020204" pitchFamily="34" charset="0"/>
                <a:ea typeface="Roboto" panose="02000000000000000000" pitchFamily="2"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Text Placeholder 3"/>
          <p:cNvSpPr>
            <a:spLocks noGrp="1"/>
          </p:cNvSpPr>
          <p:nvPr>
            <p:ph type="body" sz="half" idx="2"/>
          </p:nvPr>
        </p:nvSpPr>
        <p:spPr>
          <a:xfrm>
            <a:off x="6682434" y="3502152"/>
            <a:ext cx="4155622" cy="2479548"/>
          </a:xfrm>
        </p:spPr>
        <p:txBody>
          <a:bodyPr>
            <a:normAutofit/>
          </a:bodyPr>
          <a:lstStyle>
            <a:lvl1pPr marL="0" indent="0">
              <a:spcBef>
                <a:spcPts val="900"/>
              </a:spcBef>
              <a:buNone/>
              <a:defRPr sz="1800">
                <a:latin typeface="Franklin Gothic Book" panose="020B05030201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4082677474"/>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5" y="919616"/>
            <a:ext cx="4155622" cy="2532888"/>
          </a:xfrm>
        </p:spPr>
        <p:txBody>
          <a:bodyPr anchor="b"/>
          <a:lstStyle>
            <a:lvl1pPr>
              <a:defRPr sz="3200">
                <a:latin typeface="Franklin Gothic Medium" panose="020B0603020102020204" pitchFamily="34" charset="0"/>
                <a:ea typeface="Roboto" panose="02000000000000000000" pitchFamily="2" charset="0"/>
              </a:defRPr>
            </a:lvl1pPr>
          </a:lstStyle>
          <a:p>
            <a:r>
              <a:rPr lang="en-US" dirty="0"/>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a:xfrm>
            <a:off x="0" y="915923"/>
            <a:ext cx="6626677" cy="5065776"/>
          </a:xfrm>
        </p:spPr>
        <p:txBody>
          <a:bodyPr tIns="1371600">
            <a:normAutofit/>
          </a:bodyPr>
          <a:lstStyle>
            <a:lvl1pPr marL="0" indent="0" algn="ctr">
              <a:spcBef>
                <a:spcPts val="0"/>
              </a:spcBef>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4" name="Text Placeholder 3"/>
          <p:cNvSpPr>
            <a:spLocks noGrp="1"/>
          </p:cNvSpPr>
          <p:nvPr>
            <p:ph type="body" sz="half" idx="2"/>
          </p:nvPr>
        </p:nvSpPr>
        <p:spPr>
          <a:xfrm>
            <a:off x="6682435" y="3502152"/>
            <a:ext cx="4155622" cy="2479547"/>
          </a:xfrm>
        </p:spPr>
        <p:txBody>
          <a:bodyPr>
            <a:normAutofit/>
          </a:bodyPr>
          <a:lstStyle>
            <a:lvl1pPr marL="0" indent="0">
              <a:spcBef>
                <a:spcPts val="900"/>
              </a:spcBef>
              <a:buNone/>
              <a:defRPr sz="1800">
                <a:latin typeface="Franklin Gothic Book" panose="020B0503020102020204" pitchFamily="34" charset="0"/>
                <a:ea typeface="Roboto" panose="02000000000000000000"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88499629"/>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Franklin Gothic Medium" panose="020B0603020102020204" pitchFamily="34" charset="0"/>
                <a:ea typeface="Roboto" panose="02000000000000000000" pitchFamily="2" charset="0"/>
              </a:defRPr>
            </a:lvl1pPr>
          </a:lstStyle>
          <a:p>
            <a:r>
              <a:rPr lang="en-US" dirty="0"/>
              <a:t>Click to edit Master title style</a:t>
            </a:r>
            <a:endParaRPr dirty="0"/>
          </a:p>
        </p:txBody>
      </p:sp>
      <p:sp>
        <p:nvSpPr>
          <p:cNvPr id="3" name="Vertical Text Placeholder 2"/>
          <p:cNvSpPr>
            <a:spLocks noGrp="1"/>
          </p:cNvSpPr>
          <p:nvPr>
            <p:ph type="body" orient="vert" idx="1"/>
          </p:nvPr>
        </p:nvSpPr>
        <p:spPr/>
        <p:txBody>
          <a:bodyPr vert="eaVert"/>
          <a:lstStyle>
            <a:lvl1pPr>
              <a:defRPr>
                <a:latin typeface="Franklin Gothic Book" panose="020B0503020102020204" pitchFamily="34" charset="0"/>
                <a:ea typeface="Roboto" panose="02000000000000000000" pitchFamily="2" charset="0"/>
              </a:defRPr>
            </a:lvl1pPr>
            <a:lvl2pPr>
              <a:defRPr>
                <a:latin typeface="Franklin Gothic Book" panose="020B0503020102020204" pitchFamily="34" charset="0"/>
                <a:ea typeface="Roboto" panose="02000000000000000000" pitchFamily="2" charset="0"/>
              </a:defRPr>
            </a:lvl2pPr>
            <a:lvl3pPr>
              <a:defRPr>
                <a:latin typeface="Franklin Gothic Book" panose="020B0503020102020204" pitchFamily="34" charset="0"/>
                <a:ea typeface="Roboto" panose="02000000000000000000" pitchFamily="2" charset="0"/>
              </a:defRPr>
            </a:lvl3pPr>
            <a:lvl4pPr>
              <a:defRPr>
                <a:latin typeface="Franklin Gothic Book" panose="020B0503020102020204" pitchFamily="34" charset="0"/>
                <a:ea typeface="Roboto" panose="02000000000000000000" pitchFamily="2" charset="0"/>
              </a:defRPr>
            </a:lvl4pPr>
            <a:lvl5pPr>
              <a:defRPr>
                <a:latin typeface="Franklin Gothic Book" panose="020B0503020102020204" pitchFamily="34" charset="0"/>
                <a:ea typeface="Roboto"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1823838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90500"/>
            <a:ext cx="2057400" cy="5986463"/>
          </a:xfrm>
        </p:spPr>
        <p:txBody>
          <a:bodyPr vert="eaVert"/>
          <a:lstStyle>
            <a:lvl1pPr>
              <a:defRPr>
                <a:latin typeface="Franklin Gothic Medium" panose="020B0603020102020204" pitchFamily="34" charset="0"/>
                <a:ea typeface="Roboto" panose="02000000000000000000" pitchFamily="2" charset="0"/>
              </a:defRPr>
            </a:lvl1pPr>
          </a:lstStyle>
          <a:p>
            <a:r>
              <a:rPr lang="en-US"/>
              <a:t>Click to edit Master title style</a:t>
            </a:r>
            <a:endParaRPr/>
          </a:p>
        </p:txBody>
      </p:sp>
      <p:sp>
        <p:nvSpPr>
          <p:cNvPr id="3" name="Vertical Text Placeholder 2"/>
          <p:cNvSpPr>
            <a:spLocks noGrp="1"/>
          </p:cNvSpPr>
          <p:nvPr>
            <p:ph type="body" orient="vert" idx="1"/>
          </p:nvPr>
        </p:nvSpPr>
        <p:spPr>
          <a:xfrm>
            <a:off x="838200" y="190500"/>
            <a:ext cx="7734300" cy="5986463"/>
          </a:xfrm>
        </p:spPr>
        <p:txBody>
          <a:bodyPr vert="eaVert"/>
          <a:lstStyle>
            <a:lvl1pPr>
              <a:defRPr>
                <a:latin typeface="Franklin Gothic Book" panose="020B0503020102020204" pitchFamily="34" charset="0"/>
                <a:ea typeface="Roboto" panose="02000000000000000000" pitchFamily="2" charset="0"/>
              </a:defRPr>
            </a:lvl1pPr>
            <a:lvl2pPr>
              <a:defRPr>
                <a:latin typeface="Franklin Gothic Book" panose="020B0503020102020204" pitchFamily="34" charset="0"/>
                <a:ea typeface="Roboto" panose="02000000000000000000" pitchFamily="2" charset="0"/>
              </a:defRPr>
            </a:lvl2pPr>
            <a:lvl3pPr>
              <a:defRPr>
                <a:latin typeface="Franklin Gothic Book" panose="020B0503020102020204" pitchFamily="34" charset="0"/>
                <a:ea typeface="Roboto" panose="02000000000000000000" pitchFamily="2" charset="0"/>
              </a:defRPr>
            </a:lvl3pPr>
            <a:lvl4pPr>
              <a:defRPr>
                <a:latin typeface="Franklin Gothic Book" panose="020B0503020102020204" pitchFamily="34" charset="0"/>
                <a:ea typeface="Roboto" panose="02000000000000000000" pitchFamily="2" charset="0"/>
              </a:defRPr>
            </a:lvl4pPr>
            <a:lvl5pPr>
              <a:defRPr>
                <a:latin typeface="Franklin Gothic Book" panose="020B0503020102020204" pitchFamily="34" charset="0"/>
                <a:ea typeface="Roboto"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991346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6629400"/>
            <a:ext cx="1499616" cy="228600"/>
          </a:xfrm>
          <a:prstGeom prst="rect">
            <a:avLst/>
          </a:prstGeom>
          <a:solidFill>
            <a:srgbClr val="F2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410026" y="276087"/>
            <a:ext cx="9371949" cy="1183566"/>
          </a:xfrm>
          <a:prstGeom prst="rect">
            <a:avLst/>
          </a:prstGeom>
        </p:spPr>
        <p:txBody>
          <a:bodyPr vert="horz" lIns="91440" tIns="45720" rIns="91440" bIns="45720" rtlCol="0" anchor="b">
            <a:normAutofit/>
          </a:bodyPr>
          <a:lstStyle/>
          <a:p>
            <a:r>
              <a:rPr lang="en-US" dirty="0"/>
              <a:t>Click to edit Master title style</a:t>
            </a:r>
            <a:endParaRPr dirty="0"/>
          </a:p>
        </p:txBody>
      </p:sp>
      <p:sp>
        <p:nvSpPr>
          <p:cNvPr id="3" name="Text Placeholder 2"/>
          <p:cNvSpPr>
            <a:spLocks noGrp="1"/>
          </p:cNvSpPr>
          <p:nvPr>
            <p:ph type="body" idx="1"/>
          </p:nvPr>
        </p:nvSpPr>
        <p:spPr>
          <a:xfrm>
            <a:off x="1410025" y="1530981"/>
            <a:ext cx="9371949" cy="462068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6" name="Slide Number Placeholder 5"/>
          <p:cNvSpPr>
            <a:spLocks noGrp="1"/>
          </p:cNvSpPr>
          <p:nvPr>
            <p:ph type="sldNum" sz="quarter" idx="4"/>
          </p:nvPr>
        </p:nvSpPr>
        <p:spPr>
          <a:xfrm>
            <a:off x="0" y="6629400"/>
            <a:ext cx="410402" cy="228600"/>
          </a:xfrm>
          <a:prstGeom prst="rect">
            <a:avLst/>
          </a:prstGeom>
          <a:solidFill>
            <a:srgbClr val="F27524"/>
          </a:solidFill>
        </p:spPr>
        <p:txBody>
          <a:bodyPr vert="horz" lIns="91440" tIns="45720" rIns="91440" bIns="45720" rtlCol="0" anchor="ctr"/>
          <a:lstStyle>
            <a:lvl1pPr algn="r">
              <a:defRPr sz="1100">
                <a:solidFill>
                  <a:schemeClr val="accent1">
                    <a:lumMod val="50000"/>
                  </a:schemeClr>
                </a:solidFill>
              </a:defRPr>
            </a:lvl1pPr>
          </a:lstStyle>
          <a:p>
            <a:fld id="{E2308622-2055-4BEB-8F36-153C57C15736}" type="slidenum">
              <a:rPr lang="en-CA" smtClean="0"/>
              <a:t>‹#›</a:t>
            </a:fld>
            <a:endParaRPr lang="en-CA"/>
          </a:p>
        </p:txBody>
      </p:sp>
      <p:sp>
        <p:nvSpPr>
          <p:cNvPr id="4" name="Date Placeholder 3"/>
          <p:cNvSpPr>
            <a:spLocks noGrp="1"/>
          </p:cNvSpPr>
          <p:nvPr>
            <p:ph type="dt" sz="half" idx="2"/>
          </p:nvPr>
        </p:nvSpPr>
        <p:spPr>
          <a:xfrm>
            <a:off x="453403" y="6629400"/>
            <a:ext cx="1000662" cy="228600"/>
          </a:xfrm>
          <a:prstGeom prst="rect">
            <a:avLst/>
          </a:prstGeom>
          <a:solidFill>
            <a:srgbClr val="F27524"/>
          </a:solidFill>
        </p:spPr>
        <p:txBody>
          <a:bodyPr vert="horz" lIns="91440" tIns="45720" rIns="91440" bIns="45720" rtlCol="0" anchor="ctr"/>
          <a:lstStyle>
            <a:lvl1pPr algn="r">
              <a:defRPr sz="1100">
                <a:solidFill>
                  <a:schemeClr val="accent1">
                    <a:lumMod val="50000"/>
                  </a:schemeClr>
                </a:solidFill>
              </a:defRPr>
            </a:lvl1pPr>
          </a:lstStyle>
          <a:p>
            <a:fld id="{E5B64B48-C597-4339-94FB-E1EB2E86DF2A}" type="datetimeFigureOut">
              <a:rPr lang="en-CA" smtClean="0"/>
              <a:t>2025-07-30</a:t>
            </a:fld>
            <a:endParaRPr lang="en-CA"/>
          </a:p>
        </p:txBody>
      </p:sp>
      <p:sp>
        <p:nvSpPr>
          <p:cNvPr id="7" name="Rectangle 6">
            <a:extLst>
              <a:ext uri="{FF2B5EF4-FFF2-40B4-BE49-F238E27FC236}">
                <a16:creationId xmlns:a16="http://schemas.microsoft.com/office/drawing/2014/main" id="{2666F5F0-F80A-4CBB-6C51-B30AC5FBC37B}"/>
              </a:ext>
            </a:extLst>
          </p:cNvPr>
          <p:cNvSpPr/>
          <p:nvPr userDrawn="1"/>
        </p:nvSpPr>
        <p:spPr>
          <a:xfrm>
            <a:off x="0" y="6625087"/>
            <a:ext cx="1509623" cy="232913"/>
          </a:xfrm>
          <a:prstGeom prst="rect">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a:extLst>
              <a:ext uri="{FF2B5EF4-FFF2-40B4-BE49-F238E27FC236}">
                <a16:creationId xmlns:a16="http://schemas.microsoft.com/office/drawing/2014/main" id="{985E1A38-F6E8-9864-440D-427D5D17BA21}"/>
              </a:ext>
            </a:extLst>
          </p:cNvPr>
          <p:cNvSpPr/>
          <p:nvPr userDrawn="1"/>
        </p:nvSpPr>
        <p:spPr>
          <a:xfrm>
            <a:off x="1574783" y="6625086"/>
            <a:ext cx="9042434" cy="232913"/>
          </a:xfrm>
          <a:prstGeom prst="rect">
            <a:avLst/>
          </a:prstGeom>
          <a:solidFill>
            <a:srgbClr val="AD1F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a:extLst>
              <a:ext uri="{FF2B5EF4-FFF2-40B4-BE49-F238E27FC236}">
                <a16:creationId xmlns:a16="http://schemas.microsoft.com/office/drawing/2014/main" id="{ECAF6E74-0A76-1E7C-DC03-316FC8ED94BE}"/>
              </a:ext>
            </a:extLst>
          </p:cNvPr>
          <p:cNvSpPr/>
          <p:nvPr userDrawn="1"/>
        </p:nvSpPr>
        <p:spPr>
          <a:xfrm>
            <a:off x="10682377" y="6625087"/>
            <a:ext cx="1509623" cy="232913"/>
          </a:xfrm>
          <a:prstGeom prst="rect">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1003244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63" r:id="rId4"/>
    <p:sldLayoutId id="2147483684"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txStyles>
    <p:titleStyle>
      <a:lvl1pPr algn="l" defTabSz="914400" rtl="0" eaLnBrk="1" latinLnBrk="0" hangingPunct="1">
        <a:spcBef>
          <a:spcPct val="0"/>
        </a:spcBef>
        <a:buNone/>
        <a:defRPr sz="3400" kern="1200">
          <a:solidFill>
            <a:srgbClr val="AD1F27"/>
          </a:solidFill>
          <a:latin typeface="Franklin Gothic Medium" panose="020B0603020102020204" pitchFamily="34" charset="0"/>
          <a:ea typeface="+mj-ea"/>
          <a:cs typeface="+mj-cs"/>
        </a:defRPr>
      </a:lvl1pPr>
    </p:titleStyle>
    <p:body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2">
              <a:lumMod val="85000"/>
              <a:lumOff val="15000"/>
            </a:schemeClr>
          </a:solidFill>
          <a:latin typeface="Franklin Gothic Book" panose="020B0503020102020204" pitchFamily="34" charset="0"/>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2">
              <a:lumMod val="85000"/>
              <a:lumOff val="15000"/>
            </a:schemeClr>
          </a:solidFill>
          <a:latin typeface="Franklin Gothic Book" panose="020B0503020102020204" pitchFamily="34" charset="0"/>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2">
              <a:lumMod val="85000"/>
              <a:lumOff val="15000"/>
            </a:schemeClr>
          </a:solidFill>
          <a:latin typeface="Franklin Gothic Book" panose="020B0503020102020204" pitchFamily="34" charset="0"/>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2">
              <a:lumMod val="85000"/>
              <a:lumOff val="15000"/>
            </a:schemeClr>
          </a:solidFill>
          <a:latin typeface="Franklin Gothic Book" panose="020B0503020102020204" pitchFamily="34" charset="0"/>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2">
              <a:lumMod val="85000"/>
              <a:lumOff val="15000"/>
            </a:schemeClr>
          </a:solidFill>
          <a:latin typeface="Franklin Gothic Book" panose="020B0503020102020204" pitchFamily="34" charset="0"/>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1.tiff"/></Relationships>
</file>

<file path=ppt/slides/_rels/slide36.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35.tif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D3CE8E-2016-195B-9C9B-B15513C6A2F3}"/>
              </a:ext>
            </a:extLst>
          </p:cNvPr>
          <p:cNvPicPr>
            <a:picLocks noChangeAspect="1"/>
          </p:cNvPicPr>
          <p:nvPr/>
        </p:nvPicPr>
        <p:blipFill>
          <a:blip r:embed="rId2">
            <a:extLst>
              <a:ext uri="{28A0092B-C50C-407E-A947-70E740481C1C}">
                <a14:useLocalDpi xmlns:a14="http://schemas.microsoft.com/office/drawing/2010/main" val="0"/>
              </a:ext>
            </a:extLst>
          </a:blip>
          <a:srcRect l="1384" b="6549"/>
          <a:stretch/>
        </p:blipFill>
        <p:spPr>
          <a:xfrm>
            <a:off x="21" y="-49428"/>
            <a:ext cx="12191979" cy="6498773"/>
          </a:xfrm>
          <a:prstGeom prst="rect">
            <a:avLst/>
          </a:prstGeom>
          <a:noFill/>
        </p:spPr>
      </p:pic>
      <p:sp>
        <p:nvSpPr>
          <p:cNvPr id="10" name="Rectangle 9">
            <a:extLst>
              <a:ext uri="{FF2B5EF4-FFF2-40B4-BE49-F238E27FC236}">
                <a16:creationId xmlns:a16="http://schemas.microsoft.com/office/drawing/2014/main" id="{C3BA5605-27C0-68C5-1FA4-8F4E8971DB2C}"/>
              </a:ext>
            </a:extLst>
          </p:cNvPr>
          <p:cNvSpPr/>
          <p:nvPr/>
        </p:nvSpPr>
        <p:spPr>
          <a:xfrm>
            <a:off x="0" y="1332618"/>
            <a:ext cx="12192000" cy="5219700"/>
          </a:xfrm>
          <a:prstGeom prst="rect">
            <a:avLst/>
          </a:prstGeom>
          <a:gradFill flip="none" rotWithShape="1">
            <a:gsLst>
              <a:gs pos="0">
                <a:srgbClr val="AD1F27"/>
              </a:gs>
              <a:gs pos="100000">
                <a:srgbClr val="AD1F27">
                  <a:alpha val="0"/>
                </a:srgb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extLst>
              <a:ext uri="{FF2B5EF4-FFF2-40B4-BE49-F238E27FC236}">
                <a16:creationId xmlns:a16="http://schemas.microsoft.com/office/drawing/2014/main" id="{20DAE0C5-9EBF-54AD-E9BD-2FFAF1E7D43C}"/>
              </a:ext>
            </a:extLst>
          </p:cNvPr>
          <p:cNvSpPr txBox="1"/>
          <p:nvPr/>
        </p:nvSpPr>
        <p:spPr>
          <a:xfrm>
            <a:off x="1121226" y="1997677"/>
            <a:ext cx="9410850" cy="3669956"/>
          </a:xfrm>
          <a:prstGeom prst="rect">
            <a:avLst/>
          </a:prstGeom>
        </p:spPr>
        <p:txBody>
          <a:bodyPr vert="horz" lIns="91440" tIns="45720" rIns="91440" bIns="45720" rtlCol="0" anchor="b">
            <a:normAutofit/>
          </a:bodyPr>
          <a:lstStyle>
            <a:lvl1pPr>
              <a:spcBef>
                <a:spcPct val="0"/>
              </a:spcBef>
              <a:buNone/>
              <a:defRPr sz="3400">
                <a:solidFill>
                  <a:srgbClr val="AD1F27"/>
                </a:solidFill>
                <a:latin typeface="Franklin Gothic Medium" panose="020B0603020102020204" pitchFamily="34" charset="0"/>
                <a:ea typeface="Roboto" panose="02000000000000000000" pitchFamily="2" charset="0"/>
                <a:cs typeface="+mj-cs"/>
              </a:defRPr>
            </a:lvl1pPr>
          </a:lstStyle>
          <a:p>
            <a:r>
              <a:rPr lang="fr-CA" sz="4800" dirty="0">
                <a:solidFill>
                  <a:schemeClr val="bg1"/>
                </a:solidFill>
              </a:rPr>
              <a:t>Lignes directrices 2025 d’Hypertension Canada pour la première ligne</a:t>
            </a:r>
          </a:p>
          <a:p>
            <a:endParaRPr lang="en-CA" sz="4800" dirty="0">
              <a:solidFill>
                <a:schemeClr val="bg1"/>
              </a:solidFill>
            </a:endParaRPr>
          </a:p>
        </p:txBody>
      </p:sp>
    </p:spTree>
    <p:extLst>
      <p:ext uri="{BB962C8B-B14F-4D97-AF65-F5344CB8AC3E}">
        <p14:creationId xmlns:p14="http://schemas.microsoft.com/office/powerpoint/2010/main" val="2473934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59F05-C761-2B9C-2C46-9F7E7C8D25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854315-D01F-51F6-6FAE-39DB17203492}"/>
              </a:ext>
            </a:extLst>
          </p:cNvPr>
          <p:cNvSpPr>
            <a:spLocks noGrp="1"/>
          </p:cNvSpPr>
          <p:nvPr>
            <p:ph type="title"/>
          </p:nvPr>
        </p:nvSpPr>
        <p:spPr/>
        <p:txBody>
          <a:bodyPr>
            <a:normAutofit fontScale="90000"/>
          </a:bodyPr>
          <a:lstStyle/>
          <a:p>
            <a:r>
              <a:rPr lang="fr-CA" sz="3600" dirty="0">
                <a:cs typeface="Arial" panose="020B0604020202020204" pitchFamily="34" charset="0"/>
              </a:rPr>
              <a:t>Déclin des taux de traitement et de maîtrise au Canada</a:t>
            </a:r>
          </a:p>
        </p:txBody>
      </p:sp>
      <p:pic>
        <p:nvPicPr>
          <p:cNvPr id="5" name="Content Placeholder 4">
            <a:extLst>
              <a:ext uri="{FF2B5EF4-FFF2-40B4-BE49-F238E27FC236}">
                <a16:creationId xmlns:a16="http://schemas.microsoft.com/office/drawing/2014/main" id="{FD6E530E-17D1-84BC-7E13-7F97D97999D8}"/>
              </a:ext>
            </a:extLst>
          </p:cNvPr>
          <p:cNvPicPr>
            <a:picLocks noGrp="1" noChangeAspect="1"/>
          </p:cNvPicPr>
          <p:nvPr>
            <p:ph idx="1"/>
          </p:nvPr>
        </p:nvPicPr>
        <p:blipFill>
          <a:blip r:embed="rId3"/>
          <a:srcRect l="50128"/>
          <a:stretch/>
        </p:blipFill>
        <p:spPr>
          <a:xfrm>
            <a:off x="5804115" y="2172916"/>
            <a:ext cx="4791159" cy="3015282"/>
          </a:xfrm>
        </p:spPr>
      </p:pic>
      <p:sp>
        <p:nvSpPr>
          <p:cNvPr id="14" name="Isosceles Triangle 13">
            <a:extLst>
              <a:ext uri="{FF2B5EF4-FFF2-40B4-BE49-F238E27FC236}">
                <a16:creationId xmlns:a16="http://schemas.microsoft.com/office/drawing/2014/main" id="{B19550DC-5D3C-40D2-8FA7-93116751F0F1}"/>
              </a:ext>
            </a:extLst>
          </p:cNvPr>
          <p:cNvSpPr/>
          <p:nvPr/>
        </p:nvSpPr>
        <p:spPr>
          <a:xfrm>
            <a:off x="10556162" y="3628190"/>
            <a:ext cx="45719" cy="45719"/>
          </a:xfrm>
          <a:prstGeom prst="triangl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5" name="Rectangle 14">
            <a:extLst>
              <a:ext uri="{FF2B5EF4-FFF2-40B4-BE49-F238E27FC236}">
                <a16:creationId xmlns:a16="http://schemas.microsoft.com/office/drawing/2014/main" id="{A512F81C-7388-7785-D493-6BBE92253AC9}"/>
              </a:ext>
            </a:extLst>
          </p:cNvPr>
          <p:cNvSpPr/>
          <p:nvPr/>
        </p:nvSpPr>
        <p:spPr>
          <a:xfrm>
            <a:off x="10572414" y="3733114"/>
            <a:ext cx="45719" cy="45719"/>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6" name="Diamond 15">
            <a:extLst>
              <a:ext uri="{FF2B5EF4-FFF2-40B4-BE49-F238E27FC236}">
                <a16:creationId xmlns:a16="http://schemas.microsoft.com/office/drawing/2014/main" id="{A69B6806-02EE-2B11-8D4F-88C5B36C2F89}"/>
              </a:ext>
            </a:extLst>
          </p:cNvPr>
          <p:cNvSpPr/>
          <p:nvPr/>
        </p:nvSpPr>
        <p:spPr>
          <a:xfrm>
            <a:off x="10556162" y="3687395"/>
            <a:ext cx="45719" cy="45719"/>
          </a:xfrm>
          <a:prstGeom prst="diamond">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cxnSp>
        <p:nvCxnSpPr>
          <p:cNvPr id="19" name="Straight Connector 18">
            <a:extLst>
              <a:ext uri="{FF2B5EF4-FFF2-40B4-BE49-F238E27FC236}">
                <a16:creationId xmlns:a16="http://schemas.microsoft.com/office/drawing/2014/main" id="{141A1DBA-24C3-AE7D-A9DB-BFEC54078217}"/>
              </a:ext>
            </a:extLst>
          </p:cNvPr>
          <p:cNvCxnSpPr>
            <a:cxnSpLocks/>
            <a:endCxn id="5" idx="3"/>
          </p:cNvCxnSpPr>
          <p:nvPr/>
        </p:nvCxnSpPr>
        <p:spPr>
          <a:xfrm>
            <a:off x="9959374" y="3544791"/>
            <a:ext cx="635900" cy="135766"/>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B6BB2CE4-3E51-6ABB-0580-06F806F317C9}"/>
              </a:ext>
            </a:extLst>
          </p:cNvPr>
          <p:cNvCxnSpPr>
            <a:endCxn id="5" idx="3"/>
          </p:cNvCxnSpPr>
          <p:nvPr/>
        </p:nvCxnSpPr>
        <p:spPr>
          <a:xfrm flipV="1">
            <a:off x="9959374" y="3680557"/>
            <a:ext cx="635900" cy="270318"/>
          </a:xfrm>
          <a:prstGeom prst="line">
            <a:avLst/>
          </a:prstGeom>
        </p:spPr>
        <p:style>
          <a:lnRef idx="2">
            <a:schemeClr val="accent1"/>
          </a:lnRef>
          <a:fillRef idx="0">
            <a:schemeClr val="accent1"/>
          </a:fillRef>
          <a:effectRef idx="1">
            <a:schemeClr val="accent1"/>
          </a:effectRef>
          <a:fontRef idx="minor">
            <a:schemeClr val="tx1"/>
          </a:fontRef>
        </p:style>
      </p:cxnSp>
      <p:grpSp>
        <p:nvGrpSpPr>
          <p:cNvPr id="32" name="Group 31">
            <a:extLst>
              <a:ext uri="{FF2B5EF4-FFF2-40B4-BE49-F238E27FC236}">
                <a16:creationId xmlns:a16="http://schemas.microsoft.com/office/drawing/2014/main" id="{4B5D05A5-75BA-3160-0FF9-2CFCDA17338D}"/>
              </a:ext>
            </a:extLst>
          </p:cNvPr>
          <p:cNvGrpSpPr/>
          <p:nvPr/>
        </p:nvGrpSpPr>
        <p:grpSpPr>
          <a:xfrm>
            <a:off x="292763" y="2084640"/>
            <a:ext cx="5316956" cy="3015282"/>
            <a:chOff x="153074" y="2084640"/>
            <a:chExt cx="5316956" cy="3015282"/>
          </a:xfrm>
        </p:grpSpPr>
        <p:pic>
          <p:nvPicPr>
            <p:cNvPr id="3" name="Content Placeholder 4">
              <a:extLst>
                <a:ext uri="{FF2B5EF4-FFF2-40B4-BE49-F238E27FC236}">
                  <a16:creationId xmlns:a16="http://schemas.microsoft.com/office/drawing/2014/main" id="{DB9F4407-FBDA-4A78-767D-87FBF5482F63}"/>
                </a:ext>
              </a:extLst>
            </p:cNvPr>
            <p:cNvPicPr>
              <a:picLocks noChangeAspect="1"/>
            </p:cNvPicPr>
            <p:nvPr/>
          </p:nvPicPr>
          <p:blipFill>
            <a:blip r:embed="rId3"/>
            <a:srcRect r="50128"/>
            <a:stretch/>
          </p:blipFill>
          <p:spPr>
            <a:xfrm>
              <a:off x="153074" y="2084640"/>
              <a:ext cx="4791160" cy="3015282"/>
            </a:xfrm>
            <a:prstGeom prst="rect">
              <a:avLst/>
            </a:prstGeom>
          </p:spPr>
        </p:pic>
        <p:sp>
          <p:nvSpPr>
            <p:cNvPr id="4" name="TextBox 3">
              <a:extLst>
                <a:ext uri="{FF2B5EF4-FFF2-40B4-BE49-F238E27FC236}">
                  <a16:creationId xmlns:a16="http://schemas.microsoft.com/office/drawing/2014/main" id="{7D71B1CF-5EA4-582D-718E-2BAD92B811DA}"/>
                </a:ext>
              </a:extLst>
            </p:cNvPr>
            <p:cNvSpPr txBox="1"/>
            <p:nvPr/>
          </p:nvSpPr>
          <p:spPr>
            <a:xfrm>
              <a:off x="4690649" y="4665058"/>
              <a:ext cx="779381" cy="246221"/>
            </a:xfrm>
            <a:prstGeom prst="rect">
              <a:avLst/>
            </a:prstGeom>
            <a:noFill/>
          </p:spPr>
          <p:txBody>
            <a:bodyPr wrap="none" rtlCol="0">
              <a:spAutoFit/>
            </a:bodyPr>
            <a:lstStyle/>
            <a:p>
              <a:r>
                <a:rPr lang="fr-CA" sz="1000" dirty="0"/>
                <a:t>2018-2019</a:t>
              </a:r>
            </a:p>
          </p:txBody>
        </p:sp>
        <p:sp>
          <p:nvSpPr>
            <p:cNvPr id="11" name="Isosceles Triangle 10">
              <a:extLst>
                <a:ext uri="{FF2B5EF4-FFF2-40B4-BE49-F238E27FC236}">
                  <a16:creationId xmlns:a16="http://schemas.microsoft.com/office/drawing/2014/main" id="{828C2390-21AC-6ABF-B011-43CD55A68703}"/>
                </a:ext>
              </a:extLst>
            </p:cNvPr>
            <p:cNvSpPr/>
            <p:nvPr/>
          </p:nvSpPr>
          <p:spPr>
            <a:xfrm>
              <a:off x="4984694" y="3426976"/>
              <a:ext cx="45719" cy="45719"/>
            </a:xfrm>
            <a:prstGeom prst="triangl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2" name="Rectangle 11">
              <a:extLst>
                <a:ext uri="{FF2B5EF4-FFF2-40B4-BE49-F238E27FC236}">
                  <a16:creationId xmlns:a16="http://schemas.microsoft.com/office/drawing/2014/main" id="{CAD46540-B7A8-B2DA-AC85-EBE3616035CC}"/>
                </a:ext>
              </a:extLst>
            </p:cNvPr>
            <p:cNvSpPr/>
            <p:nvPr/>
          </p:nvSpPr>
          <p:spPr>
            <a:xfrm>
              <a:off x="4985907" y="3391021"/>
              <a:ext cx="45719" cy="45719"/>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3" name="Diamond 12">
              <a:extLst>
                <a:ext uri="{FF2B5EF4-FFF2-40B4-BE49-F238E27FC236}">
                  <a16:creationId xmlns:a16="http://schemas.microsoft.com/office/drawing/2014/main" id="{D5633B4E-3A52-853D-17F7-C91AF4F611B0}"/>
                </a:ext>
              </a:extLst>
            </p:cNvPr>
            <p:cNvSpPr/>
            <p:nvPr/>
          </p:nvSpPr>
          <p:spPr>
            <a:xfrm>
              <a:off x="4984694" y="3413493"/>
              <a:ext cx="45719" cy="45719"/>
            </a:xfrm>
            <a:prstGeom prst="diamond">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cxnSp>
          <p:nvCxnSpPr>
            <p:cNvPr id="18" name="Straight Connector 17">
              <a:extLst>
                <a:ext uri="{FF2B5EF4-FFF2-40B4-BE49-F238E27FC236}">
                  <a16:creationId xmlns:a16="http://schemas.microsoft.com/office/drawing/2014/main" id="{FE122FB8-CE30-0FBA-8DDA-E4205546F378}"/>
                </a:ext>
              </a:extLst>
            </p:cNvPr>
            <p:cNvCxnSpPr>
              <a:endCxn id="13" idx="2"/>
            </p:cNvCxnSpPr>
            <p:nvPr/>
          </p:nvCxnSpPr>
          <p:spPr>
            <a:xfrm>
              <a:off x="4373745" y="3413493"/>
              <a:ext cx="633809" cy="45719"/>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8E823C0B-CBB1-4B8A-921D-02871A98BFE9}"/>
                </a:ext>
              </a:extLst>
            </p:cNvPr>
            <p:cNvCxnSpPr>
              <a:endCxn id="13" idx="1"/>
            </p:cNvCxnSpPr>
            <p:nvPr/>
          </p:nvCxnSpPr>
          <p:spPr>
            <a:xfrm flipV="1">
              <a:off x="4373745" y="3436353"/>
              <a:ext cx="610949" cy="258658"/>
            </a:xfrm>
            <a:prstGeom prst="line">
              <a:avLst/>
            </a:prstGeom>
          </p:spPr>
          <p:style>
            <a:lnRef idx="2">
              <a:schemeClr val="dk1"/>
            </a:lnRef>
            <a:fillRef idx="0">
              <a:schemeClr val="dk1"/>
            </a:fillRef>
            <a:effectRef idx="1">
              <a:schemeClr val="dk1"/>
            </a:effectRef>
            <a:fontRef idx="minor">
              <a:schemeClr val="tx1"/>
            </a:fontRef>
          </p:style>
        </p:cxnSp>
        <p:cxnSp>
          <p:nvCxnSpPr>
            <p:cNvPr id="27" name="Straight Connector 26">
              <a:extLst>
                <a:ext uri="{FF2B5EF4-FFF2-40B4-BE49-F238E27FC236}">
                  <a16:creationId xmlns:a16="http://schemas.microsoft.com/office/drawing/2014/main" id="{F3006CC6-B1F0-08FB-959C-D5B9D913CC83}"/>
                </a:ext>
              </a:extLst>
            </p:cNvPr>
            <p:cNvCxnSpPr>
              <a:endCxn id="12" idx="0"/>
            </p:cNvCxnSpPr>
            <p:nvPr/>
          </p:nvCxnSpPr>
          <p:spPr>
            <a:xfrm flipV="1">
              <a:off x="4373745" y="3391021"/>
              <a:ext cx="635022" cy="626675"/>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grpSp>
      <p:cxnSp>
        <p:nvCxnSpPr>
          <p:cNvPr id="28" name="Straight Connector 27">
            <a:extLst>
              <a:ext uri="{FF2B5EF4-FFF2-40B4-BE49-F238E27FC236}">
                <a16:creationId xmlns:a16="http://schemas.microsoft.com/office/drawing/2014/main" id="{DCF7ADC7-E7D7-9D15-B5CE-FC87DF5EA5F2}"/>
              </a:ext>
            </a:extLst>
          </p:cNvPr>
          <p:cNvCxnSpPr>
            <a:cxnSpLocks/>
            <a:endCxn id="16" idx="3"/>
          </p:cNvCxnSpPr>
          <p:nvPr/>
        </p:nvCxnSpPr>
        <p:spPr>
          <a:xfrm flipV="1">
            <a:off x="9959374" y="3710255"/>
            <a:ext cx="642507" cy="634572"/>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421C2BFB-C583-D772-51C8-F6AE4F7FB337}"/>
              </a:ext>
            </a:extLst>
          </p:cNvPr>
          <p:cNvSpPr txBox="1"/>
          <p:nvPr/>
        </p:nvSpPr>
        <p:spPr>
          <a:xfrm>
            <a:off x="10343147" y="4786880"/>
            <a:ext cx="779381" cy="246221"/>
          </a:xfrm>
          <a:prstGeom prst="rect">
            <a:avLst/>
          </a:prstGeom>
          <a:noFill/>
        </p:spPr>
        <p:txBody>
          <a:bodyPr wrap="none" rtlCol="0">
            <a:spAutoFit/>
          </a:bodyPr>
          <a:lstStyle/>
          <a:p>
            <a:r>
              <a:rPr lang="fr-CA" sz="1000" dirty="0"/>
              <a:t>2018-2019</a:t>
            </a:r>
          </a:p>
        </p:txBody>
      </p:sp>
      <p:pic>
        <p:nvPicPr>
          <p:cNvPr id="7" name="Picture 6">
            <a:extLst>
              <a:ext uri="{FF2B5EF4-FFF2-40B4-BE49-F238E27FC236}">
                <a16:creationId xmlns:a16="http://schemas.microsoft.com/office/drawing/2014/main" id="{58018422-269C-C18A-3DA9-FC83BB4B2A79}"/>
              </a:ext>
            </a:extLst>
          </p:cNvPr>
          <p:cNvPicPr>
            <a:picLocks noChangeAspect="1"/>
          </p:cNvPicPr>
          <p:nvPr/>
        </p:nvPicPr>
        <p:blipFill>
          <a:blip r:embed="rId4"/>
          <a:stretch>
            <a:fillRect/>
          </a:stretch>
        </p:blipFill>
        <p:spPr>
          <a:xfrm>
            <a:off x="6234070" y="6308534"/>
            <a:ext cx="2367763" cy="281228"/>
          </a:xfrm>
          <a:prstGeom prst="rect">
            <a:avLst/>
          </a:prstGeom>
        </p:spPr>
      </p:pic>
      <p:pic>
        <p:nvPicPr>
          <p:cNvPr id="8" name="Picture 7">
            <a:extLst>
              <a:ext uri="{FF2B5EF4-FFF2-40B4-BE49-F238E27FC236}">
                <a16:creationId xmlns:a16="http://schemas.microsoft.com/office/drawing/2014/main" id="{3C9ACECB-A5BD-829B-34FB-D77630BA3751}"/>
              </a:ext>
            </a:extLst>
          </p:cNvPr>
          <p:cNvPicPr>
            <a:picLocks noChangeAspect="1"/>
          </p:cNvPicPr>
          <p:nvPr/>
        </p:nvPicPr>
        <p:blipFill>
          <a:blip r:embed="rId5"/>
          <a:stretch>
            <a:fillRect/>
          </a:stretch>
        </p:blipFill>
        <p:spPr>
          <a:xfrm>
            <a:off x="8601833" y="5935697"/>
            <a:ext cx="2674418" cy="335281"/>
          </a:xfrm>
          <a:prstGeom prst="rect">
            <a:avLst/>
          </a:prstGeom>
        </p:spPr>
      </p:pic>
      <p:pic>
        <p:nvPicPr>
          <p:cNvPr id="9" name="Picture 8">
            <a:extLst>
              <a:ext uri="{FF2B5EF4-FFF2-40B4-BE49-F238E27FC236}">
                <a16:creationId xmlns:a16="http://schemas.microsoft.com/office/drawing/2014/main" id="{5F10E30B-4C0D-AA0A-A62C-E33AF97A1B41}"/>
              </a:ext>
            </a:extLst>
          </p:cNvPr>
          <p:cNvPicPr>
            <a:picLocks noChangeAspect="1"/>
          </p:cNvPicPr>
          <p:nvPr/>
        </p:nvPicPr>
        <p:blipFill>
          <a:blip r:embed="rId6"/>
          <a:stretch>
            <a:fillRect/>
          </a:stretch>
        </p:blipFill>
        <p:spPr>
          <a:xfrm>
            <a:off x="8601833" y="6335124"/>
            <a:ext cx="3665694" cy="224949"/>
          </a:xfrm>
          <a:prstGeom prst="rect">
            <a:avLst/>
          </a:prstGeom>
        </p:spPr>
      </p:pic>
    </p:spTree>
    <p:extLst>
      <p:ext uri="{BB962C8B-B14F-4D97-AF65-F5344CB8AC3E}">
        <p14:creationId xmlns:p14="http://schemas.microsoft.com/office/powerpoint/2010/main" val="1392705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BDAF4-C297-DF81-33A5-EB8ACC2FDA88}"/>
              </a:ext>
            </a:extLst>
          </p:cNvPr>
          <p:cNvSpPr>
            <a:spLocks noGrp="1"/>
          </p:cNvSpPr>
          <p:nvPr>
            <p:ph type="title"/>
          </p:nvPr>
        </p:nvSpPr>
        <p:spPr/>
        <p:txBody>
          <a:bodyPr/>
          <a:lstStyle/>
          <a:p>
            <a:r>
              <a:rPr lang="fr-CA" dirty="0"/>
              <a:t>Causes possibles du déclin des taux de maîtrise</a:t>
            </a:r>
          </a:p>
        </p:txBody>
      </p:sp>
      <p:sp>
        <p:nvSpPr>
          <p:cNvPr id="3" name="Content Placeholder 2">
            <a:extLst>
              <a:ext uri="{FF2B5EF4-FFF2-40B4-BE49-F238E27FC236}">
                <a16:creationId xmlns:a16="http://schemas.microsoft.com/office/drawing/2014/main" id="{D64EB64E-AA32-6A32-93DB-B7DD1F57966D}"/>
              </a:ext>
            </a:extLst>
          </p:cNvPr>
          <p:cNvSpPr>
            <a:spLocks noGrp="1"/>
          </p:cNvSpPr>
          <p:nvPr>
            <p:ph idx="1"/>
          </p:nvPr>
        </p:nvSpPr>
        <p:spPr/>
        <p:txBody>
          <a:bodyPr/>
          <a:lstStyle/>
          <a:p>
            <a:pPr>
              <a:lnSpc>
                <a:spcPct val="150000"/>
              </a:lnSpc>
            </a:pPr>
            <a:r>
              <a:rPr lang="fr-CA" dirty="0"/>
              <a:t>Discordance dans les cibles thérapeutiques</a:t>
            </a:r>
          </a:p>
          <a:p>
            <a:pPr>
              <a:lnSpc>
                <a:spcPct val="150000"/>
              </a:lnSpc>
            </a:pPr>
            <a:r>
              <a:rPr lang="fr-CA" dirty="0"/>
              <a:t>Complexité des recommandations</a:t>
            </a:r>
          </a:p>
          <a:p>
            <a:pPr>
              <a:lnSpc>
                <a:spcPct val="150000"/>
              </a:lnSpc>
            </a:pPr>
            <a:r>
              <a:rPr lang="fr-CA" dirty="0"/>
              <a:t>Stratégies de mise en œuvre inadéquates</a:t>
            </a:r>
          </a:p>
          <a:p>
            <a:pPr>
              <a:lnSpc>
                <a:spcPct val="150000"/>
              </a:lnSpc>
            </a:pPr>
            <a:r>
              <a:rPr lang="fr-CA" dirty="0"/>
              <a:t>Engagement sous-optimal des professionnels en soins de première ligne (MD de famille, IPS, infirmières/infirmiers, pharmaciens/pharmaciennes)</a:t>
            </a:r>
          </a:p>
          <a:p>
            <a:pPr>
              <a:lnSpc>
                <a:spcPct val="150000"/>
              </a:lnSpc>
            </a:pPr>
            <a:r>
              <a:rPr lang="fr-CA" dirty="0"/>
              <a:t>Perte de soutien de l’industrie pour les activités de formation</a:t>
            </a:r>
          </a:p>
          <a:p>
            <a:endParaRPr lang="fr-CA" dirty="0"/>
          </a:p>
          <a:p>
            <a:endParaRPr lang="fr-CA" dirty="0"/>
          </a:p>
          <a:p>
            <a:endParaRPr lang="fr-CA" dirty="0"/>
          </a:p>
        </p:txBody>
      </p:sp>
      <p:sp>
        <p:nvSpPr>
          <p:cNvPr id="4" name="TextBox 3">
            <a:extLst>
              <a:ext uri="{FF2B5EF4-FFF2-40B4-BE49-F238E27FC236}">
                <a16:creationId xmlns:a16="http://schemas.microsoft.com/office/drawing/2014/main" id="{D00991C4-27D4-59F4-804A-7CAA39395335}"/>
              </a:ext>
            </a:extLst>
          </p:cNvPr>
          <p:cNvSpPr txBox="1"/>
          <p:nvPr/>
        </p:nvSpPr>
        <p:spPr>
          <a:xfrm>
            <a:off x="10266461" y="6219568"/>
            <a:ext cx="1925539" cy="307777"/>
          </a:xfrm>
          <a:prstGeom prst="rect">
            <a:avLst/>
          </a:prstGeom>
          <a:noFill/>
        </p:spPr>
        <p:txBody>
          <a:bodyPr wrap="square" rtlCol="0">
            <a:spAutoFit/>
          </a:bodyPr>
          <a:lstStyle/>
          <a:p>
            <a:pPr algn="r"/>
            <a:r>
              <a:rPr lang="fr-CA" sz="1400" dirty="0"/>
              <a:t>Leung AA, CMAJ 2021</a:t>
            </a:r>
          </a:p>
        </p:txBody>
      </p:sp>
    </p:spTree>
    <p:extLst>
      <p:ext uri="{BB962C8B-B14F-4D97-AF65-F5344CB8AC3E}">
        <p14:creationId xmlns:p14="http://schemas.microsoft.com/office/powerpoint/2010/main" val="3943751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F12EA-1878-198A-799A-586AEA3EEE0A}"/>
              </a:ext>
            </a:extLst>
          </p:cNvPr>
          <p:cNvSpPr>
            <a:spLocks noGrp="1"/>
          </p:cNvSpPr>
          <p:nvPr>
            <p:ph type="title"/>
          </p:nvPr>
        </p:nvSpPr>
        <p:spPr>
          <a:xfrm>
            <a:off x="1410026" y="287760"/>
            <a:ext cx="9371949" cy="1011432"/>
          </a:xfrm>
        </p:spPr>
        <p:txBody>
          <a:bodyPr>
            <a:normAutofit/>
          </a:bodyPr>
          <a:lstStyle/>
          <a:p>
            <a:r>
              <a:rPr lang="fr-CA" sz="3600" dirty="0">
                <a:cs typeface="Arial" panose="020B0604020202020204" pitchFamily="34" charset="0"/>
              </a:rPr>
              <a:t>Hypertension Canada 2024-2028</a:t>
            </a:r>
          </a:p>
        </p:txBody>
      </p:sp>
      <p:pic>
        <p:nvPicPr>
          <p:cNvPr id="4" name="Picture 3">
            <a:extLst>
              <a:ext uri="{FF2B5EF4-FFF2-40B4-BE49-F238E27FC236}">
                <a16:creationId xmlns:a16="http://schemas.microsoft.com/office/drawing/2014/main" id="{13FD1EDB-0362-5795-BAB8-88E37C9FE0E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4301" b="25592"/>
          <a:stretch/>
        </p:blipFill>
        <p:spPr bwMode="auto">
          <a:xfrm>
            <a:off x="407584" y="1690688"/>
            <a:ext cx="11512399" cy="2883939"/>
          </a:xfrm>
          <a:prstGeom prst="rect">
            <a:avLst/>
          </a:prstGeom>
          <a:noFill/>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AB782775-BF64-638B-655A-705DAF791669}"/>
              </a:ext>
            </a:extLst>
          </p:cNvPr>
          <p:cNvSpPr txBox="1"/>
          <p:nvPr/>
        </p:nvSpPr>
        <p:spPr>
          <a:xfrm>
            <a:off x="1196166" y="4966123"/>
            <a:ext cx="1287532" cy="369332"/>
          </a:xfrm>
          <a:prstGeom prst="rect">
            <a:avLst/>
          </a:prstGeom>
          <a:noFill/>
        </p:spPr>
        <p:txBody>
          <a:bodyPr wrap="none" rtlCol="0">
            <a:spAutoFit/>
          </a:bodyPr>
          <a:lstStyle/>
          <a:p>
            <a:r>
              <a:rPr lang="fr-CA" dirty="0">
                <a:latin typeface="Arial" panose="020B0604020202020204" pitchFamily="34" charset="0"/>
                <a:cs typeface="Arial" panose="020B0604020202020204" pitchFamily="34" charset="0"/>
              </a:rPr>
              <a:t>2024-2025</a:t>
            </a:r>
          </a:p>
        </p:txBody>
      </p:sp>
      <p:sp>
        <p:nvSpPr>
          <p:cNvPr id="6" name="TextBox 5">
            <a:extLst>
              <a:ext uri="{FF2B5EF4-FFF2-40B4-BE49-F238E27FC236}">
                <a16:creationId xmlns:a16="http://schemas.microsoft.com/office/drawing/2014/main" id="{A662E848-B036-C525-42CA-ACDF26D86B3A}"/>
              </a:ext>
            </a:extLst>
          </p:cNvPr>
          <p:cNvSpPr txBox="1"/>
          <p:nvPr/>
        </p:nvSpPr>
        <p:spPr>
          <a:xfrm>
            <a:off x="3878783" y="4966123"/>
            <a:ext cx="1552669" cy="369332"/>
          </a:xfrm>
          <a:prstGeom prst="rect">
            <a:avLst/>
          </a:prstGeom>
          <a:noFill/>
        </p:spPr>
        <p:txBody>
          <a:bodyPr wrap="none" rtlCol="0">
            <a:spAutoFit/>
          </a:bodyPr>
          <a:lstStyle/>
          <a:p>
            <a:r>
              <a:rPr lang="fr-CA" dirty="0">
                <a:latin typeface="Arial" panose="020B0604020202020204" pitchFamily="34" charset="0"/>
                <a:cs typeface="Arial" panose="020B0604020202020204" pitchFamily="34" charset="0"/>
              </a:rPr>
              <a:t>Avec Étape 1</a:t>
            </a:r>
          </a:p>
        </p:txBody>
      </p:sp>
      <p:sp>
        <p:nvSpPr>
          <p:cNvPr id="7" name="TextBox 6">
            <a:extLst>
              <a:ext uri="{FF2B5EF4-FFF2-40B4-BE49-F238E27FC236}">
                <a16:creationId xmlns:a16="http://schemas.microsoft.com/office/drawing/2014/main" id="{CA13A1A2-22BF-F37E-80B8-AA553E8A518F}"/>
              </a:ext>
            </a:extLst>
          </p:cNvPr>
          <p:cNvSpPr txBox="1"/>
          <p:nvPr/>
        </p:nvSpPr>
        <p:spPr>
          <a:xfrm>
            <a:off x="6637854" y="4966123"/>
            <a:ext cx="697627" cy="369332"/>
          </a:xfrm>
          <a:prstGeom prst="rect">
            <a:avLst/>
          </a:prstGeom>
          <a:noFill/>
        </p:spPr>
        <p:txBody>
          <a:bodyPr wrap="none" rtlCol="0">
            <a:spAutoFit/>
          </a:bodyPr>
          <a:lstStyle/>
          <a:p>
            <a:r>
              <a:rPr lang="fr-CA" dirty="0">
                <a:latin typeface="Arial" panose="020B0604020202020204" pitchFamily="34" charset="0"/>
                <a:cs typeface="Arial" panose="020B0604020202020204" pitchFamily="34" charset="0"/>
              </a:rPr>
              <a:t>2025</a:t>
            </a:r>
          </a:p>
        </p:txBody>
      </p:sp>
      <p:sp>
        <p:nvSpPr>
          <p:cNvPr id="8" name="TextBox 7">
            <a:extLst>
              <a:ext uri="{FF2B5EF4-FFF2-40B4-BE49-F238E27FC236}">
                <a16:creationId xmlns:a16="http://schemas.microsoft.com/office/drawing/2014/main" id="{C9230BA5-6E35-A853-A5BC-1476F39170CD}"/>
              </a:ext>
            </a:extLst>
          </p:cNvPr>
          <p:cNvSpPr txBox="1"/>
          <p:nvPr/>
        </p:nvSpPr>
        <p:spPr>
          <a:xfrm>
            <a:off x="9319270" y="4966123"/>
            <a:ext cx="1287532" cy="369332"/>
          </a:xfrm>
          <a:prstGeom prst="rect">
            <a:avLst/>
          </a:prstGeom>
          <a:noFill/>
        </p:spPr>
        <p:txBody>
          <a:bodyPr wrap="none" rtlCol="0">
            <a:spAutoFit/>
          </a:bodyPr>
          <a:lstStyle/>
          <a:p>
            <a:r>
              <a:rPr lang="fr-CA" dirty="0">
                <a:latin typeface="Arial" panose="020B0604020202020204" pitchFamily="34" charset="0"/>
                <a:cs typeface="Arial" panose="020B0604020202020204" pitchFamily="34" charset="0"/>
              </a:rPr>
              <a:t>2026-2028</a:t>
            </a:r>
          </a:p>
        </p:txBody>
      </p:sp>
      <p:sp>
        <p:nvSpPr>
          <p:cNvPr id="3" name="TextBox 2">
            <a:extLst>
              <a:ext uri="{FF2B5EF4-FFF2-40B4-BE49-F238E27FC236}">
                <a16:creationId xmlns:a16="http://schemas.microsoft.com/office/drawing/2014/main" id="{184E4B3D-1FFD-3C6E-4173-631D8A4C380C}"/>
              </a:ext>
            </a:extLst>
          </p:cNvPr>
          <p:cNvSpPr txBox="1"/>
          <p:nvPr/>
        </p:nvSpPr>
        <p:spPr>
          <a:xfrm>
            <a:off x="10322011" y="6231924"/>
            <a:ext cx="1779270" cy="369332"/>
          </a:xfrm>
          <a:prstGeom prst="rect">
            <a:avLst/>
          </a:prstGeom>
          <a:noFill/>
        </p:spPr>
        <p:txBody>
          <a:bodyPr wrap="none" rtlCol="0">
            <a:spAutoFit/>
          </a:bodyPr>
          <a:lstStyle/>
          <a:p>
            <a:r>
              <a:rPr lang="fr-CA" dirty="0"/>
              <a:t>Goupil, CJC 2024</a:t>
            </a:r>
          </a:p>
        </p:txBody>
      </p:sp>
    </p:spTree>
    <p:extLst>
      <p:ext uri="{BB962C8B-B14F-4D97-AF65-F5344CB8AC3E}">
        <p14:creationId xmlns:p14="http://schemas.microsoft.com/office/powerpoint/2010/main" val="595003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MAJ">
            <a:extLst>
              <a:ext uri="{FF2B5EF4-FFF2-40B4-BE49-F238E27FC236}">
                <a16:creationId xmlns:a16="http://schemas.microsoft.com/office/drawing/2014/main" id="{C528425B-11C8-52F4-ABCC-160B3128FD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155" y="5453025"/>
            <a:ext cx="2216980" cy="11125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anadian Family Physician logo">
            <a:extLst>
              <a:ext uri="{FF2B5EF4-FFF2-40B4-BE49-F238E27FC236}">
                <a16:creationId xmlns:a16="http://schemas.microsoft.com/office/drawing/2014/main" id="{1888F8C9-9B29-5F4F-880D-86492B49A29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3399" y="5624011"/>
            <a:ext cx="2453074" cy="69372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anadian Nurse logo. This will take you to the homepage">
            <a:extLst>
              <a:ext uri="{FF2B5EF4-FFF2-40B4-BE49-F238E27FC236}">
                <a16:creationId xmlns:a16="http://schemas.microsoft.com/office/drawing/2014/main" id="{C2ED3121-1BBE-46CC-C944-38A32B4DA9C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3737" y="5453025"/>
            <a:ext cx="2711831" cy="97793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2314E786-41BF-2CC4-5C41-4DCD06B2B0C7}"/>
              </a:ext>
            </a:extLst>
          </p:cNvPr>
          <p:cNvPicPr>
            <a:picLocks noChangeAspect="1"/>
          </p:cNvPicPr>
          <p:nvPr/>
        </p:nvPicPr>
        <p:blipFill>
          <a:blip r:embed="rId5"/>
          <a:stretch>
            <a:fillRect/>
          </a:stretch>
        </p:blipFill>
        <p:spPr>
          <a:xfrm>
            <a:off x="8664075" y="5490679"/>
            <a:ext cx="2655635" cy="994401"/>
          </a:xfrm>
          <a:prstGeom prst="rect">
            <a:avLst/>
          </a:prstGeom>
        </p:spPr>
      </p:pic>
      <p:pic>
        <p:nvPicPr>
          <p:cNvPr id="8" name="Picture 7">
            <a:extLst>
              <a:ext uri="{FF2B5EF4-FFF2-40B4-BE49-F238E27FC236}">
                <a16:creationId xmlns:a16="http://schemas.microsoft.com/office/drawing/2014/main" id="{72E15F56-59BD-B45C-6DA5-C0C50393F0FB}"/>
              </a:ext>
            </a:extLst>
          </p:cNvPr>
          <p:cNvPicPr>
            <a:picLocks noChangeAspect="1"/>
          </p:cNvPicPr>
          <p:nvPr/>
        </p:nvPicPr>
        <p:blipFill>
          <a:blip r:embed="rId6"/>
          <a:stretch>
            <a:fillRect/>
          </a:stretch>
        </p:blipFill>
        <p:spPr>
          <a:xfrm>
            <a:off x="597242" y="372920"/>
            <a:ext cx="10033175" cy="4579565"/>
          </a:xfrm>
          <a:prstGeom prst="rect">
            <a:avLst/>
          </a:prstGeom>
        </p:spPr>
      </p:pic>
      <p:pic>
        <p:nvPicPr>
          <p:cNvPr id="13" name="Picture 12">
            <a:extLst>
              <a:ext uri="{FF2B5EF4-FFF2-40B4-BE49-F238E27FC236}">
                <a16:creationId xmlns:a16="http://schemas.microsoft.com/office/drawing/2014/main" id="{07E0758A-3F31-014E-0CF2-1AE337B158EF}"/>
              </a:ext>
            </a:extLst>
          </p:cNvPr>
          <p:cNvPicPr>
            <a:picLocks noChangeAspect="1"/>
          </p:cNvPicPr>
          <p:nvPr/>
        </p:nvPicPr>
        <p:blipFill>
          <a:blip r:embed="rId7"/>
          <a:stretch>
            <a:fillRect/>
          </a:stretch>
        </p:blipFill>
        <p:spPr>
          <a:xfrm>
            <a:off x="9736998" y="2948542"/>
            <a:ext cx="2339706" cy="2339706"/>
          </a:xfrm>
          <a:prstGeom prst="rect">
            <a:avLst/>
          </a:prstGeom>
        </p:spPr>
      </p:pic>
    </p:spTree>
    <p:extLst>
      <p:ext uri="{BB962C8B-B14F-4D97-AF65-F5344CB8AC3E}">
        <p14:creationId xmlns:p14="http://schemas.microsoft.com/office/powerpoint/2010/main" val="1270235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10C12-054E-BA7C-8C25-4C002F3195DB}"/>
              </a:ext>
            </a:extLst>
          </p:cNvPr>
          <p:cNvSpPr>
            <a:spLocks noGrp="1"/>
          </p:cNvSpPr>
          <p:nvPr>
            <p:ph type="title"/>
          </p:nvPr>
        </p:nvSpPr>
        <p:spPr>
          <a:xfrm>
            <a:off x="2990335" y="287760"/>
            <a:ext cx="7791640" cy="1183566"/>
          </a:xfrm>
        </p:spPr>
        <p:txBody>
          <a:bodyPr>
            <a:normAutofit fontScale="90000"/>
          </a:bodyPr>
          <a:lstStyle/>
          <a:p>
            <a:br>
              <a:rPr lang="fr-CA" dirty="0"/>
            </a:br>
            <a:r>
              <a:rPr lang="fr-CA" dirty="0"/>
              <a:t>Pourquoi des lignes directrices axées sur les soins de première ligne?</a:t>
            </a:r>
          </a:p>
        </p:txBody>
      </p:sp>
      <p:sp>
        <p:nvSpPr>
          <p:cNvPr id="3" name="Content Placeholder 2">
            <a:extLst>
              <a:ext uri="{FF2B5EF4-FFF2-40B4-BE49-F238E27FC236}">
                <a16:creationId xmlns:a16="http://schemas.microsoft.com/office/drawing/2014/main" id="{7C5FD06D-3A7B-5BA6-ACF1-2041FFB51B04}"/>
              </a:ext>
            </a:extLst>
          </p:cNvPr>
          <p:cNvSpPr>
            <a:spLocks noGrp="1"/>
          </p:cNvSpPr>
          <p:nvPr>
            <p:ph idx="1"/>
          </p:nvPr>
        </p:nvSpPr>
        <p:spPr>
          <a:xfrm>
            <a:off x="1410025" y="1997676"/>
            <a:ext cx="9371949" cy="4165660"/>
          </a:xfrm>
        </p:spPr>
        <p:txBody>
          <a:bodyPr>
            <a:normAutofit/>
          </a:bodyPr>
          <a:lstStyle/>
          <a:p>
            <a:r>
              <a:rPr lang="fr-CA" sz="2400" dirty="0"/>
              <a:t>Prise en charge de &gt; 90 % des patients avec HTA</a:t>
            </a:r>
          </a:p>
          <a:p>
            <a:r>
              <a:rPr lang="fr-CA" sz="2400" dirty="0"/>
              <a:t>Complexité des lignes directrices peut engendrer leur abandon ou de l’inertie thérapeutique</a:t>
            </a:r>
          </a:p>
          <a:p>
            <a:r>
              <a:rPr lang="fr-CA" sz="2400" dirty="0"/>
              <a:t>Nombreuses demandes pour simplifier les algorithmes de diagnostique et de prise en charge</a:t>
            </a:r>
          </a:p>
          <a:p>
            <a:endParaRPr lang="fr-CA" sz="2400" dirty="0"/>
          </a:p>
          <a:p>
            <a:pPr marL="0" indent="0" algn="ctr">
              <a:buNone/>
            </a:pPr>
            <a:r>
              <a:rPr lang="fr-CA" sz="2400" b="1" dirty="0"/>
              <a:t>Nécessité claire de fournir des recommandations pragmatiques, simples et faciles à mettre en œuvre adaptées pour la première ligne, tout en étant basées sur les données probantes les plus récentes</a:t>
            </a:r>
          </a:p>
        </p:txBody>
      </p:sp>
      <p:pic>
        <p:nvPicPr>
          <p:cNvPr id="4" name="Picture 3">
            <a:extLst>
              <a:ext uri="{FF2B5EF4-FFF2-40B4-BE49-F238E27FC236}">
                <a16:creationId xmlns:a16="http://schemas.microsoft.com/office/drawing/2014/main" id="{26692883-9A4B-E473-A16F-48EF142F4561}"/>
              </a:ext>
            </a:extLst>
          </p:cNvPr>
          <p:cNvPicPr>
            <a:picLocks noChangeAspect="1"/>
          </p:cNvPicPr>
          <p:nvPr/>
        </p:nvPicPr>
        <p:blipFill>
          <a:blip r:embed="rId2"/>
          <a:srcRect t="30567" r="75860"/>
          <a:stretch/>
        </p:blipFill>
        <p:spPr>
          <a:xfrm>
            <a:off x="838200" y="252629"/>
            <a:ext cx="1945123" cy="1401615"/>
          </a:xfrm>
          <a:prstGeom prst="rect">
            <a:avLst/>
          </a:prstGeom>
        </p:spPr>
      </p:pic>
    </p:spTree>
    <p:extLst>
      <p:ext uri="{BB962C8B-B14F-4D97-AF65-F5344CB8AC3E}">
        <p14:creationId xmlns:p14="http://schemas.microsoft.com/office/powerpoint/2010/main" val="1723267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5AF9F-7331-CC4D-0782-EB2E9A4C541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F703F6-16EB-2405-7E2F-F42AC5F33D28}"/>
              </a:ext>
            </a:extLst>
          </p:cNvPr>
          <p:cNvSpPr>
            <a:spLocks noGrp="1"/>
          </p:cNvSpPr>
          <p:nvPr>
            <p:ph idx="1"/>
          </p:nvPr>
        </p:nvSpPr>
        <p:spPr>
          <a:xfrm>
            <a:off x="838201" y="1742303"/>
            <a:ext cx="8661400" cy="4434660"/>
          </a:xfrm>
        </p:spPr>
        <p:txBody>
          <a:bodyPr>
            <a:normAutofit fontScale="92500" lnSpcReduction="20000"/>
          </a:bodyPr>
          <a:lstStyle/>
          <a:p>
            <a:pPr>
              <a:lnSpc>
                <a:spcPct val="120000"/>
              </a:lnSpc>
              <a:spcBef>
                <a:spcPts val="0"/>
              </a:spcBef>
            </a:pPr>
            <a:r>
              <a:rPr lang="fr-CA" sz="2400" dirty="0">
                <a:cs typeface="Arial" panose="020B0604020202020204" pitchFamily="34" charset="0"/>
              </a:rPr>
              <a:t>Créé </a:t>
            </a:r>
            <a:r>
              <a:rPr lang="fr-CA" sz="2400" u="sng" dirty="0">
                <a:cs typeface="Arial" panose="020B0604020202020204" pitchFamily="34" charset="0"/>
              </a:rPr>
              <a:t>pour</a:t>
            </a:r>
            <a:r>
              <a:rPr lang="fr-CA" sz="2400" dirty="0">
                <a:cs typeface="Arial" panose="020B0604020202020204" pitchFamily="34" charset="0"/>
              </a:rPr>
              <a:t> et </a:t>
            </a:r>
            <a:r>
              <a:rPr lang="fr-CA" sz="2400" u="sng" dirty="0">
                <a:cs typeface="Arial" panose="020B0604020202020204" pitchFamily="34" charset="0"/>
              </a:rPr>
              <a:t>par</a:t>
            </a:r>
            <a:r>
              <a:rPr lang="fr-CA" sz="2400" dirty="0">
                <a:cs typeface="Arial" panose="020B0604020202020204" pitchFamily="34" charset="0"/>
              </a:rPr>
              <a:t> les professionnels de soins de première ligne (médecine familiale, soins infirmiers, pharmacie) et des patients-partenaires</a:t>
            </a:r>
          </a:p>
          <a:p>
            <a:pPr>
              <a:lnSpc>
                <a:spcPct val="120000"/>
              </a:lnSpc>
              <a:spcBef>
                <a:spcPts val="0"/>
              </a:spcBef>
            </a:pPr>
            <a:endParaRPr lang="fr-CA" sz="2400" dirty="0">
              <a:cs typeface="Arial" panose="020B0604020202020204" pitchFamily="34" charset="0"/>
            </a:endParaRPr>
          </a:p>
          <a:p>
            <a:pPr>
              <a:lnSpc>
                <a:spcPct val="120000"/>
              </a:lnSpc>
              <a:spcBef>
                <a:spcPts val="0"/>
              </a:spcBef>
            </a:pPr>
            <a:r>
              <a:rPr lang="fr-CA" sz="2400" dirty="0">
                <a:cs typeface="Arial" panose="020B0604020202020204" pitchFamily="34" charset="0"/>
              </a:rPr>
              <a:t>Basé sur le principe de HEARTS (développé par l’OMS)</a:t>
            </a:r>
          </a:p>
          <a:p>
            <a:pPr lvl="1">
              <a:lnSpc>
                <a:spcPct val="120000"/>
              </a:lnSpc>
              <a:spcBef>
                <a:spcPts val="0"/>
              </a:spcBef>
            </a:pPr>
            <a:r>
              <a:rPr lang="fr-CA" sz="1900" dirty="0">
                <a:cs typeface="Arial" panose="020B0604020202020204" pitchFamily="34" charset="0"/>
              </a:rPr>
              <a:t>Voir webinaire pour plus de détails</a:t>
            </a:r>
          </a:p>
          <a:p>
            <a:pPr lvl="1">
              <a:lnSpc>
                <a:spcPct val="120000"/>
              </a:lnSpc>
              <a:spcBef>
                <a:spcPts val="0"/>
              </a:spcBef>
            </a:pPr>
            <a:r>
              <a:rPr lang="fr-CA" sz="1900" dirty="0">
                <a:cs typeface="Arial" panose="020B0604020202020204" pitchFamily="34" charset="0"/>
              </a:rPr>
              <a:t>Principe sous-jacent = Adoption d’un algorithme de traitement national simplifié</a:t>
            </a:r>
          </a:p>
          <a:p>
            <a:pPr marL="457200" lvl="1" indent="0">
              <a:lnSpc>
                <a:spcPct val="120000"/>
              </a:lnSpc>
              <a:spcBef>
                <a:spcPts val="0"/>
              </a:spcBef>
              <a:buNone/>
            </a:pPr>
            <a:endParaRPr lang="fr-CA" sz="2400" dirty="0">
              <a:cs typeface="Arial" panose="020B0604020202020204" pitchFamily="34" charset="0"/>
            </a:endParaRPr>
          </a:p>
          <a:p>
            <a:pPr>
              <a:lnSpc>
                <a:spcPct val="120000"/>
              </a:lnSpc>
              <a:spcBef>
                <a:spcPts val="0"/>
              </a:spcBef>
            </a:pPr>
            <a:r>
              <a:rPr lang="fr-CA" sz="2400" dirty="0">
                <a:cs typeface="Arial" panose="020B0604020202020204" pitchFamily="34" charset="0"/>
              </a:rPr>
              <a:t>Processus ADAPTE de révision des données probantes</a:t>
            </a:r>
          </a:p>
          <a:p>
            <a:pPr lvl="1">
              <a:lnSpc>
                <a:spcPct val="120000"/>
              </a:lnSpc>
              <a:spcBef>
                <a:spcPts val="0"/>
              </a:spcBef>
            </a:pPr>
            <a:r>
              <a:rPr lang="fr-CA" sz="1900" dirty="0">
                <a:cs typeface="Arial" panose="020B0604020202020204" pitchFamily="34" charset="0"/>
              </a:rPr>
              <a:t>Révision des données de l’OMS, AHA, ESC</a:t>
            </a:r>
          </a:p>
          <a:p>
            <a:pPr marL="0" indent="0">
              <a:lnSpc>
                <a:spcPct val="120000"/>
              </a:lnSpc>
              <a:spcBef>
                <a:spcPts val="0"/>
              </a:spcBef>
              <a:buNone/>
            </a:pPr>
            <a:endParaRPr lang="fr-CA" sz="2400" dirty="0">
              <a:cs typeface="Arial" panose="020B0604020202020204" pitchFamily="34" charset="0"/>
            </a:endParaRPr>
          </a:p>
          <a:p>
            <a:pPr>
              <a:lnSpc>
                <a:spcPct val="120000"/>
              </a:lnSpc>
              <a:spcBef>
                <a:spcPts val="0"/>
              </a:spcBef>
            </a:pPr>
            <a:r>
              <a:rPr lang="fr-CA" sz="2400" dirty="0">
                <a:cs typeface="Arial" panose="020B0604020202020204" pitchFamily="34" charset="0"/>
              </a:rPr>
              <a:t>Optimisation des recommandations et algorithmes à la suite d'un processus de révision par les pairs (Automne 2024)</a:t>
            </a:r>
          </a:p>
          <a:p>
            <a:pPr>
              <a:lnSpc>
                <a:spcPct val="120000"/>
              </a:lnSpc>
              <a:spcBef>
                <a:spcPts val="0"/>
              </a:spcBef>
            </a:pPr>
            <a:endParaRPr lang="fr-CA" sz="2600" dirty="0">
              <a:latin typeface="Arial" panose="020B0604020202020204" pitchFamily="34" charset="0"/>
              <a:cs typeface="Arial" panose="020B0604020202020204" pitchFamily="34" charset="0"/>
            </a:endParaRPr>
          </a:p>
          <a:p>
            <a:pPr>
              <a:lnSpc>
                <a:spcPct val="120000"/>
              </a:lnSpc>
              <a:spcBef>
                <a:spcPts val="0"/>
              </a:spcBef>
            </a:pPr>
            <a:endParaRPr lang="fr-CA" dirty="0">
              <a:latin typeface="Arial" panose="020B0604020202020204" pitchFamily="34" charset="0"/>
              <a:cs typeface="Arial" panose="020B0604020202020204" pitchFamily="34" charset="0"/>
            </a:endParaRPr>
          </a:p>
        </p:txBody>
      </p:sp>
      <p:pic>
        <p:nvPicPr>
          <p:cNvPr id="1026" name="Picture 2" descr="QR Code Image">
            <a:extLst>
              <a:ext uri="{FF2B5EF4-FFF2-40B4-BE49-F238E27FC236}">
                <a16:creationId xmlns:a16="http://schemas.microsoft.com/office/drawing/2014/main" id="{A2896397-CA2E-4348-536C-22CB2A5AC5B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72838" y="3216279"/>
            <a:ext cx="1582161" cy="15821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D70E06D-D96D-8046-FA77-6184FE4BC35B}"/>
              </a:ext>
            </a:extLst>
          </p:cNvPr>
          <p:cNvPicPr>
            <a:picLocks noChangeAspect="1"/>
          </p:cNvPicPr>
          <p:nvPr/>
        </p:nvPicPr>
        <p:blipFill>
          <a:blip r:embed="rId3"/>
          <a:stretch>
            <a:fillRect/>
          </a:stretch>
        </p:blipFill>
        <p:spPr>
          <a:xfrm>
            <a:off x="10151458" y="2351145"/>
            <a:ext cx="1788677" cy="781481"/>
          </a:xfrm>
          <a:prstGeom prst="rect">
            <a:avLst/>
          </a:prstGeom>
        </p:spPr>
      </p:pic>
      <p:pic>
        <p:nvPicPr>
          <p:cNvPr id="6" name="Picture 5">
            <a:extLst>
              <a:ext uri="{FF2B5EF4-FFF2-40B4-BE49-F238E27FC236}">
                <a16:creationId xmlns:a16="http://schemas.microsoft.com/office/drawing/2014/main" id="{402EC58C-FA98-6A10-9B31-64968D779946}"/>
              </a:ext>
            </a:extLst>
          </p:cNvPr>
          <p:cNvPicPr>
            <a:picLocks noChangeAspect="1"/>
          </p:cNvPicPr>
          <p:nvPr/>
        </p:nvPicPr>
        <p:blipFill>
          <a:blip r:embed="rId4"/>
          <a:srcRect t="30567" r="75860"/>
          <a:stretch/>
        </p:blipFill>
        <p:spPr>
          <a:xfrm>
            <a:off x="838200" y="252629"/>
            <a:ext cx="1945123" cy="1401615"/>
          </a:xfrm>
          <a:prstGeom prst="rect">
            <a:avLst/>
          </a:prstGeom>
        </p:spPr>
      </p:pic>
      <p:sp>
        <p:nvSpPr>
          <p:cNvPr id="2" name="Title 1">
            <a:extLst>
              <a:ext uri="{FF2B5EF4-FFF2-40B4-BE49-F238E27FC236}">
                <a16:creationId xmlns:a16="http://schemas.microsoft.com/office/drawing/2014/main" id="{C0D61439-1D80-D4D5-F401-B7CAEECAE7D8}"/>
              </a:ext>
            </a:extLst>
          </p:cNvPr>
          <p:cNvSpPr>
            <a:spLocks noGrp="1"/>
          </p:cNvSpPr>
          <p:nvPr>
            <p:ph type="title"/>
          </p:nvPr>
        </p:nvSpPr>
        <p:spPr>
          <a:xfrm>
            <a:off x="2990335" y="287760"/>
            <a:ext cx="7791640" cy="1183566"/>
          </a:xfrm>
        </p:spPr>
        <p:txBody>
          <a:bodyPr>
            <a:normAutofit/>
          </a:bodyPr>
          <a:lstStyle/>
          <a:p>
            <a:r>
              <a:rPr lang="fr-CA" dirty="0"/>
              <a:t>Méthodologie</a:t>
            </a:r>
          </a:p>
        </p:txBody>
      </p:sp>
    </p:spTree>
    <p:extLst>
      <p:ext uri="{BB962C8B-B14F-4D97-AF65-F5344CB8AC3E}">
        <p14:creationId xmlns:p14="http://schemas.microsoft.com/office/powerpoint/2010/main" val="3313151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5AF9F-7331-CC4D-0782-EB2E9A4C541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D70E06D-D96D-8046-FA77-6184FE4BC35B}"/>
              </a:ext>
            </a:extLst>
          </p:cNvPr>
          <p:cNvPicPr>
            <a:picLocks noChangeAspect="1"/>
          </p:cNvPicPr>
          <p:nvPr/>
        </p:nvPicPr>
        <p:blipFill>
          <a:blip r:embed="rId2"/>
          <a:stretch>
            <a:fillRect/>
          </a:stretch>
        </p:blipFill>
        <p:spPr>
          <a:xfrm>
            <a:off x="9200310" y="689845"/>
            <a:ext cx="1788677" cy="781481"/>
          </a:xfrm>
          <a:prstGeom prst="rect">
            <a:avLst/>
          </a:prstGeom>
        </p:spPr>
      </p:pic>
      <p:pic>
        <p:nvPicPr>
          <p:cNvPr id="6" name="Picture 5">
            <a:extLst>
              <a:ext uri="{FF2B5EF4-FFF2-40B4-BE49-F238E27FC236}">
                <a16:creationId xmlns:a16="http://schemas.microsoft.com/office/drawing/2014/main" id="{402EC58C-FA98-6A10-9B31-64968D779946}"/>
              </a:ext>
            </a:extLst>
          </p:cNvPr>
          <p:cNvPicPr>
            <a:picLocks noChangeAspect="1"/>
          </p:cNvPicPr>
          <p:nvPr/>
        </p:nvPicPr>
        <p:blipFill>
          <a:blip r:embed="rId3"/>
          <a:srcRect t="30567" r="75860"/>
          <a:stretch/>
        </p:blipFill>
        <p:spPr>
          <a:xfrm>
            <a:off x="838200" y="252629"/>
            <a:ext cx="1945123" cy="1401615"/>
          </a:xfrm>
          <a:prstGeom prst="rect">
            <a:avLst/>
          </a:prstGeom>
        </p:spPr>
      </p:pic>
      <p:sp>
        <p:nvSpPr>
          <p:cNvPr id="2" name="Title 1">
            <a:extLst>
              <a:ext uri="{FF2B5EF4-FFF2-40B4-BE49-F238E27FC236}">
                <a16:creationId xmlns:a16="http://schemas.microsoft.com/office/drawing/2014/main" id="{C0D61439-1D80-D4D5-F401-B7CAEECAE7D8}"/>
              </a:ext>
            </a:extLst>
          </p:cNvPr>
          <p:cNvSpPr>
            <a:spLocks noGrp="1"/>
          </p:cNvSpPr>
          <p:nvPr>
            <p:ph type="title"/>
          </p:nvPr>
        </p:nvSpPr>
        <p:spPr>
          <a:xfrm>
            <a:off x="2990335" y="287760"/>
            <a:ext cx="7791640" cy="1183566"/>
          </a:xfrm>
        </p:spPr>
        <p:txBody>
          <a:bodyPr>
            <a:normAutofit/>
          </a:bodyPr>
          <a:lstStyle/>
          <a:p>
            <a:r>
              <a:rPr lang="en" dirty="0"/>
              <a:t>Programme HEARTS</a:t>
            </a:r>
          </a:p>
        </p:txBody>
      </p:sp>
      <p:pic>
        <p:nvPicPr>
          <p:cNvPr id="8" name="Picture 7"/>
          <p:cNvPicPr>
            <a:picLocks noChangeAspect="1"/>
          </p:cNvPicPr>
          <p:nvPr/>
        </p:nvPicPr>
        <p:blipFill>
          <a:blip r:embed="rId4"/>
          <a:stretch>
            <a:fillRect/>
          </a:stretch>
        </p:blipFill>
        <p:spPr>
          <a:xfrm>
            <a:off x="2384914" y="1911959"/>
            <a:ext cx="6648450" cy="1609725"/>
          </a:xfrm>
          <a:prstGeom prst="rect">
            <a:avLst/>
          </a:prstGeom>
        </p:spPr>
      </p:pic>
      <p:pic>
        <p:nvPicPr>
          <p:cNvPr id="9" name="Picture 8"/>
          <p:cNvPicPr>
            <a:picLocks noChangeAspect="1"/>
          </p:cNvPicPr>
          <p:nvPr/>
        </p:nvPicPr>
        <p:blipFill>
          <a:blip r:embed="rId5"/>
          <a:stretch>
            <a:fillRect/>
          </a:stretch>
        </p:blipFill>
        <p:spPr>
          <a:xfrm>
            <a:off x="1360610" y="3684343"/>
            <a:ext cx="9048750" cy="2847975"/>
          </a:xfrm>
          <a:prstGeom prst="rect">
            <a:avLst/>
          </a:prstGeom>
        </p:spPr>
      </p:pic>
    </p:spTree>
    <p:extLst>
      <p:ext uri="{BB962C8B-B14F-4D97-AF65-F5344CB8AC3E}">
        <p14:creationId xmlns:p14="http://schemas.microsoft.com/office/powerpoint/2010/main" val="2896229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700B7-643F-7AFD-490A-69F127944F59}"/>
              </a:ext>
            </a:extLst>
          </p:cNvPr>
          <p:cNvSpPr>
            <a:spLocks noGrp="1"/>
          </p:cNvSpPr>
          <p:nvPr>
            <p:ph type="title"/>
          </p:nvPr>
        </p:nvSpPr>
        <p:spPr/>
        <p:txBody>
          <a:bodyPr>
            <a:normAutofit/>
          </a:bodyPr>
          <a:lstStyle/>
          <a:p>
            <a:r>
              <a:rPr lang="fr-CA" sz="3600" dirty="0">
                <a:cs typeface="Arial" panose="020B0604020202020204" pitchFamily="34" charset="0"/>
              </a:rPr>
              <a:t>HEARTS – Est-ce que ça fonctionne?</a:t>
            </a:r>
          </a:p>
        </p:txBody>
      </p:sp>
      <p:sp>
        <p:nvSpPr>
          <p:cNvPr id="3" name="Content Placeholder 2">
            <a:extLst>
              <a:ext uri="{FF2B5EF4-FFF2-40B4-BE49-F238E27FC236}">
                <a16:creationId xmlns:a16="http://schemas.microsoft.com/office/drawing/2014/main" id="{021D6E3D-1781-1B72-6BAE-33877889EFD7}"/>
              </a:ext>
            </a:extLst>
          </p:cNvPr>
          <p:cNvSpPr>
            <a:spLocks noGrp="1"/>
          </p:cNvSpPr>
          <p:nvPr>
            <p:ph idx="1"/>
          </p:nvPr>
        </p:nvSpPr>
        <p:spPr>
          <a:xfrm>
            <a:off x="6939284" y="2377280"/>
            <a:ext cx="4811991" cy="3544310"/>
          </a:xfrm>
        </p:spPr>
        <p:txBody>
          <a:bodyPr/>
          <a:lstStyle/>
          <a:p>
            <a:r>
              <a:rPr lang="fr-CA" dirty="0">
                <a:cs typeface="Arial" panose="020B0604020202020204" pitchFamily="34" charset="0"/>
              </a:rPr>
              <a:t>Acceptabilité mondiale</a:t>
            </a:r>
          </a:p>
          <a:p>
            <a:r>
              <a:rPr lang="fr-CA" dirty="0">
                <a:cs typeface="Arial" panose="020B0604020202020204" pitchFamily="34" charset="0"/>
              </a:rPr>
              <a:t>Mise en œuvre dans 40+ pays</a:t>
            </a:r>
          </a:p>
          <a:p>
            <a:r>
              <a:rPr lang="fr-CA" dirty="0">
                <a:cs typeface="Arial" panose="020B0604020202020204" pitchFamily="34" charset="0"/>
              </a:rPr>
              <a:t>17 M+ individus intégrés au programme</a:t>
            </a:r>
          </a:p>
          <a:p>
            <a:r>
              <a:rPr lang="fr-CA" dirty="0">
                <a:cs typeface="Arial" panose="020B0604020202020204" pitchFamily="34" charset="0"/>
              </a:rPr>
              <a:t>Protocole flexible</a:t>
            </a:r>
          </a:p>
          <a:p>
            <a:r>
              <a:rPr lang="fr-CA" dirty="0">
                <a:cs typeface="Arial" panose="020B0604020202020204" pitchFamily="34" charset="0"/>
              </a:rPr>
              <a:t>Conçu pour être adapté aux besoins spécifiques de chaque pays</a:t>
            </a:r>
          </a:p>
          <a:p>
            <a:endParaRPr lang="fr-CA"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100D8301-CBDF-314B-F005-AAC9E69FBC70}"/>
              </a:ext>
            </a:extLst>
          </p:cNvPr>
          <p:cNvPicPr>
            <a:picLocks noChangeAspect="1"/>
          </p:cNvPicPr>
          <p:nvPr/>
        </p:nvPicPr>
        <p:blipFill>
          <a:blip r:embed="rId2"/>
          <a:stretch>
            <a:fillRect/>
          </a:stretch>
        </p:blipFill>
        <p:spPr>
          <a:xfrm>
            <a:off x="194412" y="1910592"/>
            <a:ext cx="6233871" cy="3544310"/>
          </a:xfrm>
          <a:prstGeom prst="rect">
            <a:avLst/>
          </a:prstGeom>
        </p:spPr>
      </p:pic>
      <p:pic>
        <p:nvPicPr>
          <p:cNvPr id="7" name="Picture 6">
            <a:extLst>
              <a:ext uri="{FF2B5EF4-FFF2-40B4-BE49-F238E27FC236}">
                <a16:creationId xmlns:a16="http://schemas.microsoft.com/office/drawing/2014/main" id="{0ED9F5D0-7091-EDB2-5463-42314DBDD8D0}"/>
              </a:ext>
            </a:extLst>
          </p:cNvPr>
          <p:cNvPicPr>
            <a:picLocks noChangeAspect="1"/>
          </p:cNvPicPr>
          <p:nvPr/>
        </p:nvPicPr>
        <p:blipFill>
          <a:blip r:embed="rId3"/>
          <a:stretch>
            <a:fillRect/>
          </a:stretch>
        </p:blipFill>
        <p:spPr>
          <a:xfrm>
            <a:off x="8423882" y="6293361"/>
            <a:ext cx="3665692" cy="276879"/>
          </a:xfrm>
          <a:prstGeom prst="rect">
            <a:avLst/>
          </a:prstGeom>
        </p:spPr>
      </p:pic>
    </p:spTree>
    <p:extLst>
      <p:ext uri="{BB962C8B-B14F-4D97-AF65-F5344CB8AC3E}">
        <p14:creationId xmlns:p14="http://schemas.microsoft.com/office/powerpoint/2010/main" val="4127702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5AF9F-7331-CC4D-0782-EB2E9A4C541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D70E06D-D96D-8046-FA77-6184FE4BC35B}"/>
              </a:ext>
            </a:extLst>
          </p:cNvPr>
          <p:cNvPicPr>
            <a:picLocks noChangeAspect="1"/>
          </p:cNvPicPr>
          <p:nvPr/>
        </p:nvPicPr>
        <p:blipFill>
          <a:blip r:embed="rId2"/>
          <a:stretch>
            <a:fillRect/>
          </a:stretch>
        </p:blipFill>
        <p:spPr>
          <a:xfrm>
            <a:off x="9200310" y="689845"/>
            <a:ext cx="1788677" cy="781481"/>
          </a:xfrm>
          <a:prstGeom prst="rect">
            <a:avLst/>
          </a:prstGeom>
        </p:spPr>
      </p:pic>
      <p:pic>
        <p:nvPicPr>
          <p:cNvPr id="6" name="Picture 5">
            <a:extLst>
              <a:ext uri="{FF2B5EF4-FFF2-40B4-BE49-F238E27FC236}">
                <a16:creationId xmlns:a16="http://schemas.microsoft.com/office/drawing/2014/main" id="{402EC58C-FA98-6A10-9B31-64968D779946}"/>
              </a:ext>
            </a:extLst>
          </p:cNvPr>
          <p:cNvPicPr>
            <a:picLocks noChangeAspect="1"/>
          </p:cNvPicPr>
          <p:nvPr/>
        </p:nvPicPr>
        <p:blipFill>
          <a:blip r:embed="rId3"/>
          <a:srcRect t="30567" r="75860"/>
          <a:stretch/>
        </p:blipFill>
        <p:spPr>
          <a:xfrm>
            <a:off x="838200" y="252629"/>
            <a:ext cx="1945123" cy="1401615"/>
          </a:xfrm>
          <a:prstGeom prst="rect">
            <a:avLst/>
          </a:prstGeom>
        </p:spPr>
      </p:pic>
      <p:sp>
        <p:nvSpPr>
          <p:cNvPr id="2" name="Title 1">
            <a:extLst>
              <a:ext uri="{FF2B5EF4-FFF2-40B4-BE49-F238E27FC236}">
                <a16:creationId xmlns:a16="http://schemas.microsoft.com/office/drawing/2014/main" id="{C0D61439-1D80-D4D5-F401-B7CAEECAE7D8}"/>
              </a:ext>
            </a:extLst>
          </p:cNvPr>
          <p:cNvSpPr>
            <a:spLocks noGrp="1"/>
          </p:cNvSpPr>
          <p:nvPr>
            <p:ph type="title"/>
          </p:nvPr>
        </p:nvSpPr>
        <p:spPr>
          <a:xfrm>
            <a:off x="2990335" y="287760"/>
            <a:ext cx="7791640" cy="1183566"/>
          </a:xfrm>
        </p:spPr>
        <p:txBody>
          <a:bodyPr>
            <a:normAutofit/>
          </a:bodyPr>
          <a:lstStyle/>
          <a:p>
            <a:r>
              <a:rPr lang="en" dirty="0"/>
              <a:t>6 pilliers de HEARTS</a:t>
            </a:r>
          </a:p>
        </p:txBody>
      </p:sp>
      <p:pic>
        <p:nvPicPr>
          <p:cNvPr id="7" name="Picture 6"/>
          <p:cNvPicPr>
            <a:picLocks noChangeAspect="1"/>
          </p:cNvPicPr>
          <p:nvPr/>
        </p:nvPicPr>
        <p:blipFill>
          <a:blip r:embed="rId4"/>
          <a:stretch>
            <a:fillRect/>
          </a:stretch>
        </p:blipFill>
        <p:spPr>
          <a:xfrm>
            <a:off x="286871" y="2807028"/>
            <a:ext cx="11536456" cy="1868906"/>
          </a:xfrm>
          <a:prstGeom prst="rect">
            <a:avLst/>
          </a:prstGeom>
        </p:spPr>
      </p:pic>
    </p:spTree>
    <p:extLst>
      <p:ext uri="{BB962C8B-B14F-4D97-AF65-F5344CB8AC3E}">
        <p14:creationId xmlns:p14="http://schemas.microsoft.com/office/powerpoint/2010/main" val="1904692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EA7D4-FB72-53BD-4A89-4BCC225A70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D438B1-E01C-803F-AAF3-0DABC460F91C}"/>
              </a:ext>
            </a:extLst>
          </p:cNvPr>
          <p:cNvSpPr>
            <a:spLocks noGrp="1"/>
          </p:cNvSpPr>
          <p:nvPr>
            <p:ph idx="1"/>
          </p:nvPr>
        </p:nvSpPr>
        <p:spPr>
          <a:xfrm>
            <a:off x="838200" y="2075935"/>
            <a:ext cx="10682415" cy="4101028"/>
          </a:xfrm>
        </p:spPr>
        <p:txBody>
          <a:bodyPr>
            <a:normAutofit fontScale="85000" lnSpcReduction="20000"/>
          </a:bodyPr>
          <a:lstStyle/>
          <a:p>
            <a:pPr>
              <a:lnSpc>
                <a:spcPct val="120000"/>
              </a:lnSpc>
              <a:spcBef>
                <a:spcPts val="0"/>
              </a:spcBef>
              <a:spcAft>
                <a:spcPts val="600"/>
              </a:spcAft>
            </a:pPr>
            <a:r>
              <a:rPr lang="fr" sz="2600" dirty="0">
                <a:cs typeface="Arial" panose="020B0604020202020204" pitchFamily="34" charset="0"/>
              </a:rPr>
              <a:t>Utilisateurs cibles : professionels de soins de première ligne</a:t>
            </a:r>
          </a:p>
          <a:p>
            <a:pPr lvl="1">
              <a:lnSpc>
                <a:spcPct val="120000"/>
              </a:lnSpc>
              <a:spcBef>
                <a:spcPts val="0"/>
              </a:spcBef>
              <a:spcAft>
                <a:spcPts val="600"/>
              </a:spcAft>
              <a:buFont typeface="Wingdings" panose="05000000000000000000" pitchFamily="2" charset="2"/>
              <a:buChar char="ü"/>
            </a:pPr>
            <a:r>
              <a:rPr lang="fr" dirty="0">
                <a:cs typeface="Arial" panose="020B0604020202020204" pitchFamily="34" charset="0"/>
              </a:rPr>
              <a:t> </a:t>
            </a:r>
            <a:r>
              <a:rPr lang="fr" sz="2100" dirty="0">
                <a:cs typeface="Arial" panose="020B0604020202020204" pitchFamily="34" charset="0"/>
              </a:rPr>
              <a:t>Médecins de famille</a:t>
            </a:r>
          </a:p>
          <a:p>
            <a:pPr lvl="1">
              <a:lnSpc>
                <a:spcPct val="120000"/>
              </a:lnSpc>
              <a:spcBef>
                <a:spcPts val="0"/>
              </a:spcBef>
              <a:spcAft>
                <a:spcPts val="600"/>
              </a:spcAft>
              <a:buFont typeface="Wingdings" panose="05000000000000000000" pitchFamily="2" charset="2"/>
              <a:buChar char="ü"/>
            </a:pPr>
            <a:r>
              <a:rPr lang="fr" sz="2100" dirty="0">
                <a:cs typeface="Arial" panose="020B0604020202020204" pitchFamily="34" charset="0"/>
              </a:rPr>
              <a:t> Infirmières praticiennes / infirmiers praticiens</a:t>
            </a:r>
          </a:p>
          <a:p>
            <a:pPr lvl="1">
              <a:lnSpc>
                <a:spcPct val="120000"/>
              </a:lnSpc>
              <a:spcBef>
                <a:spcPts val="0"/>
              </a:spcBef>
              <a:spcAft>
                <a:spcPts val="600"/>
              </a:spcAft>
              <a:buFont typeface="Wingdings" panose="05000000000000000000" pitchFamily="2" charset="2"/>
              <a:buChar char="ü"/>
            </a:pPr>
            <a:r>
              <a:rPr lang="fr" sz="2100" dirty="0">
                <a:cs typeface="Arial" panose="020B0604020202020204" pitchFamily="34" charset="0"/>
              </a:rPr>
              <a:t> Infirmières / infirmiers</a:t>
            </a:r>
          </a:p>
          <a:p>
            <a:pPr lvl="1">
              <a:lnSpc>
                <a:spcPct val="120000"/>
              </a:lnSpc>
              <a:spcBef>
                <a:spcPts val="0"/>
              </a:spcBef>
              <a:spcAft>
                <a:spcPts val="600"/>
              </a:spcAft>
              <a:buFont typeface="Wingdings" panose="05000000000000000000" pitchFamily="2" charset="2"/>
              <a:buChar char="ü"/>
            </a:pPr>
            <a:r>
              <a:rPr lang="fr" sz="2100" dirty="0">
                <a:cs typeface="Arial" panose="020B0604020202020204" pitchFamily="34" charset="0"/>
              </a:rPr>
              <a:t> Pharmaciennes / pharmaciens</a:t>
            </a:r>
          </a:p>
          <a:p>
            <a:pPr lvl="1">
              <a:lnSpc>
                <a:spcPct val="120000"/>
              </a:lnSpc>
              <a:spcBef>
                <a:spcPts val="0"/>
              </a:spcBef>
              <a:spcAft>
                <a:spcPts val="600"/>
              </a:spcAft>
              <a:buFont typeface="Wingdings" panose="05000000000000000000" pitchFamily="2" charset="2"/>
              <a:buChar char="ü"/>
            </a:pPr>
            <a:endParaRPr lang="en" dirty="0">
              <a:cs typeface="Arial" panose="020B0604020202020204" pitchFamily="34" charset="0"/>
            </a:endParaRPr>
          </a:p>
          <a:p>
            <a:pPr>
              <a:lnSpc>
                <a:spcPct val="120000"/>
              </a:lnSpc>
              <a:spcBef>
                <a:spcPts val="0"/>
              </a:spcBef>
              <a:spcAft>
                <a:spcPts val="600"/>
              </a:spcAft>
            </a:pPr>
            <a:r>
              <a:rPr lang="fr" sz="2400" dirty="0">
                <a:cs typeface="Arial" panose="020B0604020202020204" pitchFamily="34" charset="0"/>
              </a:rPr>
              <a:t>Conçu pour la prise en charge de la plupart des cas d’HTA en soins de première ligne. Exceptions notables :</a:t>
            </a:r>
          </a:p>
          <a:p>
            <a:pPr lvl="1">
              <a:lnSpc>
                <a:spcPct val="120000"/>
              </a:lnSpc>
              <a:spcBef>
                <a:spcPts val="0"/>
              </a:spcBef>
              <a:spcAft>
                <a:spcPts val="600"/>
              </a:spcAft>
              <a:buFont typeface="Wingdings" panose="05000000000000000000" pitchFamily="2" charset="2"/>
              <a:buChar char="ü"/>
            </a:pPr>
            <a:r>
              <a:rPr lang="fr" dirty="0">
                <a:cs typeface="Arial" panose="020B0604020202020204" pitchFamily="34" charset="0"/>
              </a:rPr>
              <a:t> </a:t>
            </a:r>
            <a:r>
              <a:rPr lang="fr" sz="2100" dirty="0">
                <a:cs typeface="Arial" panose="020B0604020202020204" pitchFamily="34" charset="0"/>
              </a:rPr>
              <a:t>Non destiné aux personnes enceintes ou qui tentent de le devenir</a:t>
            </a:r>
          </a:p>
          <a:p>
            <a:pPr lvl="1">
              <a:lnSpc>
                <a:spcPct val="120000"/>
              </a:lnSpc>
              <a:spcBef>
                <a:spcPts val="0"/>
              </a:spcBef>
              <a:spcAft>
                <a:spcPts val="600"/>
              </a:spcAft>
              <a:buFont typeface="Wingdings" panose="05000000000000000000" pitchFamily="2" charset="2"/>
              <a:buChar char="ü"/>
            </a:pPr>
            <a:r>
              <a:rPr lang="fr" sz="2100" dirty="0">
                <a:cs typeface="Arial" panose="020B0604020202020204" pitchFamily="34" charset="0"/>
              </a:rPr>
              <a:t> Non destiné aux enfants</a:t>
            </a:r>
          </a:p>
          <a:p>
            <a:pPr lvl="1">
              <a:lnSpc>
                <a:spcPct val="120000"/>
              </a:lnSpc>
              <a:spcBef>
                <a:spcPts val="0"/>
              </a:spcBef>
              <a:spcAft>
                <a:spcPts val="600"/>
              </a:spcAft>
              <a:buFont typeface="Wingdings" panose="05000000000000000000" pitchFamily="2" charset="2"/>
              <a:buChar char="ü"/>
            </a:pPr>
            <a:r>
              <a:rPr lang="fr" sz="2100" dirty="0">
                <a:cs typeface="Arial" panose="020B0604020202020204" pitchFamily="34" charset="0"/>
              </a:rPr>
              <a:t> Le pouvoir discrétionnaire clinique doit toujours être appliqué au cas par cas</a:t>
            </a:r>
          </a:p>
          <a:p>
            <a:pPr>
              <a:lnSpc>
                <a:spcPct val="120000"/>
              </a:lnSpc>
              <a:spcBef>
                <a:spcPts val="0"/>
              </a:spcBef>
            </a:pPr>
            <a:endParaRPr lang="fr-CA"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3C4CA322-C047-1B52-6A45-6E7B3735C18E}"/>
              </a:ext>
            </a:extLst>
          </p:cNvPr>
          <p:cNvPicPr>
            <a:picLocks noChangeAspect="1"/>
          </p:cNvPicPr>
          <p:nvPr/>
        </p:nvPicPr>
        <p:blipFill>
          <a:blip r:embed="rId2"/>
          <a:srcRect t="30567" r="75860"/>
          <a:stretch/>
        </p:blipFill>
        <p:spPr>
          <a:xfrm>
            <a:off x="838200" y="252629"/>
            <a:ext cx="1945123" cy="1401615"/>
          </a:xfrm>
          <a:prstGeom prst="rect">
            <a:avLst/>
          </a:prstGeom>
        </p:spPr>
      </p:pic>
      <p:sp>
        <p:nvSpPr>
          <p:cNvPr id="2" name="Title 1">
            <a:extLst>
              <a:ext uri="{FF2B5EF4-FFF2-40B4-BE49-F238E27FC236}">
                <a16:creationId xmlns:a16="http://schemas.microsoft.com/office/drawing/2014/main" id="{B4914253-947D-B2A4-2B48-C7CADE479323}"/>
              </a:ext>
            </a:extLst>
          </p:cNvPr>
          <p:cNvSpPr>
            <a:spLocks noGrp="1"/>
          </p:cNvSpPr>
          <p:nvPr>
            <p:ph type="title"/>
          </p:nvPr>
        </p:nvSpPr>
        <p:spPr>
          <a:xfrm>
            <a:off x="2990335" y="287760"/>
            <a:ext cx="7791640" cy="1183566"/>
          </a:xfrm>
        </p:spPr>
        <p:txBody>
          <a:bodyPr>
            <a:normAutofit/>
          </a:bodyPr>
          <a:lstStyle/>
          <a:p>
            <a:r>
              <a:rPr lang="fr"/>
              <a:t>Portée</a:t>
            </a:r>
          </a:p>
        </p:txBody>
      </p:sp>
    </p:spTree>
    <p:extLst>
      <p:ext uri="{BB962C8B-B14F-4D97-AF65-F5344CB8AC3E}">
        <p14:creationId xmlns:p14="http://schemas.microsoft.com/office/powerpoint/2010/main" val="3941018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EA7D4-FB72-53BD-4A89-4BCC225A70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D438B1-E01C-803F-AAF3-0DABC460F91C}"/>
              </a:ext>
            </a:extLst>
          </p:cNvPr>
          <p:cNvSpPr>
            <a:spLocks noGrp="1"/>
          </p:cNvSpPr>
          <p:nvPr>
            <p:ph idx="1"/>
          </p:nvPr>
        </p:nvSpPr>
        <p:spPr>
          <a:xfrm>
            <a:off x="838200" y="2075935"/>
            <a:ext cx="10682415" cy="4101028"/>
          </a:xfrm>
        </p:spPr>
        <p:txBody>
          <a:bodyPr>
            <a:normAutofit/>
          </a:bodyPr>
          <a:lstStyle/>
          <a:p>
            <a:pPr>
              <a:lnSpc>
                <a:spcPct val="120000"/>
              </a:lnSpc>
              <a:spcBef>
                <a:spcPts val="0"/>
              </a:spcBef>
              <a:spcAft>
                <a:spcPts val="600"/>
              </a:spcAft>
            </a:pPr>
            <a:r>
              <a:rPr lang="fr" sz="2600" dirty="0">
                <a:cs typeface="Arial" panose="020B0604020202020204" pitchFamily="34" charset="0"/>
              </a:rPr>
              <a:t>Médecins de famille</a:t>
            </a:r>
          </a:p>
          <a:p>
            <a:pPr>
              <a:lnSpc>
                <a:spcPct val="120000"/>
              </a:lnSpc>
              <a:spcBef>
                <a:spcPts val="0"/>
              </a:spcBef>
              <a:spcAft>
                <a:spcPts val="600"/>
              </a:spcAft>
            </a:pPr>
            <a:r>
              <a:rPr lang="fr" sz="2600" dirty="0">
                <a:cs typeface="Arial" panose="020B0604020202020204" pitchFamily="34" charset="0"/>
              </a:rPr>
              <a:t>Pharmaciens</a:t>
            </a:r>
          </a:p>
          <a:p>
            <a:pPr>
              <a:lnSpc>
                <a:spcPct val="120000"/>
              </a:lnSpc>
              <a:spcBef>
                <a:spcPts val="0"/>
              </a:spcBef>
              <a:spcAft>
                <a:spcPts val="600"/>
              </a:spcAft>
            </a:pPr>
            <a:r>
              <a:rPr lang="fr" sz="2600" dirty="0">
                <a:cs typeface="Arial" panose="020B0604020202020204" pitchFamily="34" charset="0"/>
              </a:rPr>
              <a:t>Infirmière praticienne</a:t>
            </a:r>
          </a:p>
          <a:p>
            <a:pPr>
              <a:lnSpc>
                <a:spcPct val="120000"/>
              </a:lnSpc>
              <a:spcBef>
                <a:spcPts val="0"/>
              </a:spcBef>
              <a:spcAft>
                <a:spcPts val="600"/>
              </a:spcAft>
            </a:pPr>
            <a:r>
              <a:rPr lang="fr" sz="2600" dirty="0">
                <a:cs typeface="Arial" panose="020B0604020202020204" pitchFamily="34" charset="0"/>
              </a:rPr>
              <a:t>Spécialistes en l’HTA</a:t>
            </a:r>
          </a:p>
          <a:p>
            <a:pPr>
              <a:lnSpc>
                <a:spcPct val="120000"/>
              </a:lnSpc>
              <a:spcBef>
                <a:spcPts val="0"/>
              </a:spcBef>
              <a:spcAft>
                <a:spcPts val="600"/>
              </a:spcAft>
            </a:pPr>
            <a:r>
              <a:rPr lang="fr" sz="2600" dirty="0">
                <a:cs typeface="Arial" panose="020B0604020202020204" pitchFamily="34" charset="0"/>
              </a:rPr>
              <a:t>Méthodologiste avec une expertise dans l'élaboration de lignes directrices</a:t>
            </a:r>
          </a:p>
          <a:p>
            <a:pPr>
              <a:lnSpc>
                <a:spcPct val="120000"/>
              </a:lnSpc>
              <a:spcBef>
                <a:spcPts val="0"/>
              </a:spcBef>
              <a:spcAft>
                <a:spcPts val="600"/>
              </a:spcAft>
            </a:pPr>
            <a:r>
              <a:rPr lang="fr" sz="2600" dirty="0">
                <a:cs typeface="Arial" panose="020B0604020202020204" pitchFamily="34" charset="0"/>
              </a:rPr>
              <a:t>Patients-partenaires</a:t>
            </a:r>
          </a:p>
        </p:txBody>
      </p:sp>
      <p:pic>
        <p:nvPicPr>
          <p:cNvPr id="6" name="Picture 5">
            <a:extLst>
              <a:ext uri="{FF2B5EF4-FFF2-40B4-BE49-F238E27FC236}">
                <a16:creationId xmlns:a16="http://schemas.microsoft.com/office/drawing/2014/main" id="{3C4CA322-C047-1B52-6A45-6E7B3735C18E}"/>
              </a:ext>
            </a:extLst>
          </p:cNvPr>
          <p:cNvPicPr>
            <a:picLocks noChangeAspect="1"/>
          </p:cNvPicPr>
          <p:nvPr/>
        </p:nvPicPr>
        <p:blipFill>
          <a:blip r:embed="rId2"/>
          <a:srcRect t="30567" r="75860"/>
          <a:stretch/>
        </p:blipFill>
        <p:spPr>
          <a:xfrm>
            <a:off x="838200" y="252629"/>
            <a:ext cx="1945123" cy="1401615"/>
          </a:xfrm>
          <a:prstGeom prst="rect">
            <a:avLst/>
          </a:prstGeom>
        </p:spPr>
      </p:pic>
      <p:sp>
        <p:nvSpPr>
          <p:cNvPr id="2" name="Title 1">
            <a:extLst>
              <a:ext uri="{FF2B5EF4-FFF2-40B4-BE49-F238E27FC236}">
                <a16:creationId xmlns:a16="http://schemas.microsoft.com/office/drawing/2014/main" id="{B4914253-947D-B2A4-2B48-C7CADE479323}"/>
              </a:ext>
            </a:extLst>
          </p:cNvPr>
          <p:cNvSpPr>
            <a:spLocks noGrp="1"/>
          </p:cNvSpPr>
          <p:nvPr>
            <p:ph type="title"/>
          </p:nvPr>
        </p:nvSpPr>
        <p:spPr>
          <a:xfrm>
            <a:off x="2990335" y="287760"/>
            <a:ext cx="7791640" cy="1183566"/>
          </a:xfrm>
        </p:spPr>
        <p:txBody>
          <a:bodyPr>
            <a:normAutofit/>
          </a:bodyPr>
          <a:lstStyle/>
          <a:p>
            <a:r>
              <a:rPr lang="fr" dirty="0"/>
              <a:t>Composition du comité des lignes directrices</a:t>
            </a:r>
          </a:p>
        </p:txBody>
      </p:sp>
    </p:spTree>
    <p:extLst>
      <p:ext uri="{BB962C8B-B14F-4D97-AF65-F5344CB8AC3E}">
        <p14:creationId xmlns:p14="http://schemas.microsoft.com/office/powerpoint/2010/main" val="443954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EA7D4-FB72-53BD-4A89-4BCC225A70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D438B1-E01C-803F-AAF3-0DABC460F91C}"/>
              </a:ext>
            </a:extLst>
          </p:cNvPr>
          <p:cNvSpPr>
            <a:spLocks noGrp="1"/>
          </p:cNvSpPr>
          <p:nvPr>
            <p:ph idx="1"/>
          </p:nvPr>
        </p:nvSpPr>
        <p:spPr>
          <a:xfrm>
            <a:off x="838200" y="2075935"/>
            <a:ext cx="10682415" cy="4101028"/>
          </a:xfrm>
        </p:spPr>
        <p:txBody>
          <a:bodyPr>
            <a:normAutofit/>
          </a:bodyPr>
          <a:lstStyle/>
          <a:p>
            <a:pPr>
              <a:lnSpc>
                <a:spcPct val="120000"/>
              </a:lnSpc>
              <a:spcBef>
                <a:spcPts val="0"/>
              </a:spcBef>
              <a:spcAft>
                <a:spcPts val="600"/>
              </a:spcAft>
            </a:pPr>
            <a:r>
              <a:rPr lang="fr" sz="2600" dirty="0">
                <a:cs typeface="Arial" panose="020B0604020202020204" pitchFamily="34" charset="0"/>
              </a:rPr>
              <a:t>Congrès canadien sur l'hypertension artérielle 2023</a:t>
            </a:r>
          </a:p>
          <a:p>
            <a:pPr lvl="1">
              <a:lnSpc>
                <a:spcPct val="120000"/>
              </a:lnSpc>
              <a:spcBef>
                <a:spcPts val="0"/>
              </a:spcBef>
              <a:spcAft>
                <a:spcPts val="600"/>
              </a:spcAft>
              <a:buFont typeface="Wingdings" panose="05000000000000000000" pitchFamily="2" charset="2"/>
              <a:buChar char="ü"/>
            </a:pPr>
            <a:r>
              <a:rPr lang="fr" sz="2200" dirty="0">
                <a:cs typeface="Arial" panose="020B0604020202020204" pitchFamily="34" charset="0"/>
              </a:rPr>
              <a:t> Demande consensuelle pour l'élaboration d’un guide de pratique simplifié, pragmatique, fondé sur des données probantes et axé sur les soins de première ligne</a:t>
            </a:r>
          </a:p>
          <a:p>
            <a:pPr lvl="1">
              <a:lnSpc>
                <a:spcPct val="120000"/>
              </a:lnSpc>
              <a:spcBef>
                <a:spcPts val="0"/>
              </a:spcBef>
              <a:spcAft>
                <a:spcPts val="600"/>
              </a:spcAft>
              <a:buFont typeface="Wingdings" panose="05000000000000000000" pitchFamily="2" charset="2"/>
              <a:buChar char="ü"/>
            </a:pPr>
            <a:endParaRPr lang="en" sz="2200" dirty="0">
              <a:cs typeface="Arial" panose="020B0604020202020204" pitchFamily="34" charset="0"/>
            </a:endParaRPr>
          </a:p>
          <a:p>
            <a:pPr>
              <a:lnSpc>
                <a:spcPct val="120000"/>
              </a:lnSpc>
              <a:spcBef>
                <a:spcPts val="0"/>
              </a:spcBef>
              <a:spcAft>
                <a:spcPts val="600"/>
              </a:spcAft>
            </a:pPr>
            <a:r>
              <a:rPr lang="fr" sz="2600" dirty="0">
                <a:cs typeface="Arial" panose="020B0604020202020204" pitchFamily="34" charset="0"/>
              </a:rPr>
              <a:t>Accent mis sur les thèmes du diagnostic et de la prise en charge</a:t>
            </a:r>
          </a:p>
          <a:p>
            <a:pPr lvl="1">
              <a:lnSpc>
                <a:spcPct val="120000"/>
              </a:lnSpc>
              <a:spcBef>
                <a:spcPts val="0"/>
              </a:spcBef>
              <a:spcAft>
                <a:spcPts val="600"/>
              </a:spcAft>
              <a:buFont typeface="Wingdings" panose="05000000000000000000" pitchFamily="2" charset="2"/>
              <a:buChar char="ü"/>
            </a:pPr>
            <a:r>
              <a:rPr lang="fr" sz="2200" dirty="0">
                <a:cs typeface="Arial" panose="020B0604020202020204" pitchFamily="34" charset="0"/>
              </a:rPr>
              <a:t> Limiter le nombre de recommandations à celles jugées les plus pertinentes pour la première ligne</a:t>
            </a:r>
          </a:p>
        </p:txBody>
      </p:sp>
      <p:pic>
        <p:nvPicPr>
          <p:cNvPr id="6" name="Picture 5">
            <a:extLst>
              <a:ext uri="{FF2B5EF4-FFF2-40B4-BE49-F238E27FC236}">
                <a16:creationId xmlns:a16="http://schemas.microsoft.com/office/drawing/2014/main" id="{3C4CA322-C047-1B52-6A45-6E7B3735C18E}"/>
              </a:ext>
            </a:extLst>
          </p:cNvPr>
          <p:cNvPicPr>
            <a:picLocks noChangeAspect="1"/>
          </p:cNvPicPr>
          <p:nvPr/>
        </p:nvPicPr>
        <p:blipFill>
          <a:blip r:embed="rId2"/>
          <a:srcRect t="30567" r="75860"/>
          <a:stretch/>
        </p:blipFill>
        <p:spPr>
          <a:xfrm>
            <a:off x="838200" y="252629"/>
            <a:ext cx="1945123" cy="1401615"/>
          </a:xfrm>
          <a:prstGeom prst="rect">
            <a:avLst/>
          </a:prstGeom>
        </p:spPr>
      </p:pic>
      <p:sp>
        <p:nvSpPr>
          <p:cNvPr id="2" name="Title 1">
            <a:extLst>
              <a:ext uri="{FF2B5EF4-FFF2-40B4-BE49-F238E27FC236}">
                <a16:creationId xmlns:a16="http://schemas.microsoft.com/office/drawing/2014/main" id="{B4914253-947D-B2A4-2B48-C7CADE479323}"/>
              </a:ext>
            </a:extLst>
          </p:cNvPr>
          <p:cNvSpPr>
            <a:spLocks noGrp="1"/>
          </p:cNvSpPr>
          <p:nvPr>
            <p:ph type="title"/>
          </p:nvPr>
        </p:nvSpPr>
        <p:spPr>
          <a:xfrm>
            <a:off x="2990335" y="287760"/>
            <a:ext cx="7791640" cy="1183566"/>
          </a:xfrm>
        </p:spPr>
        <p:txBody>
          <a:bodyPr>
            <a:normAutofit/>
          </a:bodyPr>
          <a:lstStyle/>
          <a:p>
            <a:r>
              <a:rPr lang="fr"/>
              <a:t>Sélection des thèmes prioritaires</a:t>
            </a:r>
          </a:p>
        </p:txBody>
      </p:sp>
    </p:spTree>
    <p:extLst>
      <p:ext uri="{BB962C8B-B14F-4D97-AF65-F5344CB8AC3E}">
        <p14:creationId xmlns:p14="http://schemas.microsoft.com/office/powerpoint/2010/main" val="2233788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EA7D4-FB72-53BD-4A89-4BCC225A70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D438B1-E01C-803F-AAF3-0DABC460F91C}"/>
              </a:ext>
            </a:extLst>
          </p:cNvPr>
          <p:cNvSpPr>
            <a:spLocks noGrp="1"/>
          </p:cNvSpPr>
          <p:nvPr>
            <p:ph idx="1"/>
          </p:nvPr>
        </p:nvSpPr>
        <p:spPr>
          <a:xfrm>
            <a:off x="838200" y="2075935"/>
            <a:ext cx="10855411" cy="4101028"/>
          </a:xfrm>
        </p:spPr>
        <p:txBody>
          <a:bodyPr>
            <a:normAutofit/>
          </a:bodyPr>
          <a:lstStyle/>
          <a:p>
            <a:pPr>
              <a:lnSpc>
                <a:spcPct val="120000"/>
              </a:lnSpc>
              <a:spcBef>
                <a:spcPts val="0"/>
              </a:spcBef>
              <a:spcAft>
                <a:spcPts val="600"/>
              </a:spcAft>
            </a:pPr>
            <a:r>
              <a:rPr lang="fr-CA" sz="2600" dirty="0">
                <a:cs typeface="Arial" panose="020B0604020202020204" pitchFamily="34" charset="0"/>
              </a:rPr>
              <a:t>9 recommandations</a:t>
            </a:r>
          </a:p>
          <a:p>
            <a:pPr lvl="1">
              <a:lnSpc>
                <a:spcPct val="120000"/>
              </a:lnSpc>
              <a:spcBef>
                <a:spcPts val="0"/>
              </a:spcBef>
              <a:spcAft>
                <a:spcPts val="600"/>
              </a:spcAft>
              <a:buFont typeface="Wingdings" panose="05000000000000000000" pitchFamily="2" charset="2"/>
              <a:buChar char="ü"/>
            </a:pPr>
            <a:r>
              <a:rPr lang="fr-CA" sz="2200" dirty="0">
                <a:cs typeface="Arial" panose="020B0604020202020204" pitchFamily="34" charset="0"/>
              </a:rPr>
              <a:t> Démarche de mise à jour (ADAPTE)</a:t>
            </a:r>
          </a:p>
          <a:p>
            <a:pPr lvl="1">
              <a:lnSpc>
                <a:spcPct val="120000"/>
              </a:lnSpc>
              <a:spcBef>
                <a:spcPts val="0"/>
              </a:spcBef>
              <a:spcAft>
                <a:spcPts val="600"/>
              </a:spcAft>
              <a:buFont typeface="Wingdings" panose="05000000000000000000" pitchFamily="2" charset="2"/>
              <a:buChar char="ü"/>
            </a:pPr>
            <a:r>
              <a:rPr lang="fr-CA" sz="2200" dirty="0">
                <a:cs typeface="Arial" panose="020B0604020202020204" pitchFamily="34" charset="0"/>
              </a:rPr>
              <a:t> Niveau de la recommandation et Degré de certitude des données probantes (GRADE)</a:t>
            </a:r>
          </a:p>
          <a:p>
            <a:pPr lvl="1">
              <a:lnSpc>
                <a:spcPct val="120000"/>
              </a:lnSpc>
              <a:spcBef>
                <a:spcPts val="0"/>
              </a:spcBef>
              <a:spcAft>
                <a:spcPts val="600"/>
              </a:spcAft>
              <a:buFont typeface="Wingdings" panose="05000000000000000000" pitchFamily="2" charset="2"/>
              <a:buChar char="ü"/>
            </a:pPr>
            <a:r>
              <a:rPr lang="fr-CA" sz="2200" dirty="0">
                <a:cs typeface="Arial" panose="020B0604020202020204" pitchFamily="34" charset="0"/>
              </a:rPr>
              <a:t> Justification scientifique et Résultats des données probantes</a:t>
            </a:r>
          </a:p>
          <a:p>
            <a:pPr lvl="1">
              <a:lnSpc>
                <a:spcPct val="120000"/>
              </a:lnSpc>
              <a:spcBef>
                <a:spcPts val="0"/>
              </a:spcBef>
              <a:spcAft>
                <a:spcPts val="600"/>
              </a:spcAft>
              <a:buFont typeface="Wingdings" panose="05000000000000000000" pitchFamily="2" charset="2"/>
              <a:buChar char="ü"/>
            </a:pPr>
            <a:r>
              <a:rPr lang="fr-CA" sz="2200" dirty="0">
                <a:cs typeface="Arial" panose="020B0604020202020204" pitchFamily="34" charset="0"/>
              </a:rPr>
              <a:t> Valeurs et préférences</a:t>
            </a:r>
          </a:p>
          <a:p>
            <a:pPr lvl="1">
              <a:lnSpc>
                <a:spcPct val="120000"/>
              </a:lnSpc>
              <a:spcBef>
                <a:spcPts val="0"/>
              </a:spcBef>
              <a:spcAft>
                <a:spcPts val="600"/>
              </a:spcAft>
              <a:buFont typeface="Wingdings" panose="05000000000000000000" pitchFamily="2" charset="2"/>
              <a:buChar char="ü"/>
            </a:pPr>
            <a:endParaRPr lang="fr-CA" sz="2200" dirty="0">
              <a:cs typeface="Arial" panose="020B0604020202020204" pitchFamily="34" charset="0"/>
            </a:endParaRPr>
          </a:p>
          <a:p>
            <a:pPr>
              <a:lnSpc>
                <a:spcPct val="120000"/>
              </a:lnSpc>
              <a:spcBef>
                <a:spcPts val="0"/>
              </a:spcBef>
              <a:spcAft>
                <a:spcPts val="600"/>
              </a:spcAft>
            </a:pPr>
            <a:r>
              <a:rPr lang="en" sz="2600" dirty="0">
                <a:cs typeface="Arial" panose="020B0604020202020204" pitchFamily="34" charset="0"/>
              </a:rPr>
              <a:t>Algorithmes de diagnostic et de traitement basés sur les </a:t>
            </a:r>
            <a:r>
              <a:rPr lang="en" sz="2600" dirty="0" err="1">
                <a:cs typeface="Arial" panose="020B0604020202020204" pitchFamily="34" charset="0"/>
              </a:rPr>
              <a:t>recomm</a:t>
            </a:r>
            <a:r>
              <a:rPr lang="fr-CA" sz="2600" dirty="0">
                <a:cs typeface="Arial" panose="020B0604020202020204" pitchFamily="34" charset="0"/>
              </a:rPr>
              <a:t>a</a:t>
            </a:r>
            <a:r>
              <a:rPr lang="en" sz="2600" dirty="0" err="1">
                <a:cs typeface="Arial" panose="020B0604020202020204" pitchFamily="34" charset="0"/>
              </a:rPr>
              <a:t>ndations</a:t>
            </a:r>
            <a:endParaRPr lang="en" sz="2600" dirty="0">
              <a:cs typeface="Arial" panose="020B0604020202020204" pitchFamily="34" charset="0"/>
            </a:endParaRPr>
          </a:p>
          <a:p>
            <a:pPr lvl="1">
              <a:lnSpc>
                <a:spcPct val="120000"/>
              </a:lnSpc>
              <a:spcBef>
                <a:spcPts val="0"/>
              </a:spcBef>
              <a:spcAft>
                <a:spcPts val="600"/>
              </a:spcAft>
              <a:buFont typeface="Wingdings" panose="05000000000000000000" pitchFamily="2" charset="2"/>
              <a:buChar char="ü"/>
            </a:pPr>
            <a:r>
              <a:rPr lang="en" sz="2200" dirty="0">
                <a:cs typeface="Arial" panose="020B0604020202020204" pitchFamily="34" charset="0"/>
              </a:rPr>
              <a:t> Mise en oeuvre de HEARTS</a:t>
            </a:r>
          </a:p>
          <a:p>
            <a:pPr lvl="1">
              <a:lnSpc>
                <a:spcPct val="120000"/>
              </a:lnSpc>
              <a:spcBef>
                <a:spcPts val="0"/>
              </a:spcBef>
              <a:spcAft>
                <a:spcPts val="600"/>
              </a:spcAft>
              <a:buFont typeface="Wingdings" panose="05000000000000000000" pitchFamily="2" charset="2"/>
              <a:buChar char="ü"/>
            </a:pPr>
            <a:endParaRPr lang="fr-CA" sz="2200" dirty="0">
              <a:cs typeface="Arial" panose="020B0604020202020204" pitchFamily="34" charset="0"/>
            </a:endParaRPr>
          </a:p>
          <a:p>
            <a:pPr>
              <a:lnSpc>
                <a:spcPct val="120000"/>
              </a:lnSpc>
              <a:spcBef>
                <a:spcPts val="0"/>
              </a:spcBef>
            </a:pPr>
            <a:endParaRPr lang="fr-CA" dirty="0">
              <a:cs typeface="Arial" panose="020B0604020202020204" pitchFamily="34" charset="0"/>
            </a:endParaRPr>
          </a:p>
        </p:txBody>
      </p:sp>
      <p:pic>
        <p:nvPicPr>
          <p:cNvPr id="6" name="Picture 5">
            <a:extLst>
              <a:ext uri="{FF2B5EF4-FFF2-40B4-BE49-F238E27FC236}">
                <a16:creationId xmlns:a16="http://schemas.microsoft.com/office/drawing/2014/main" id="{3C4CA322-C047-1B52-6A45-6E7B3735C18E}"/>
              </a:ext>
            </a:extLst>
          </p:cNvPr>
          <p:cNvPicPr>
            <a:picLocks noChangeAspect="1"/>
          </p:cNvPicPr>
          <p:nvPr/>
        </p:nvPicPr>
        <p:blipFill>
          <a:blip r:embed="rId2"/>
          <a:srcRect t="30567" r="75860"/>
          <a:stretch/>
        </p:blipFill>
        <p:spPr>
          <a:xfrm>
            <a:off x="838200" y="252629"/>
            <a:ext cx="1945123" cy="1401615"/>
          </a:xfrm>
          <a:prstGeom prst="rect">
            <a:avLst/>
          </a:prstGeom>
        </p:spPr>
      </p:pic>
      <p:sp>
        <p:nvSpPr>
          <p:cNvPr id="2" name="Title 1">
            <a:extLst>
              <a:ext uri="{FF2B5EF4-FFF2-40B4-BE49-F238E27FC236}">
                <a16:creationId xmlns:a16="http://schemas.microsoft.com/office/drawing/2014/main" id="{B4914253-947D-B2A4-2B48-C7CADE479323}"/>
              </a:ext>
            </a:extLst>
          </p:cNvPr>
          <p:cNvSpPr>
            <a:spLocks noGrp="1"/>
          </p:cNvSpPr>
          <p:nvPr>
            <p:ph type="title"/>
          </p:nvPr>
        </p:nvSpPr>
        <p:spPr>
          <a:xfrm>
            <a:off x="2990335" y="287760"/>
            <a:ext cx="7791640" cy="1183566"/>
          </a:xfrm>
        </p:spPr>
        <p:txBody>
          <a:bodyPr>
            <a:normAutofit/>
          </a:bodyPr>
          <a:lstStyle/>
          <a:p>
            <a:r>
              <a:rPr lang="fr-CA" dirty="0"/>
              <a:t>Méthodologie</a:t>
            </a:r>
          </a:p>
        </p:txBody>
      </p:sp>
    </p:spTree>
    <p:extLst>
      <p:ext uri="{BB962C8B-B14F-4D97-AF65-F5344CB8AC3E}">
        <p14:creationId xmlns:p14="http://schemas.microsoft.com/office/powerpoint/2010/main" val="2587847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75247-F17A-4056-5537-0BB799D4C32E}"/>
              </a:ext>
            </a:extLst>
          </p:cNvPr>
          <p:cNvSpPr>
            <a:spLocks noGrp="1"/>
          </p:cNvSpPr>
          <p:nvPr>
            <p:ph type="title"/>
          </p:nvPr>
        </p:nvSpPr>
        <p:spPr/>
        <p:txBody>
          <a:bodyPr/>
          <a:lstStyle/>
          <a:p>
            <a:r>
              <a:rPr lang="fr-CA" dirty="0"/>
              <a:t>Méthode GRADE</a:t>
            </a:r>
          </a:p>
        </p:txBody>
      </p:sp>
      <p:pic>
        <p:nvPicPr>
          <p:cNvPr id="7" name="Picture 6">
            <a:extLst>
              <a:ext uri="{FF2B5EF4-FFF2-40B4-BE49-F238E27FC236}">
                <a16:creationId xmlns:a16="http://schemas.microsoft.com/office/drawing/2014/main" id="{7BA976AA-A981-3A49-EF12-36672330405A}"/>
              </a:ext>
            </a:extLst>
          </p:cNvPr>
          <p:cNvPicPr>
            <a:picLocks noChangeAspect="1"/>
          </p:cNvPicPr>
          <p:nvPr/>
        </p:nvPicPr>
        <p:blipFill>
          <a:blip r:embed="rId2"/>
          <a:stretch>
            <a:fillRect/>
          </a:stretch>
        </p:blipFill>
        <p:spPr>
          <a:xfrm>
            <a:off x="757881" y="1758778"/>
            <a:ext cx="10288040" cy="3644144"/>
          </a:xfrm>
          <a:prstGeom prst="rect">
            <a:avLst/>
          </a:prstGeom>
        </p:spPr>
      </p:pic>
    </p:spTree>
    <p:extLst>
      <p:ext uri="{BB962C8B-B14F-4D97-AF65-F5344CB8AC3E}">
        <p14:creationId xmlns:p14="http://schemas.microsoft.com/office/powerpoint/2010/main" val="12067876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F7B0B-29B3-11E2-A58B-5AFF5D2E825B}"/>
              </a:ext>
            </a:extLst>
          </p:cNvPr>
          <p:cNvSpPr>
            <a:spLocks noGrp="1"/>
          </p:cNvSpPr>
          <p:nvPr>
            <p:ph type="title"/>
          </p:nvPr>
        </p:nvSpPr>
        <p:spPr>
          <a:xfrm>
            <a:off x="1410026" y="287760"/>
            <a:ext cx="9371949" cy="972629"/>
          </a:xfrm>
        </p:spPr>
        <p:txBody>
          <a:bodyPr/>
          <a:lstStyle/>
          <a:p>
            <a:r>
              <a:rPr lang="fr-CA" dirty="0"/>
              <a:t>DIAGNOSTIC</a:t>
            </a:r>
          </a:p>
        </p:txBody>
      </p:sp>
      <p:graphicFrame>
        <p:nvGraphicFramePr>
          <p:cNvPr id="5" name="Table 4">
            <a:extLst>
              <a:ext uri="{FF2B5EF4-FFF2-40B4-BE49-F238E27FC236}">
                <a16:creationId xmlns:a16="http://schemas.microsoft.com/office/drawing/2014/main" id="{7C367E5E-C633-C4EE-101E-BB0AF32DD4EC}"/>
              </a:ext>
            </a:extLst>
          </p:cNvPr>
          <p:cNvGraphicFramePr>
            <a:graphicFrameLocks noGrp="1"/>
          </p:cNvGraphicFramePr>
          <p:nvPr/>
        </p:nvGraphicFramePr>
        <p:xfrm>
          <a:off x="712573" y="1623948"/>
          <a:ext cx="10766854" cy="3436693"/>
        </p:xfrm>
        <a:graphic>
          <a:graphicData uri="http://schemas.openxmlformats.org/drawingml/2006/table">
            <a:tbl>
              <a:tblPr firstRow="1" bandRow="1">
                <a:tableStyleId>{073A0DAA-6AF3-43AB-8588-CEC1D06C72B9}</a:tableStyleId>
              </a:tblPr>
              <a:tblGrid>
                <a:gridCol w="6598508">
                  <a:extLst>
                    <a:ext uri="{9D8B030D-6E8A-4147-A177-3AD203B41FA5}">
                      <a16:colId xmlns:a16="http://schemas.microsoft.com/office/drawing/2014/main" val="3395796451"/>
                    </a:ext>
                  </a:extLst>
                </a:gridCol>
                <a:gridCol w="1997676">
                  <a:extLst>
                    <a:ext uri="{9D8B030D-6E8A-4147-A177-3AD203B41FA5}">
                      <a16:colId xmlns:a16="http://schemas.microsoft.com/office/drawing/2014/main" val="478690936"/>
                    </a:ext>
                  </a:extLst>
                </a:gridCol>
                <a:gridCol w="2170670">
                  <a:extLst>
                    <a:ext uri="{9D8B030D-6E8A-4147-A177-3AD203B41FA5}">
                      <a16:colId xmlns:a16="http://schemas.microsoft.com/office/drawing/2014/main" val="3310997167"/>
                    </a:ext>
                  </a:extLst>
                </a:gridCol>
              </a:tblGrid>
              <a:tr h="693493">
                <a:tc>
                  <a:txBody>
                    <a:bodyPr/>
                    <a:lstStyle/>
                    <a:p>
                      <a:r>
                        <a:rPr lang="en-CA" dirty="0" err="1">
                          <a:latin typeface="Roboto" panose="02000000000000000000" pitchFamily="2" charset="0"/>
                          <a:ea typeface="Roboto" panose="02000000000000000000" pitchFamily="2" charset="0"/>
                        </a:rPr>
                        <a:t>Recommandation</a:t>
                      </a:r>
                      <a:endParaRPr lang="en-CA" dirty="0">
                        <a:latin typeface="Roboto" panose="02000000000000000000" pitchFamily="2" charset="0"/>
                        <a:ea typeface="Roboto" panose="02000000000000000000" pitchFamily="2" charset="0"/>
                      </a:endParaRPr>
                    </a:p>
                  </a:txBody>
                  <a:tcPr>
                    <a:solidFill>
                      <a:srgbClr val="AD1F27"/>
                    </a:solidFill>
                  </a:tcPr>
                </a:tc>
                <a:tc>
                  <a:txBody>
                    <a:bodyPr/>
                    <a:lstStyle/>
                    <a:p>
                      <a:r>
                        <a:rPr lang="en-CA" dirty="0" err="1"/>
                        <a:t>Niveau</a:t>
                      </a:r>
                      <a:r>
                        <a:rPr lang="en-CA" dirty="0"/>
                        <a:t> de la recommendation</a:t>
                      </a:r>
                    </a:p>
                  </a:txBody>
                  <a:tcPr>
                    <a:solidFill>
                      <a:srgbClr val="AD1F27"/>
                    </a:solidFill>
                  </a:tcPr>
                </a:tc>
                <a:tc>
                  <a:txBody>
                    <a:bodyPr/>
                    <a:lstStyle/>
                    <a:p>
                      <a:r>
                        <a:rPr lang="en-CA" dirty="0" err="1"/>
                        <a:t>Degré</a:t>
                      </a:r>
                      <a:r>
                        <a:rPr lang="en-CA" dirty="0"/>
                        <a:t> de </a:t>
                      </a:r>
                      <a:r>
                        <a:rPr lang="en-CA" dirty="0" err="1"/>
                        <a:t>confiance</a:t>
                      </a:r>
                      <a:r>
                        <a:rPr lang="en-CA" dirty="0"/>
                        <a:t> des données </a:t>
                      </a:r>
                      <a:r>
                        <a:rPr lang="en-CA" dirty="0" err="1"/>
                        <a:t>probantes</a:t>
                      </a:r>
                      <a:endParaRPr lang="en-CA" dirty="0"/>
                    </a:p>
                  </a:txBody>
                  <a:tcPr>
                    <a:solidFill>
                      <a:srgbClr val="AD1F27"/>
                    </a:solidFill>
                  </a:tcPr>
                </a:tc>
                <a:extLst>
                  <a:ext uri="{0D108BD9-81ED-4DB2-BD59-A6C34878D82A}">
                    <a16:rowId xmlns:a16="http://schemas.microsoft.com/office/drawing/2014/main" val="1679478583"/>
                  </a:ext>
                </a:extLst>
              </a:tr>
              <a:tr h="6934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i="0" kern="1200" dirty="0">
                          <a:solidFill>
                            <a:schemeClr val="dk1"/>
                          </a:solidFill>
                          <a:effectLst/>
                          <a:latin typeface="+mn-lt"/>
                          <a:ea typeface="+mn-ea"/>
                          <a:cs typeface="+mn-cs"/>
                        </a:rPr>
                        <a:t>L’évaluation de la PA à l’aide d’un </a:t>
                      </a:r>
                      <a:r>
                        <a:rPr lang="fr-CA" sz="1800" b="1" i="0" kern="1200" dirty="0">
                          <a:solidFill>
                            <a:schemeClr val="dk1"/>
                          </a:solidFill>
                          <a:effectLst/>
                          <a:latin typeface="+mn-lt"/>
                          <a:ea typeface="+mn-ea"/>
                          <a:cs typeface="+mn-cs"/>
                        </a:rPr>
                        <a:t>dispositif automatisé validé </a:t>
                      </a:r>
                      <a:r>
                        <a:rPr lang="fr-CA" sz="1800" i="0" kern="1200" dirty="0">
                          <a:solidFill>
                            <a:schemeClr val="dk1"/>
                          </a:solidFill>
                          <a:effectLst/>
                          <a:latin typeface="+mn-lt"/>
                          <a:ea typeface="+mn-ea"/>
                          <a:cs typeface="+mn-cs"/>
                        </a:rPr>
                        <a:t>et d’une </a:t>
                      </a:r>
                      <a:r>
                        <a:rPr lang="fr-CA" sz="1800" b="1" i="0" kern="1200" dirty="0">
                          <a:solidFill>
                            <a:schemeClr val="dk1"/>
                          </a:solidFill>
                          <a:effectLst/>
                          <a:latin typeface="+mn-lt"/>
                          <a:ea typeface="+mn-ea"/>
                          <a:cs typeface="+mn-cs"/>
                        </a:rPr>
                        <a:t>méthode standardisée </a:t>
                      </a:r>
                      <a:r>
                        <a:rPr lang="fr-CA" sz="1800" i="0" kern="1200" dirty="0">
                          <a:solidFill>
                            <a:schemeClr val="dk1"/>
                          </a:solidFill>
                          <a:effectLst/>
                          <a:latin typeface="+mn-lt"/>
                          <a:ea typeface="+mn-ea"/>
                          <a:cs typeface="+mn-cs"/>
                        </a:rPr>
                        <a:t>est recommandée.</a:t>
                      </a:r>
                      <a:r>
                        <a:rPr lang="en-US" sz="1800" i="0" kern="1200" dirty="0">
                          <a:solidFill>
                            <a:schemeClr val="dk1"/>
                          </a:solidFill>
                          <a:effectLst/>
                          <a:latin typeface="+mn-lt"/>
                          <a:ea typeface="+mn-ea"/>
                          <a:cs typeface="+mn-cs"/>
                        </a:rPr>
                        <a:t>  </a:t>
                      </a:r>
                      <a:endParaRPr lang="en-CA" i="0" dirty="0"/>
                    </a:p>
                  </a:txBody>
                  <a:tcPr/>
                </a:tc>
                <a:tc>
                  <a:txBody>
                    <a:bodyPr/>
                    <a:lstStyle/>
                    <a:p>
                      <a:r>
                        <a:rPr lang="en-CA" dirty="0"/>
                        <a:t>Fort</a:t>
                      </a:r>
                    </a:p>
                  </a:txBody>
                  <a:tcPr/>
                </a:tc>
                <a:tc>
                  <a:txBody>
                    <a:bodyPr/>
                    <a:lstStyle/>
                    <a:p>
                      <a:r>
                        <a:rPr lang="en-CA" dirty="0" err="1"/>
                        <a:t>Modéré</a:t>
                      </a:r>
                      <a:endParaRPr lang="en-CA" dirty="0"/>
                    </a:p>
                  </a:txBody>
                  <a:tcPr/>
                </a:tc>
                <a:extLst>
                  <a:ext uri="{0D108BD9-81ED-4DB2-BD59-A6C34878D82A}">
                    <a16:rowId xmlns:a16="http://schemas.microsoft.com/office/drawing/2014/main" val="1902669117"/>
                  </a:ext>
                </a:extLst>
              </a:tr>
              <a:tr h="693493">
                <a:tc>
                  <a:txBody>
                    <a:bodyPr/>
                    <a:lstStyle/>
                    <a:p>
                      <a:r>
                        <a:rPr lang="fr-CA" sz="1800" i="0" kern="1200" dirty="0">
                          <a:solidFill>
                            <a:schemeClr val="dk1"/>
                          </a:solidFill>
                          <a:effectLst/>
                          <a:latin typeface="+mn-lt"/>
                          <a:ea typeface="+mn-ea"/>
                          <a:cs typeface="+mn-cs"/>
                        </a:rPr>
                        <a:t>Une évaluation de la PA </a:t>
                      </a:r>
                      <a:r>
                        <a:rPr lang="fr-CA" sz="1800" b="1" i="0" kern="1200" dirty="0">
                          <a:solidFill>
                            <a:schemeClr val="dk1"/>
                          </a:solidFill>
                          <a:effectLst/>
                          <a:latin typeface="+mn-lt"/>
                          <a:ea typeface="+mn-ea"/>
                          <a:cs typeface="+mn-cs"/>
                        </a:rPr>
                        <a:t>hors cabinet </a:t>
                      </a:r>
                      <a:r>
                        <a:rPr lang="fr-CA" sz="1800" i="0" kern="1200" dirty="0">
                          <a:solidFill>
                            <a:schemeClr val="dk1"/>
                          </a:solidFill>
                          <a:effectLst/>
                          <a:latin typeface="+mn-lt"/>
                          <a:ea typeface="+mn-ea"/>
                          <a:cs typeface="+mn-cs"/>
                        </a:rPr>
                        <a:t>est recommandée pour confirmer un diagnostic d’HTA ou pour déceler une HTA due au syndrome de la blouse blanche ou une HTA masquée.</a:t>
                      </a:r>
                      <a:endParaRPr lang="en-CA" i="0" dirty="0"/>
                    </a:p>
                  </a:txBody>
                  <a:tcPr/>
                </a:tc>
                <a:tc>
                  <a:txBody>
                    <a:bodyPr/>
                    <a:lstStyle/>
                    <a:p>
                      <a:r>
                        <a:rPr lang="en-CA" dirty="0"/>
                        <a:t>Fort</a:t>
                      </a:r>
                    </a:p>
                  </a:txBody>
                  <a:tcPr/>
                </a:tc>
                <a:tc>
                  <a:txBody>
                    <a:bodyPr/>
                    <a:lstStyle/>
                    <a:p>
                      <a:r>
                        <a:rPr lang="en-CA" dirty="0" err="1"/>
                        <a:t>Modéré</a:t>
                      </a:r>
                      <a:endParaRPr lang="en-CA" dirty="0"/>
                    </a:p>
                  </a:txBody>
                  <a:tcPr/>
                </a:tc>
                <a:extLst>
                  <a:ext uri="{0D108BD9-81ED-4DB2-BD59-A6C34878D82A}">
                    <a16:rowId xmlns:a16="http://schemas.microsoft.com/office/drawing/2014/main" val="1114898471"/>
                  </a:ext>
                </a:extLst>
              </a:tr>
              <a:tr h="693493">
                <a:tc>
                  <a:txBody>
                    <a:bodyPr/>
                    <a:lstStyle/>
                    <a:p>
                      <a:r>
                        <a:rPr lang="fr-CA" sz="1800" kern="1200" dirty="0">
                          <a:solidFill>
                            <a:schemeClr val="dk1"/>
                          </a:solidFill>
                          <a:effectLst/>
                          <a:latin typeface="+mn-lt"/>
                          <a:ea typeface="+mn-ea"/>
                          <a:cs typeface="+mn-cs"/>
                        </a:rPr>
                        <a:t>Il est recommandé que la </a:t>
                      </a:r>
                      <a:r>
                        <a:rPr lang="fr-CA" sz="1800" b="1" kern="1200" dirty="0">
                          <a:solidFill>
                            <a:schemeClr val="dk1"/>
                          </a:solidFill>
                          <a:effectLst/>
                          <a:latin typeface="+mn-lt"/>
                          <a:ea typeface="+mn-ea"/>
                          <a:cs typeface="+mn-cs"/>
                        </a:rPr>
                        <a:t>définition de l’HTA chez l’adulte soit une PA ≥ 130/80 mm Hg</a:t>
                      </a:r>
                      <a:r>
                        <a:rPr lang="fr-CA" sz="1800" kern="1200" dirty="0">
                          <a:solidFill>
                            <a:schemeClr val="dk1"/>
                          </a:solidFill>
                          <a:effectLst/>
                          <a:latin typeface="+mn-lt"/>
                          <a:ea typeface="+mn-ea"/>
                          <a:cs typeface="+mn-cs"/>
                        </a:rPr>
                        <a:t> mesurée à l’aide d’un dispositif validé et dans des conditions optimales.</a:t>
                      </a:r>
                      <a:endParaRPr lang="en-CA" dirty="0"/>
                    </a:p>
                  </a:txBody>
                  <a:tcPr/>
                </a:tc>
                <a:tc>
                  <a:txBody>
                    <a:bodyPr/>
                    <a:lstStyle/>
                    <a:p>
                      <a:r>
                        <a:rPr lang="en-CA" dirty="0"/>
                        <a:t>Fort</a:t>
                      </a:r>
                    </a:p>
                  </a:txBody>
                  <a:tcPr/>
                </a:tc>
                <a:tc>
                  <a:txBody>
                    <a:bodyPr/>
                    <a:lstStyle/>
                    <a:p>
                      <a:r>
                        <a:rPr lang="en-CA" dirty="0" err="1"/>
                        <a:t>Modéré</a:t>
                      </a:r>
                      <a:endParaRPr lang="en-CA" dirty="0"/>
                    </a:p>
                  </a:txBody>
                  <a:tcPr/>
                </a:tc>
                <a:extLst>
                  <a:ext uri="{0D108BD9-81ED-4DB2-BD59-A6C34878D82A}">
                    <a16:rowId xmlns:a16="http://schemas.microsoft.com/office/drawing/2014/main" val="549030003"/>
                  </a:ext>
                </a:extLst>
              </a:tr>
            </a:tbl>
          </a:graphicData>
        </a:graphic>
      </p:graphicFrame>
    </p:spTree>
    <p:extLst>
      <p:ext uri="{BB962C8B-B14F-4D97-AF65-F5344CB8AC3E}">
        <p14:creationId xmlns:p14="http://schemas.microsoft.com/office/powerpoint/2010/main" val="4091878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78AC85-C129-78B0-EAD0-781B30BA528D}"/>
              </a:ext>
            </a:extLst>
          </p:cNvPr>
          <p:cNvPicPr>
            <a:picLocks noChangeAspect="1"/>
          </p:cNvPicPr>
          <p:nvPr/>
        </p:nvPicPr>
        <p:blipFill>
          <a:blip r:embed="rId2"/>
          <a:stretch>
            <a:fillRect/>
          </a:stretch>
        </p:blipFill>
        <p:spPr>
          <a:xfrm>
            <a:off x="299798" y="774357"/>
            <a:ext cx="5841700" cy="4876799"/>
          </a:xfrm>
          <a:prstGeom prst="rect">
            <a:avLst/>
          </a:prstGeom>
        </p:spPr>
      </p:pic>
      <p:pic>
        <p:nvPicPr>
          <p:cNvPr id="7" name="Picture 6">
            <a:extLst>
              <a:ext uri="{FF2B5EF4-FFF2-40B4-BE49-F238E27FC236}">
                <a16:creationId xmlns:a16="http://schemas.microsoft.com/office/drawing/2014/main" id="{4846A6E3-A74B-DB72-912E-BA9517BDE85B}"/>
              </a:ext>
            </a:extLst>
          </p:cNvPr>
          <p:cNvPicPr>
            <a:picLocks noChangeAspect="1"/>
          </p:cNvPicPr>
          <p:nvPr/>
        </p:nvPicPr>
        <p:blipFill>
          <a:blip r:embed="rId3"/>
          <a:stretch>
            <a:fillRect/>
          </a:stretch>
        </p:blipFill>
        <p:spPr>
          <a:xfrm>
            <a:off x="6096000" y="2117125"/>
            <a:ext cx="5892730" cy="2925481"/>
          </a:xfrm>
          <a:prstGeom prst="rect">
            <a:avLst/>
          </a:prstGeom>
        </p:spPr>
      </p:pic>
    </p:spTree>
    <p:extLst>
      <p:ext uri="{BB962C8B-B14F-4D97-AF65-F5344CB8AC3E}">
        <p14:creationId xmlns:p14="http://schemas.microsoft.com/office/powerpoint/2010/main" val="332437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9AFEB1-773C-5119-BBB3-DC5326C75FBB}"/>
              </a:ext>
            </a:extLst>
          </p:cNvPr>
          <p:cNvPicPr>
            <a:picLocks noChangeAspect="1"/>
          </p:cNvPicPr>
          <p:nvPr/>
        </p:nvPicPr>
        <p:blipFill>
          <a:blip r:embed="rId3"/>
          <a:srcRect b="14636"/>
          <a:stretch>
            <a:fillRect/>
          </a:stretch>
        </p:blipFill>
        <p:spPr>
          <a:xfrm>
            <a:off x="1872403" y="220597"/>
            <a:ext cx="8253194" cy="6130235"/>
          </a:xfrm>
          <a:prstGeom prst="rect">
            <a:avLst/>
          </a:prstGeom>
        </p:spPr>
      </p:pic>
    </p:spTree>
    <p:extLst>
      <p:ext uri="{BB962C8B-B14F-4D97-AF65-F5344CB8AC3E}">
        <p14:creationId xmlns:p14="http://schemas.microsoft.com/office/powerpoint/2010/main" val="367477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99D79-9AD5-374C-2ED6-A856ADD83FC5}"/>
              </a:ext>
            </a:extLst>
          </p:cNvPr>
          <p:cNvSpPr>
            <a:spLocks noGrp="1"/>
          </p:cNvSpPr>
          <p:nvPr>
            <p:ph type="title"/>
          </p:nvPr>
        </p:nvSpPr>
        <p:spPr/>
        <p:txBody>
          <a:bodyPr/>
          <a:lstStyle/>
          <a:p>
            <a:r>
              <a:rPr lang="fr-CA" dirty="0"/>
              <a:t>Particularités</a:t>
            </a:r>
          </a:p>
        </p:txBody>
      </p:sp>
      <p:sp>
        <p:nvSpPr>
          <p:cNvPr id="3" name="Content Placeholder 2">
            <a:extLst>
              <a:ext uri="{FF2B5EF4-FFF2-40B4-BE49-F238E27FC236}">
                <a16:creationId xmlns:a16="http://schemas.microsoft.com/office/drawing/2014/main" id="{7F101C28-F8B3-30A4-4D9B-6DF25D1A0D6E}"/>
              </a:ext>
            </a:extLst>
          </p:cNvPr>
          <p:cNvSpPr>
            <a:spLocks noGrp="1"/>
          </p:cNvSpPr>
          <p:nvPr>
            <p:ph idx="1"/>
          </p:nvPr>
        </p:nvSpPr>
        <p:spPr>
          <a:xfrm>
            <a:off x="1410026" y="1542654"/>
            <a:ext cx="9978410" cy="4620682"/>
          </a:xfrm>
        </p:spPr>
        <p:txBody>
          <a:bodyPr>
            <a:normAutofit/>
          </a:bodyPr>
          <a:lstStyle/>
          <a:p>
            <a:r>
              <a:rPr lang="fr-CA" dirty="0"/>
              <a:t>Une technique standardisée (MPAC-OS) à l’aide d’un appareil validé doit être utilisée pour mettre en œuvre les recommandations</a:t>
            </a:r>
          </a:p>
          <a:p>
            <a:pPr lvl="1"/>
            <a:r>
              <a:rPr lang="fr-CA" dirty="0"/>
              <a:t>Une technique non-standardisée (ou auscultatoire) ne permet pas d’obtenir des mesures suffisamment fiables et reproductibles, et peut surestimer la PA de 5-10 mm Hg</a:t>
            </a:r>
          </a:p>
          <a:p>
            <a:endParaRPr lang="fr-CA" dirty="0"/>
          </a:p>
          <a:p>
            <a:r>
              <a:rPr lang="fr-CA" dirty="0"/>
              <a:t>Nouveau seuil pour définir l’HTA au Canada : 130/80 mm Hg (</a:t>
            </a:r>
            <a:r>
              <a:rPr lang="fr-CA" i="1" dirty="0"/>
              <a:t>vs 135/85 mm Hg</a:t>
            </a:r>
            <a:r>
              <a:rPr lang="fr-CA" dirty="0"/>
              <a:t>)</a:t>
            </a:r>
          </a:p>
          <a:p>
            <a:pPr lvl="1"/>
            <a:r>
              <a:rPr lang="fr-CA" dirty="0"/>
              <a:t>Environ 9% de plus de personnes avec HTA au Canada</a:t>
            </a:r>
          </a:p>
          <a:p>
            <a:pPr lvl="1"/>
            <a:r>
              <a:rPr lang="fr-CA" dirty="0"/>
              <a:t>Mais &lt; 1,5 % de plus nécessiteront un traitement pharmacologique (</a:t>
            </a:r>
            <a:r>
              <a:rPr lang="fr-CA" i="1" dirty="0"/>
              <a:t>données non-publiées</a:t>
            </a:r>
            <a:r>
              <a:rPr lang="fr-CA" dirty="0"/>
              <a:t>)</a:t>
            </a:r>
          </a:p>
          <a:p>
            <a:endParaRPr lang="fr-CA" dirty="0"/>
          </a:p>
          <a:p>
            <a:r>
              <a:rPr lang="fr-CA" b="1" dirty="0"/>
              <a:t>Un seul chiffre à retenir</a:t>
            </a:r>
            <a:endParaRPr lang="fr-CA" dirty="0"/>
          </a:p>
          <a:p>
            <a:pPr lvl="1"/>
            <a:r>
              <a:rPr lang="fr-CA" dirty="0"/>
              <a:t>Une PA de 130/80 mm Hg mesurée par MPAC-OS correspond au même risque cardiovasculaire qu’une PA de 130/80 mm Hg mesurée à domicile ou au MAPA (moyenne de jour)</a:t>
            </a:r>
          </a:p>
          <a:p>
            <a:endParaRPr lang="fr-CA" dirty="0"/>
          </a:p>
          <a:p>
            <a:pPr lvl="1"/>
            <a:endParaRPr lang="fr-CA" dirty="0"/>
          </a:p>
        </p:txBody>
      </p:sp>
    </p:spTree>
    <p:extLst>
      <p:ext uri="{BB962C8B-B14F-4D97-AF65-F5344CB8AC3E}">
        <p14:creationId xmlns:p14="http://schemas.microsoft.com/office/powerpoint/2010/main" val="4040205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91BDF-0632-D785-6D16-699422304E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89B382-14B3-39B6-29C2-419EBCC98DA6}"/>
              </a:ext>
            </a:extLst>
          </p:cNvPr>
          <p:cNvSpPr>
            <a:spLocks noGrp="1"/>
          </p:cNvSpPr>
          <p:nvPr>
            <p:ph type="title"/>
          </p:nvPr>
        </p:nvSpPr>
        <p:spPr>
          <a:xfrm>
            <a:off x="1410026" y="287760"/>
            <a:ext cx="9371949" cy="972629"/>
          </a:xfrm>
        </p:spPr>
        <p:txBody>
          <a:bodyPr/>
          <a:lstStyle/>
          <a:p>
            <a:r>
              <a:rPr lang="fr-CA" dirty="0"/>
              <a:t>TRAITEMENT (1)</a:t>
            </a:r>
          </a:p>
        </p:txBody>
      </p:sp>
      <p:graphicFrame>
        <p:nvGraphicFramePr>
          <p:cNvPr id="5" name="Table 4">
            <a:extLst>
              <a:ext uri="{FF2B5EF4-FFF2-40B4-BE49-F238E27FC236}">
                <a16:creationId xmlns:a16="http://schemas.microsoft.com/office/drawing/2014/main" id="{58118D49-4A08-6076-4D7F-D1521F9741F4}"/>
              </a:ext>
            </a:extLst>
          </p:cNvPr>
          <p:cNvGraphicFramePr>
            <a:graphicFrameLocks noGrp="1"/>
          </p:cNvGraphicFramePr>
          <p:nvPr/>
        </p:nvGraphicFramePr>
        <p:xfrm>
          <a:off x="712573" y="1623948"/>
          <a:ext cx="10766854" cy="3985333"/>
        </p:xfrm>
        <a:graphic>
          <a:graphicData uri="http://schemas.openxmlformats.org/drawingml/2006/table">
            <a:tbl>
              <a:tblPr firstRow="1" bandRow="1">
                <a:tableStyleId>{073A0DAA-6AF3-43AB-8588-CEC1D06C72B9}</a:tableStyleId>
              </a:tblPr>
              <a:tblGrid>
                <a:gridCol w="6598508">
                  <a:extLst>
                    <a:ext uri="{9D8B030D-6E8A-4147-A177-3AD203B41FA5}">
                      <a16:colId xmlns:a16="http://schemas.microsoft.com/office/drawing/2014/main" val="3395796451"/>
                    </a:ext>
                  </a:extLst>
                </a:gridCol>
                <a:gridCol w="1997676">
                  <a:extLst>
                    <a:ext uri="{9D8B030D-6E8A-4147-A177-3AD203B41FA5}">
                      <a16:colId xmlns:a16="http://schemas.microsoft.com/office/drawing/2014/main" val="478690936"/>
                    </a:ext>
                  </a:extLst>
                </a:gridCol>
                <a:gridCol w="2170670">
                  <a:extLst>
                    <a:ext uri="{9D8B030D-6E8A-4147-A177-3AD203B41FA5}">
                      <a16:colId xmlns:a16="http://schemas.microsoft.com/office/drawing/2014/main" val="3310997167"/>
                    </a:ext>
                  </a:extLst>
                </a:gridCol>
              </a:tblGrid>
              <a:tr h="693493">
                <a:tc>
                  <a:txBody>
                    <a:bodyPr/>
                    <a:lstStyle/>
                    <a:p>
                      <a:r>
                        <a:rPr lang="en-CA" dirty="0" err="1">
                          <a:latin typeface="Roboto" panose="02000000000000000000" pitchFamily="2" charset="0"/>
                          <a:ea typeface="Roboto" panose="02000000000000000000" pitchFamily="2" charset="0"/>
                        </a:rPr>
                        <a:t>Recommandation</a:t>
                      </a:r>
                      <a:endParaRPr lang="en-CA" dirty="0">
                        <a:latin typeface="Roboto" panose="02000000000000000000" pitchFamily="2" charset="0"/>
                        <a:ea typeface="Roboto" panose="02000000000000000000" pitchFamily="2" charset="0"/>
                      </a:endParaRPr>
                    </a:p>
                  </a:txBody>
                  <a:tcPr>
                    <a:solidFill>
                      <a:srgbClr val="AD1F27"/>
                    </a:solidFill>
                  </a:tcPr>
                </a:tc>
                <a:tc>
                  <a:txBody>
                    <a:bodyPr/>
                    <a:lstStyle/>
                    <a:p>
                      <a:r>
                        <a:rPr lang="en-CA" dirty="0" err="1"/>
                        <a:t>Niveau</a:t>
                      </a:r>
                      <a:r>
                        <a:rPr lang="en-CA" dirty="0"/>
                        <a:t> de la recommendation</a:t>
                      </a:r>
                    </a:p>
                  </a:txBody>
                  <a:tcPr>
                    <a:solidFill>
                      <a:srgbClr val="AD1F27"/>
                    </a:solidFill>
                  </a:tcPr>
                </a:tc>
                <a:tc>
                  <a:txBody>
                    <a:bodyPr/>
                    <a:lstStyle/>
                    <a:p>
                      <a:r>
                        <a:rPr lang="en-CA" dirty="0" err="1"/>
                        <a:t>Degré</a:t>
                      </a:r>
                      <a:r>
                        <a:rPr lang="en-CA" dirty="0"/>
                        <a:t> de </a:t>
                      </a:r>
                      <a:r>
                        <a:rPr lang="en-CA" dirty="0" err="1"/>
                        <a:t>confiance</a:t>
                      </a:r>
                      <a:r>
                        <a:rPr lang="en-CA" dirty="0"/>
                        <a:t> des données </a:t>
                      </a:r>
                      <a:r>
                        <a:rPr lang="en-CA" dirty="0" err="1"/>
                        <a:t>probantes</a:t>
                      </a:r>
                      <a:endParaRPr lang="en-CA" dirty="0"/>
                    </a:p>
                  </a:txBody>
                  <a:tcPr>
                    <a:solidFill>
                      <a:srgbClr val="AD1F27"/>
                    </a:solidFill>
                  </a:tcPr>
                </a:tc>
                <a:extLst>
                  <a:ext uri="{0D108BD9-81ED-4DB2-BD59-A6C34878D82A}">
                    <a16:rowId xmlns:a16="http://schemas.microsoft.com/office/drawing/2014/main" val="1679478583"/>
                  </a:ext>
                </a:extLst>
              </a:tr>
              <a:tr h="693493">
                <a:tc>
                  <a:txBody>
                    <a:bodyPr/>
                    <a:lstStyle/>
                    <a:p>
                      <a:r>
                        <a:rPr lang="fr-CA" sz="1800" b="0" i="0" kern="1200" dirty="0">
                          <a:solidFill>
                            <a:schemeClr val="dk1"/>
                          </a:solidFill>
                          <a:effectLst/>
                          <a:latin typeface="+mn-lt"/>
                          <a:ea typeface="+mn-ea"/>
                          <a:cs typeface="+mn-cs"/>
                        </a:rPr>
                        <a:t>L’adoption de </a:t>
                      </a:r>
                      <a:r>
                        <a:rPr lang="fr-CA" sz="1800" b="1" i="1" kern="1200" dirty="0">
                          <a:solidFill>
                            <a:schemeClr val="dk1"/>
                          </a:solidFill>
                          <a:effectLst/>
                          <a:latin typeface="+mn-lt"/>
                          <a:ea typeface="+mn-ea"/>
                          <a:cs typeface="+mn-cs"/>
                        </a:rPr>
                        <a:t>saines habitudes de vie </a:t>
                      </a:r>
                      <a:r>
                        <a:rPr lang="fr-CA" sz="1800" b="0" i="0" kern="1200" dirty="0">
                          <a:solidFill>
                            <a:schemeClr val="dk1"/>
                          </a:solidFill>
                          <a:effectLst/>
                          <a:latin typeface="+mn-lt"/>
                          <a:ea typeface="+mn-ea"/>
                          <a:cs typeface="+mn-cs"/>
                        </a:rPr>
                        <a:t>est recommandée pour toutes les personnes adultes atteintes d’HTA.</a:t>
                      </a:r>
                      <a:endParaRPr lang="en-CA" b="0" i="0" dirty="0"/>
                    </a:p>
                  </a:txBody>
                  <a:tcPr/>
                </a:tc>
                <a:tc>
                  <a:txBody>
                    <a:bodyPr/>
                    <a:lstStyle/>
                    <a:p>
                      <a:r>
                        <a:rPr lang="en-CA" dirty="0"/>
                        <a:t>Fort</a:t>
                      </a:r>
                    </a:p>
                  </a:txBody>
                  <a:tcPr/>
                </a:tc>
                <a:tc>
                  <a:txBody>
                    <a:bodyPr/>
                    <a:lstStyle/>
                    <a:p>
                      <a:r>
                        <a:rPr lang="en-CA" dirty="0" err="1"/>
                        <a:t>Élevé</a:t>
                      </a:r>
                      <a:endParaRPr lang="en-CA" dirty="0"/>
                    </a:p>
                  </a:txBody>
                  <a:tcPr/>
                </a:tc>
                <a:extLst>
                  <a:ext uri="{0D108BD9-81ED-4DB2-BD59-A6C34878D82A}">
                    <a16:rowId xmlns:a16="http://schemas.microsoft.com/office/drawing/2014/main" val="1902669117"/>
                  </a:ext>
                </a:extLst>
              </a:tr>
              <a:tr h="693493">
                <a:tc>
                  <a:txBody>
                    <a:bodyPr/>
                    <a:lstStyle/>
                    <a:p>
                      <a:r>
                        <a:rPr lang="fr-CA" sz="1800" i="0" kern="1200" dirty="0">
                          <a:solidFill>
                            <a:schemeClr val="dk1"/>
                          </a:solidFill>
                          <a:effectLst/>
                          <a:latin typeface="+mn-lt"/>
                          <a:ea typeface="+mn-ea"/>
                          <a:cs typeface="+mn-cs"/>
                        </a:rPr>
                        <a:t>L’instauration d’une </a:t>
                      </a:r>
                      <a:r>
                        <a:rPr lang="fr-CA" sz="1800" b="1" i="1" kern="1200" dirty="0">
                          <a:solidFill>
                            <a:schemeClr val="dk1"/>
                          </a:solidFill>
                          <a:effectLst/>
                          <a:latin typeface="+mn-lt"/>
                          <a:ea typeface="+mn-ea"/>
                          <a:cs typeface="+mn-cs"/>
                        </a:rPr>
                        <a:t>pharmacothérapie antihypertensive </a:t>
                      </a:r>
                      <a:r>
                        <a:rPr lang="fr-CA" sz="1800" i="0" kern="1200" dirty="0">
                          <a:solidFill>
                            <a:schemeClr val="dk1"/>
                          </a:solidFill>
                          <a:effectLst/>
                          <a:latin typeface="+mn-lt"/>
                          <a:ea typeface="+mn-ea"/>
                          <a:cs typeface="+mn-cs"/>
                        </a:rPr>
                        <a:t>est recommandée pour les adultes qui ont une </a:t>
                      </a:r>
                      <a:r>
                        <a:rPr lang="fr-CA" sz="1800" b="1" i="0" kern="1200" dirty="0">
                          <a:solidFill>
                            <a:schemeClr val="dk1"/>
                          </a:solidFill>
                          <a:effectLst/>
                          <a:latin typeface="+mn-lt"/>
                          <a:ea typeface="+mn-ea"/>
                          <a:cs typeface="+mn-cs"/>
                        </a:rPr>
                        <a:t>PA ≥ 140/90 mm Hg </a:t>
                      </a:r>
                      <a:r>
                        <a:rPr lang="fr-CA" sz="1800" i="0" kern="1200" dirty="0">
                          <a:solidFill>
                            <a:schemeClr val="dk1"/>
                          </a:solidFill>
                          <a:effectLst/>
                          <a:latin typeface="+mn-lt"/>
                          <a:ea typeface="+mn-ea"/>
                          <a:cs typeface="+mn-cs"/>
                        </a:rPr>
                        <a:t>ainsi que pour les adultes qui ont une </a:t>
                      </a:r>
                      <a:r>
                        <a:rPr lang="fr-CA" sz="1800" b="1" i="0" kern="1200" dirty="0">
                          <a:solidFill>
                            <a:schemeClr val="dk1"/>
                          </a:solidFill>
                          <a:effectLst/>
                          <a:latin typeface="+mn-lt"/>
                          <a:ea typeface="+mn-ea"/>
                          <a:cs typeface="+mn-cs"/>
                        </a:rPr>
                        <a:t>PA systolique de 130–139 mm Hg et sont exposés à un risque important de MCV</a:t>
                      </a:r>
                      <a:r>
                        <a:rPr lang="fr-CA" sz="1800" i="0" kern="1200" dirty="0">
                          <a:solidFill>
                            <a:schemeClr val="dk1"/>
                          </a:solidFill>
                          <a:effectLst/>
                          <a:latin typeface="+mn-lt"/>
                          <a:ea typeface="+mn-ea"/>
                          <a:cs typeface="+mn-cs"/>
                        </a:rPr>
                        <a:t>.</a:t>
                      </a:r>
                      <a:endParaRPr lang="en-CA" i="0" dirty="0"/>
                    </a:p>
                  </a:txBody>
                  <a:tcPr/>
                </a:tc>
                <a:tc>
                  <a:txBody>
                    <a:bodyPr/>
                    <a:lstStyle/>
                    <a:p>
                      <a:r>
                        <a:rPr lang="en-CA" dirty="0"/>
                        <a:t>Fort</a:t>
                      </a:r>
                    </a:p>
                  </a:txBody>
                  <a:tcPr/>
                </a:tc>
                <a:tc>
                  <a:txBody>
                    <a:bodyPr/>
                    <a:lstStyle/>
                    <a:p>
                      <a:r>
                        <a:rPr lang="en-CA" dirty="0" err="1"/>
                        <a:t>Élevé</a:t>
                      </a:r>
                      <a:endParaRPr lang="en-CA" dirty="0"/>
                    </a:p>
                  </a:txBody>
                  <a:tcPr/>
                </a:tc>
                <a:extLst>
                  <a:ext uri="{0D108BD9-81ED-4DB2-BD59-A6C34878D82A}">
                    <a16:rowId xmlns:a16="http://schemas.microsoft.com/office/drawing/2014/main" val="1114898471"/>
                  </a:ext>
                </a:extLst>
              </a:tr>
              <a:tr h="693493">
                <a:tc>
                  <a:txBody>
                    <a:bodyPr/>
                    <a:lstStyle/>
                    <a:p>
                      <a:r>
                        <a:rPr lang="fr-CA" sz="1800" i="0" kern="1200" dirty="0">
                          <a:solidFill>
                            <a:schemeClr val="dk1"/>
                          </a:solidFill>
                          <a:effectLst/>
                          <a:latin typeface="+mn-lt"/>
                          <a:ea typeface="+mn-ea"/>
                          <a:cs typeface="+mn-cs"/>
                        </a:rPr>
                        <a:t>Chez les adultes atteints d’HTA, un traitement qui repose sur l’adoption de saines habitudes de vie, avec ou sans pharmacothérapie, est recommandé afin d’atteindre </a:t>
                      </a:r>
                      <a:r>
                        <a:rPr lang="fr-CA" sz="1800" b="1" i="0" kern="1200" dirty="0">
                          <a:solidFill>
                            <a:schemeClr val="dk1"/>
                          </a:solidFill>
                          <a:effectLst/>
                          <a:latin typeface="+mn-lt"/>
                          <a:ea typeface="+mn-ea"/>
                          <a:cs typeface="+mn-cs"/>
                        </a:rPr>
                        <a:t>une cible de PAS &lt; 130 mm Hg</a:t>
                      </a:r>
                      <a:r>
                        <a:rPr lang="fr-CA" sz="1800" i="0" kern="1200" dirty="0">
                          <a:solidFill>
                            <a:schemeClr val="dk1"/>
                          </a:solidFill>
                          <a:effectLst/>
                          <a:latin typeface="+mn-lt"/>
                          <a:ea typeface="+mn-ea"/>
                          <a:cs typeface="+mn-cs"/>
                        </a:rPr>
                        <a:t>, à condition que le traitement soit bien toléré.</a:t>
                      </a:r>
                      <a:endParaRPr lang="en-CA" i="0" dirty="0"/>
                    </a:p>
                  </a:txBody>
                  <a:tcPr/>
                </a:tc>
                <a:tc>
                  <a:txBody>
                    <a:bodyPr/>
                    <a:lstStyle/>
                    <a:p>
                      <a:r>
                        <a:rPr lang="en-CA" dirty="0"/>
                        <a:t>Fort</a:t>
                      </a:r>
                    </a:p>
                  </a:txBody>
                  <a:tcPr/>
                </a:tc>
                <a:tc>
                  <a:txBody>
                    <a:bodyPr/>
                    <a:lstStyle/>
                    <a:p>
                      <a:r>
                        <a:rPr lang="en-CA" dirty="0" err="1"/>
                        <a:t>Élevé</a:t>
                      </a:r>
                      <a:endParaRPr lang="en-CA" dirty="0"/>
                    </a:p>
                  </a:txBody>
                  <a:tcPr/>
                </a:tc>
                <a:extLst>
                  <a:ext uri="{0D108BD9-81ED-4DB2-BD59-A6C34878D82A}">
                    <a16:rowId xmlns:a16="http://schemas.microsoft.com/office/drawing/2014/main" val="549030003"/>
                  </a:ext>
                </a:extLst>
              </a:tr>
            </a:tbl>
          </a:graphicData>
        </a:graphic>
      </p:graphicFrame>
    </p:spTree>
    <p:extLst>
      <p:ext uri="{BB962C8B-B14F-4D97-AF65-F5344CB8AC3E}">
        <p14:creationId xmlns:p14="http://schemas.microsoft.com/office/powerpoint/2010/main" val="27838410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697BFBC-4C1B-2BB0-9E3F-652346C33DC4}"/>
              </a:ext>
            </a:extLst>
          </p:cNvPr>
          <p:cNvGraphicFramePr>
            <a:graphicFrameLocks noGrp="1"/>
          </p:cNvGraphicFramePr>
          <p:nvPr/>
        </p:nvGraphicFramePr>
        <p:xfrm>
          <a:off x="2796746" y="1889760"/>
          <a:ext cx="6598508" cy="3078480"/>
        </p:xfrm>
        <a:graphic>
          <a:graphicData uri="http://schemas.openxmlformats.org/drawingml/2006/table">
            <a:tbl>
              <a:tblPr firstRow="1" bandRow="1">
                <a:tableStyleId>{073A0DAA-6AF3-43AB-8588-CEC1D06C72B9}</a:tableStyleId>
              </a:tblPr>
              <a:tblGrid>
                <a:gridCol w="6598508">
                  <a:extLst>
                    <a:ext uri="{9D8B030D-6E8A-4147-A177-3AD203B41FA5}">
                      <a16:colId xmlns:a16="http://schemas.microsoft.com/office/drawing/2014/main" val="3395796451"/>
                    </a:ext>
                  </a:extLst>
                </a:gridCol>
              </a:tblGrid>
              <a:tr h="370429">
                <a:tc>
                  <a:txBody>
                    <a:bodyPr/>
                    <a:lstStyle/>
                    <a:p>
                      <a:pPr>
                        <a:spcAft>
                          <a:spcPts val="600"/>
                        </a:spcAft>
                      </a:pPr>
                      <a:r>
                        <a:rPr lang="fr-CA" sz="2000" noProof="0" dirty="0">
                          <a:latin typeface="Roboto" panose="02000000000000000000" pitchFamily="2" charset="0"/>
                          <a:ea typeface="Roboto" panose="02000000000000000000" pitchFamily="2" charset="0"/>
                        </a:rPr>
                        <a:t>Saines habitudes de vie</a:t>
                      </a:r>
                    </a:p>
                  </a:txBody>
                  <a:tcPr>
                    <a:solidFill>
                      <a:srgbClr val="AD1F27"/>
                    </a:solidFill>
                  </a:tcPr>
                </a:tc>
                <a:extLst>
                  <a:ext uri="{0D108BD9-81ED-4DB2-BD59-A6C34878D82A}">
                    <a16:rowId xmlns:a16="http://schemas.microsoft.com/office/drawing/2014/main" val="1679478583"/>
                  </a:ext>
                </a:extLst>
              </a:tr>
              <a:tr h="370429">
                <a:tc>
                  <a:txBody>
                    <a:bodyPr/>
                    <a:lstStyle/>
                    <a:p>
                      <a:pPr>
                        <a:spcAft>
                          <a:spcPts val="600"/>
                        </a:spcAft>
                      </a:pPr>
                      <a:r>
                        <a:rPr lang="fr-CA" sz="2000" noProof="0" dirty="0"/>
                        <a:t>Diminuer l’apport en sodium (OMS : &lt; 2 g par jour)</a:t>
                      </a:r>
                    </a:p>
                  </a:txBody>
                  <a:tcPr/>
                </a:tc>
                <a:extLst>
                  <a:ext uri="{0D108BD9-81ED-4DB2-BD59-A6C34878D82A}">
                    <a16:rowId xmlns:a16="http://schemas.microsoft.com/office/drawing/2014/main" val="1902669117"/>
                  </a:ext>
                </a:extLst>
              </a:tr>
              <a:tr h="370429">
                <a:tc>
                  <a:txBody>
                    <a:bodyPr/>
                    <a:lstStyle/>
                    <a:p>
                      <a:pPr>
                        <a:spcAft>
                          <a:spcPts val="600"/>
                        </a:spcAft>
                      </a:pPr>
                      <a:r>
                        <a:rPr lang="fr-CA" sz="2000" noProof="0" dirty="0"/>
                        <a:t>Augmenter l’apport en potassium (OMS :  &gt; 3,5 g par jour)</a:t>
                      </a:r>
                    </a:p>
                  </a:txBody>
                  <a:tcPr/>
                </a:tc>
                <a:extLst>
                  <a:ext uri="{0D108BD9-81ED-4DB2-BD59-A6C34878D82A}">
                    <a16:rowId xmlns:a16="http://schemas.microsoft.com/office/drawing/2014/main" val="1114898471"/>
                  </a:ext>
                </a:extLst>
              </a:tr>
              <a:tr h="370429">
                <a:tc>
                  <a:txBody>
                    <a:bodyPr/>
                    <a:lstStyle/>
                    <a:p>
                      <a:pPr>
                        <a:spcAft>
                          <a:spcPts val="600"/>
                        </a:spcAft>
                      </a:pPr>
                      <a:r>
                        <a:rPr lang="fr-CA" sz="2000" noProof="0" dirty="0"/>
                        <a:t>Atteindre un poids santé</a:t>
                      </a:r>
                    </a:p>
                  </a:txBody>
                  <a:tcPr/>
                </a:tc>
                <a:extLst>
                  <a:ext uri="{0D108BD9-81ED-4DB2-BD59-A6C34878D82A}">
                    <a16:rowId xmlns:a16="http://schemas.microsoft.com/office/drawing/2014/main" val="549030003"/>
                  </a:ext>
                </a:extLst>
              </a:tr>
              <a:tr h="370429">
                <a:tc>
                  <a:txBody>
                    <a:bodyPr/>
                    <a:lstStyle/>
                    <a:p>
                      <a:pPr>
                        <a:spcAft>
                          <a:spcPts val="600"/>
                        </a:spcAft>
                      </a:pPr>
                      <a:r>
                        <a:rPr lang="fr-CA" sz="2000" noProof="0" dirty="0"/>
                        <a:t>Faire régulièrement de l’exercice physique (OMS : 150-300 min par semaine d’activité aérobique d’intensité modérée)</a:t>
                      </a:r>
                    </a:p>
                  </a:txBody>
                  <a:tcPr/>
                </a:tc>
                <a:extLst>
                  <a:ext uri="{0D108BD9-81ED-4DB2-BD59-A6C34878D82A}">
                    <a16:rowId xmlns:a16="http://schemas.microsoft.com/office/drawing/2014/main" val="641271858"/>
                  </a:ext>
                </a:extLst>
              </a:tr>
              <a:tr h="370429">
                <a:tc>
                  <a:txBody>
                    <a:bodyPr/>
                    <a:lstStyle/>
                    <a:p>
                      <a:pPr>
                        <a:spcAft>
                          <a:spcPts val="600"/>
                        </a:spcAft>
                      </a:pPr>
                      <a:r>
                        <a:rPr lang="fr-CA" sz="2000" noProof="0" dirty="0"/>
                        <a:t>Limiter l’apport en alcool</a:t>
                      </a:r>
                    </a:p>
                  </a:txBody>
                  <a:tcPr/>
                </a:tc>
                <a:extLst>
                  <a:ext uri="{0D108BD9-81ED-4DB2-BD59-A6C34878D82A}">
                    <a16:rowId xmlns:a16="http://schemas.microsoft.com/office/drawing/2014/main" val="1002643752"/>
                  </a:ext>
                </a:extLst>
              </a:tr>
              <a:tr h="370429">
                <a:tc>
                  <a:txBody>
                    <a:bodyPr/>
                    <a:lstStyle/>
                    <a:p>
                      <a:pPr>
                        <a:spcAft>
                          <a:spcPts val="600"/>
                        </a:spcAft>
                      </a:pPr>
                      <a:r>
                        <a:rPr lang="fr-CA" sz="2000" noProof="0" dirty="0"/>
                        <a:t>Cesser tout produit tabagique</a:t>
                      </a:r>
                    </a:p>
                  </a:txBody>
                  <a:tcPr/>
                </a:tc>
                <a:extLst>
                  <a:ext uri="{0D108BD9-81ED-4DB2-BD59-A6C34878D82A}">
                    <a16:rowId xmlns:a16="http://schemas.microsoft.com/office/drawing/2014/main" val="981259016"/>
                  </a:ext>
                </a:extLst>
              </a:tr>
            </a:tbl>
          </a:graphicData>
        </a:graphic>
      </p:graphicFrame>
    </p:spTree>
    <p:extLst>
      <p:ext uri="{BB962C8B-B14F-4D97-AF65-F5344CB8AC3E}">
        <p14:creationId xmlns:p14="http://schemas.microsoft.com/office/powerpoint/2010/main" val="39998186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868AE-0785-9A56-788D-5876B9F10AD5}"/>
              </a:ext>
            </a:extLst>
          </p:cNvPr>
          <p:cNvSpPr>
            <a:spLocks noGrp="1"/>
          </p:cNvSpPr>
          <p:nvPr>
            <p:ph type="title"/>
          </p:nvPr>
        </p:nvSpPr>
        <p:spPr>
          <a:xfrm>
            <a:off x="1410026" y="287760"/>
            <a:ext cx="10210474" cy="1183566"/>
          </a:xfrm>
        </p:spPr>
        <p:txBody>
          <a:bodyPr/>
          <a:lstStyle/>
          <a:p>
            <a:r>
              <a:rPr lang="fr-CA" dirty="0"/>
              <a:t>Conditions à risque élevé de maladie cardiovasculaire</a:t>
            </a:r>
          </a:p>
        </p:txBody>
      </p:sp>
      <p:sp>
        <p:nvSpPr>
          <p:cNvPr id="3" name="Content Placeholder 2">
            <a:extLst>
              <a:ext uri="{FF2B5EF4-FFF2-40B4-BE49-F238E27FC236}">
                <a16:creationId xmlns:a16="http://schemas.microsoft.com/office/drawing/2014/main" id="{217ACE85-2315-CF57-264A-EC79B0DC2243}"/>
              </a:ext>
            </a:extLst>
          </p:cNvPr>
          <p:cNvSpPr>
            <a:spLocks noGrp="1"/>
          </p:cNvSpPr>
          <p:nvPr>
            <p:ph idx="1"/>
          </p:nvPr>
        </p:nvSpPr>
        <p:spPr>
          <a:xfrm>
            <a:off x="1410025" y="1824566"/>
            <a:ext cx="9371949" cy="4338769"/>
          </a:xfrm>
        </p:spPr>
        <p:txBody>
          <a:bodyPr/>
          <a:lstStyle/>
          <a:p>
            <a:r>
              <a:rPr lang="fr-CA" dirty="0"/>
              <a:t>Maladie cardiovasculaire préexistante</a:t>
            </a:r>
          </a:p>
          <a:p>
            <a:pPr lvl="1"/>
            <a:r>
              <a:rPr lang="fr-CA" dirty="0"/>
              <a:t>Maladie coronarienne, insuffisance cardiaque, maladie vasculaire cérébrale, maladie artérielle périphérique</a:t>
            </a:r>
          </a:p>
          <a:p>
            <a:r>
              <a:rPr lang="fr-CA" dirty="0"/>
              <a:t>Diabète (tout type)</a:t>
            </a:r>
          </a:p>
          <a:p>
            <a:r>
              <a:rPr lang="fr-CA" dirty="0"/>
              <a:t>Maladie rénale chronique</a:t>
            </a:r>
          </a:p>
          <a:p>
            <a:pPr lvl="1"/>
            <a:r>
              <a:rPr lang="fr-CA" dirty="0" err="1"/>
              <a:t>DFGe</a:t>
            </a:r>
            <a:r>
              <a:rPr lang="fr-CA" dirty="0"/>
              <a:t> &lt; 60 ml/min/1,73m</a:t>
            </a:r>
            <a:r>
              <a:rPr lang="fr-CA" baseline="30000" dirty="0"/>
              <a:t>2</a:t>
            </a:r>
          </a:p>
          <a:p>
            <a:pPr lvl="1"/>
            <a:r>
              <a:rPr lang="fr-CA" dirty="0"/>
              <a:t>Albuminurie ≥ 3 mg/</a:t>
            </a:r>
            <a:r>
              <a:rPr lang="fr-CA" dirty="0" err="1"/>
              <a:t>mmol</a:t>
            </a:r>
            <a:r>
              <a:rPr lang="fr-CA" dirty="0"/>
              <a:t> (ou 30 mg/g)</a:t>
            </a:r>
          </a:p>
          <a:p>
            <a:r>
              <a:rPr lang="fr-CA" dirty="0"/>
              <a:t>Risque de Framingham ≥ 20 % à 10 ans</a:t>
            </a:r>
          </a:p>
          <a:p>
            <a:r>
              <a:rPr lang="fr-CA" dirty="0"/>
              <a:t>Âge ≥ 75 ans</a:t>
            </a:r>
          </a:p>
        </p:txBody>
      </p:sp>
    </p:spTree>
    <p:extLst>
      <p:ext uri="{BB962C8B-B14F-4D97-AF65-F5344CB8AC3E}">
        <p14:creationId xmlns:p14="http://schemas.microsoft.com/office/powerpoint/2010/main" val="3677782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AACB80C9-AE42-084A-654D-DC850F424B4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1531"/>
          <a:stretch/>
        </p:blipFill>
        <p:spPr bwMode="auto">
          <a:xfrm>
            <a:off x="250288" y="1977084"/>
            <a:ext cx="5881999" cy="26587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C5AE9A1-5F43-2C5C-514E-8D128961EB0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41531"/>
          <a:stretch/>
        </p:blipFill>
        <p:spPr bwMode="auto">
          <a:xfrm>
            <a:off x="6268812" y="1977084"/>
            <a:ext cx="5881999" cy="265876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C955943C-5CB0-9A82-30D8-866634F352D2}"/>
              </a:ext>
            </a:extLst>
          </p:cNvPr>
          <p:cNvSpPr>
            <a:spLocks noGrp="1"/>
          </p:cNvSpPr>
          <p:nvPr>
            <p:ph type="title"/>
          </p:nvPr>
        </p:nvSpPr>
        <p:spPr>
          <a:xfrm>
            <a:off x="1410026" y="287760"/>
            <a:ext cx="10210474" cy="1183566"/>
          </a:xfrm>
        </p:spPr>
        <p:txBody>
          <a:bodyPr/>
          <a:lstStyle/>
          <a:p>
            <a:r>
              <a:rPr lang="fr-CA" dirty="0"/>
              <a:t>Pourquoi une cible de &lt; 130 mm Hg?</a:t>
            </a:r>
          </a:p>
        </p:txBody>
      </p:sp>
      <p:sp>
        <p:nvSpPr>
          <p:cNvPr id="5" name="TextBox 4">
            <a:extLst>
              <a:ext uri="{FF2B5EF4-FFF2-40B4-BE49-F238E27FC236}">
                <a16:creationId xmlns:a16="http://schemas.microsoft.com/office/drawing/2014/main" id="{B93F4D45-54AC-900C-2691-ABE6CA6A2B5B}"/>
              </a:ext>
            </a:extLst>
          </p:cNvPr>
          <p:cNvSpPr txBox="1"/>
          <p:nvPr/>
        </p:nvSpPr>
        <p:spPr>
          <a:xfrm>
            <a:off x="1410026" y="4654378"/>
            <a:ext cx="1685654" cy="369332"/>
          </a:xfrm>
          <a:prstGeom prst="rect">
            <a:avLst/>
          </a:prstGeom>
          <a:noFill/>
        </p:spPr>
        <p:txBody>
          <a:bodyPr wrap="none" rtlCol="0">
            <a:spAutoFit/>
          </a:bodyPr>
          <a:lstStyle/>
          <a:p>
            <a:r>
              <a:rPr lang="fr-CA" dirty="0"/>
              <a:t>Événements CV</a:t>
            </a:r>
          </a:p>
        </p:txBody>
      </p:sp>
      <p:sp>
        <p:nvSpPr>
          <p:cNvPr id="6" name="TextBox 5">
            <a:extLst>
              <a:ext uri="{FF2B5EF4-FFF2-40B4-BE49-F238E27FC236}">
                <a16:creationId xmlns:a16="http://schemas.microsoft.com/office/drawing/2014/main" id="{13DFE4C0-AEC9-8C22-8594-4202143C4A24}"/>
              </a:ext>
            </a:extLst>
          </p:cNvPr>
          <p:cNvSpPr txBox="1"/>
          <p:nvPr/>
        </p:nvSpPr>
        <p:spPr>
          <a:xfrm>
            <a:off x="8313334" y="4695567"/>
            <a:ext cx="2358659" cy="369332"/>
          </a:xfrm>
          <a:prstGeom prst="rect">
            <a:avLst/>
          </a:prstGeom>
          <a:noFill/>
        </p:spPr>
        <p:txBody>
          <a:bodyPr wrap="none" rtlCol="0">
            <a:spAutoFit/>
          </a:bodyPr>
          <a:lstStyle/>
          <a:p>
            <a:r>
              <a:rPr lang="fr-CA" dirty="0"/>
              <a:t>Mortalité (toute cause)</a:t>
            </a:r>
          </a:p>
        </p:txBody>
      </p:sp>
      <p:sp>
        <p:nvSpPr>
          <p:cNvPr id="7" name="TextBox 6">
            <a:extLst>
              <a:ext uri="{FF2B5EF4-FFF2-40B4-BE49-F238E27FC236}">
                <a16:creationId xmlns:a16="http://schemas.microsoft.com/office/drawing/2014/main" id="{7BBDEBAF-8506-3D5E-CF1E-102E30355FA6}"/>
              </a:ext>
            </a:extLst>
          </p:cNvPr>
          <p:cNvSpPr txBox="1"/>
          <p:nvPr/>
        </p:nvSpPr>
        <p:spPr>
          <a:xfrm>
            <a:off x="9796145" y="6133070"/>
            <a:ext cx="2308004" cy="307777"/>
          </a:xfrm>
          <a:prstGeom prst="rect">
            <a:avLst/>
          </a:prstGeom>
          <a:noFill/>
        </p:spPr>
        <p:txBody>
          <a:bodyPr wrap="none" rtlCol="0">
            <a:spAutoFit/>
          </a:bodyPr>
          <a:lstStyle/>
          <a:p>
            <a:r>
              <a:rPr lang="fr-CA" sz="1400" dirty="0" err="1"/>
              <a:t>Whelton</a:t>
            </a:r>
            <a:r>
              <a:rPr lang="fr-CA" sz="1400" dirty="0"/>
              <a:t>, Hypertension 2024</a:t>
            </a:r>
            <a:endParaRPr lang="fr-CA" dirty="0"/>
          </a:p>
        </p:txBody>
      </p:sp>
    </p:spTree>
    <p:extLst>
      <p:ext uri="{BB962C8B-B14F-4D97-AF65-F5344CB8AC3E}">
        <p14:creationId xmlns:p14="http://schemas.microsoft.com/office/powerpoint/2010/main" val="1169959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955943C-5CB0-9A82-30D8-866634F352D2}"/>
              </a:ext>
            </a:extLst>
          </p:cNvPr>
          <p:cNvSpPr>
            <a:spLocks noGrp="1"/>
          </p:cNvSpPr>
          <p:nvPr>
            <p:ph type="title"/>
          </p:nvPr>
        </p:nvSpPr>
        <p:spPr>
          <a:xfrm>
            <a:off x="1410026" y="287760"/>
            <a:ext cx="10210474" cy="1183566"/>
          </a:xfrm>
        </p:spPr>
        <p:txBody>
          <a:bodyPr/>
          <a:lstStyle/>
          <a:p>
            <a:r>
              <a:rPr lang="fr-CA" dirty="0"/>
              <a:t>Pourquoi une cible de &lt; 130 mm Hg?</a:t>
            </a:r>
            <a:endParaRPr lang="en" dirty="0"/>
          </a:p>
        </p:txBody>
      </p:sp>
      <p:sp>
        <p:nvSpPr>
          <p:cNvPr id="5" name="TextBox 4">
            <a:extLst>
              <a:ext uri="{FF2B5EF4-FFF2-40B4-BE49-F238E27FC236}">
                <a16:creationId xmlns:a16="http://schemas.microsoft.com/office/drawing/2014/main" id="{B93F4D45-54AC-900C-2691-ABE6CA6A2B5B}"/>
              </a:ext>
            </a:extLst>
          </p:cNvPr>
          <p:cNvSpPr txBox="1"/>
          <p:nvPr/>
        </p:nvSpPr>
        <p:spPr>
          <a:xfrm>
            <a:off x="2535441" y="1656201"/>
            <a:ext cx="5861989" cy="369332"/>
          </a:xfrm>
          <a:prstGeom prst="rect">
            <a:avLst/>
          </a:prstGeom>
          <a:noFill/>
        </p:spPr>
        <p:txBody>
          <a:bodyPr wrap="none" rtlCol="0">
            <a:spAutoFit/>
          </a:bodyPr>
          <a:lstStyle/>
          <a:p>
            <a:r>
              <a:rPr lang="en" dirty="0"/>
              <a:t>Potential harms of more intensive BP lowering are quite low.</a:t>
            </a:r>
          </a:p>
        </p:txBody>
      </p:sp>
      <p:sp>
        <p:nvSpPr>
          <p:cNvPr id="7" name="TextBox 6">
            <a:extLst>
              <a:ext uri="{FF2B5EF4-FFF2-40B4-BE49-F238E27FC236}">
                <a16:creationId xmlns:a16="http://schemas.microsoft.com/office/drawing/2014/main" id="{7BBDEBAF-8506-3D5E-CF1E-102E30355FA6}"/>
              </a:ext>
            </a:extLst>
          </p:cNvPr>
          <p:cNvSpPr txBox="1"/>
          <p:nvPr/>
        </p:nvSpPr>
        <p:spPr>
          <a:xfrm>
            <a:off x="9796145" y="6133070"/>
            <a:ext cx="2308004" cy="307777"/>
          </a:xfrm>
          <a:prstGeom prst="rect">
            <a:avLst/>
          </a:prstGeom>
          <a:noFill/>
        </p:spPr>
        <p:txBody>
          <a:bodyPr wrap="none" rtlCol="0">
            <a:spAutoFit/>
          </a:bodyPr>
          <a:lstStyle/>
          <a:p>
            <a:r>
              <a:rPr lang="en" sz="1400" err="1"/>
              <a:t>Whelton, Hypertension 2024</a:t>
            </a:r>
            <a:endParaRPr lang="fr-CA"/>
          </a:p>
        </p:txBody>
      </p:sp>
      <p:pic>
        <p:nvPicPr>
          <p:cNvPr id="2" name="Picture 1"/>
          <p:cNvPicPr>
            <a:picLocks noChangeAspect="1"/>
          </p:cNvPicPr>
          <p:nvPr/>
        </p:nvPicPr>
        <p:blipFill>
          <a:blip r:embed="rId2"/>
          <a:stretch>
            <a:fillRect/>
          </a:stretch>
        </p:blipFill>
        <p:spPr>
          <a:xfrm>
            <a:off x="3264510" y="2134058"/>
            <a:ext cx="4695825" cy="4152900"/>
          </a:xfrm>
          <a:prstGeom prst="rect">
            <a:avLst/>
          </a:prstGeom>
        </p:spPr>
      </p:pic>
    </p:spTree>
    <p:extLst>
      <p:ext uri="{BB962C8B-B14F-4D97-AF65-F5344CB8AC3E}">
        <p14:creationId xmlns:p14="http://schemas.microsoft.com/office/powerpoint/2010/main" val="2117720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35A4F-3043-6F2D-D443-BC483E43F8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2A716D-62C4-9411-16F4-D48E8FF57603}"/>
              </a:ext>
            </a:extLst>
          </p:cNvPr>
          <p:cNvSpPr>
            <a:spLocks noGrp="1"/>
          </p:cNvSpPr>
          <p:nvPr>
            <p:ph type="title"/>
          </p:nvPr>
        </p:nvSpPr>
        <p:spPr>
          <a:xfrm>
            <a:off x="1410026" y="287760"/>
            <a:ext cx="9371949" cy="972629"/>
          </a:xfrm>
        </p:spPr>
        <p:txBody>
          <a:bodyPr/>
          <a:lstStyle/>
          <a:p>
            <a:r>
              <a:rPr lang="fr-CA" dirty="0"/>
              <a:t>TRAITEMENT (2)</a:t>
            </a:r>
          </a:p>
        </p:txBody>
      </p:sp>
      <p:graphicFrame>
        <p:nvGraphicFramePr>
          <p:cNvPr id="5" name="Table 4">
            <a:extLst>
              <a:ext uri="{FF2B5EF4-FFF2-40B4-BE49-F238E27FC236}">
                <a16:creationId xmlns:a16="http://schemas.microsoft.com/office/drawing/2014/main" id="{E5B47619-DB50-E6FF-3B40-8977264B92EC}"/>
              </a:ext>
            </a:extLst>
          </p:cNvPr>
          <p:cNvGraphicFramePr>
            <a:graphicFrameLocks noGrp="1"/>
          </p:cNvGraphicFramePr>
          <p:nvPr/>
        </p:nvGraphicFramePr>
        <p:xfrm>
          <a:off x="712573" y="1623948"/>
          <a:ext cx="10766854" cy="4389120"/>
        </p:xfrm>
        <a:graphic>
          <a:graphicData uri="http://schemas.openxmlformats.org/drawingml/2006/table">
            <a:tbl>
              <a:tblPr firstRow="1" bandRow="1">
                <a:tableStyleId>{073A0DAA-6AF3-43AB-8588-CEC1D06C72B9}</a:tableStyleId>
              </a:tblPr>
              <a:tblGrid>
                <a:gridCol w="6598508">
                  <a:extLst>
                    <a:ext uri="{9D8B030D-6E8A-4147-A177-3AD203B41FA5}">
                      <a16:colId xmlns:a16="http://schemas.microsoft.com/office/drawing/2014/main" val="3395796451"/>
                    </a:ext>
                  </a:extLst>
                </a:gridCol>
                <a:gridCol w="1997676">
                  <a:extLst>
                    <a:ext uri="{9D8B030D-6E8A-4147-A177-3AD203B41FA5}">
                      <a16:colId xmlns:a16="http://schemas.microsoft.com/office/drawing/2014/main" val="478690936"/>
                    </a:ext>
                  </a:extLst>
                </a:gridCol>
                <a:gridCol w="2170670">
                  <a:extLst>
                    <a:ext uri="{9D8B030D-6E8A-4147-A177-3AD203B41FA5}">
                      <a16:colId xmlns:a16="http://schemas.microsoft.com/office/drawing/2014/main" val="3310997167"/>
                    </a:ext>
                  </a:extLst>
                </a:gridCol>
              </a:tblGrid>
              <a:tr h="693493">
                <a:tc>
                  <a:txBody>
                    <a:bodyPr/>
                    <a:lstStyle/>
                    <a:p>
                      <a:r>
                        <a:rPr lang="en-CA" dirty="0" err="1">
                          <a:latin typeface="Roboto" panose="02000000000000000000" pitchFamily="2" charset="0"/>
                          <a:ea typeface="Roboto" panose="02000000000000000000" pitchFamily="2" charset="0"/>
                        </a:rPr>
                        <a:t>Recommandation</a:t>
                      </a:r>
                      <a:endParaRPr lang="en-CA" dirty="0">
                        <a:latin typeface="Roboto" panose="02000000000000000000" pitchFamily="2" charset="0"/>
                        <a:ea typeface="Roboto" panose="02000000000000000000" pitchFamily="2" charset="0"/>
                      </a:endParaRPr>
                    </a:p>
                  </a:txBody>
                  <a:tcPr>
                    <a:solidFill>
                      <a:srgbClr val="AD1F27"/>
                    </a:solidFill>
                  </a:tcPr>
                </a:tc>
                <a:tc>
                  <a:txBody>
                    <a:bodyPr/>
                    <a:lstStyle/>
                    <a:p>
                      <a:r>
                        <a:rPr lang="en-CA" dirty="0" err="1"/>
                        <a:t>Niveau</a:t>
                      </a:r>
                      <a:r>
                        <a:rPr lang="en-CA" dirty="0"/>
                        <a:t> de la recommendation</a:t>
                      </a:r>
                    </a:p>
                  </a:txBody>
                  <a:tcPr>
                    <a:solidFill>
                      <a:srgbClr val="AD1F27"/>
                    </a:solidFill>
                  </a:tcPr>
                </a:tc>
                <a:tc>
                  <a:txBody>
                    <a:bodyPr/>
                    <a:lstStyle/>
                    <a:p>
                      <a:r>
                        <a:rPr lang="en-CA" dirty="0" err="1"/>
                        <a:t>Degré</a:t>
                      </a:r>
                      <a:r>
                        <a:rPr lang="en-CA" dirty="0"/>
                        <a:t> de </a:t>
                      </a:r>
                      <a:r>
                        <a:rPr lang="en-CA" dirty="0" err="1"/>
                        <a:t>confiance</a:t>
                      </a:r>
                      <a:r>
                        <a:rPr lang="en-CA" dirty="0"/>
                        <a:t> des données </a:t>
                      </a:r>
                      <a:r>
                        <a:rPr lang="en-CA" dirty="0" err="1"/>
                        <a:t>probantes</a:t>
                      </a:r>
                      <a:endParaRPr lang="en-CA" dirty="0"/>
                    </a:p>
                  </a:txBody>
                  <a:tcPr>
                    <a:solidFill>
                      <a:srgbClr val="AD1F27"/>
                    </a:solidFill>
                  </a:tcPr>
                </a:tc>
                <a:extLst>
                  <a:ext uri="{0D108BD9-81ED-4DB2-BD59-A6C34878D82A}">
                    <a16:rowId xmlns:a16="http://schemas.microsoft.com/office/drawing/2014/main" val="1679478583"/>
                  </a:ext>
                </a:extLst>
              </a:tr>
              <a:tr h="693493">
                <a:tc>
                  <a:txBody>
                    <a:bodyPr/>
                    <a:lstStyle/>
                    <a:p>
                      <a:r>
                        <a:rPr lang="fr-CA" sz="1800" i="0" kern="1200" dirty="0">
                          <a:solidFill>
                            <a:schemeClr val="dk1"/>
                          </a:solidFill>
                          <a:effectLst/>
                          <a:latin typeface="+mn-lt"/>
                          <a:ea typeface="+mn-ea"/>
                          <a:cs typeface="+mn-cs"/>
                        </a:rPr>
                        <a:t>Chez les adultes hypertendus nécessitant une pharmacothérapie, il est recommandé de commencer par un </a:t>
                      </a:r>
                      <a:r>
                        <a:rPr lang="fr-CA" sz="1800" b="1" i="0" kern="1200" dirty="0">
                          <a:solidFill>
                            <a:schemeClr val="dk1"/>
                          </a:solidFill>
                          <a:effectLst/>
                          <a:latin typeface="+mn-lt"/>
                          <a:ea typeface="+mn-ea"/>
                          <a:cs typeface="+mn-cs"/>
                        </a:rPr>
                        <a:t>traitement d’association à faible dose</a:t>
                      </a:r>
                      <a:r>
                        <a:rPr lang="fr-CA" sz="1800" i="0" kern="1200" dirty="0">
                          <a:solidFill>
                            <a:schemeClr val="dk1"/>
                          </a:solidFill>
                          <a:effectLst/>
                          <a:latin typeface="+mn-lt"/>
                          <a:ea typeface="+mn-ea"/>
                          <a:cs typeface="+mn-cs"/>
                        </a:rPr>
                        <a:t> combinant (idéalement en monocomprimé) des médicaments de 2 des 3 classes complémentaires suivantes </a:t>
                      </a:r>
                      <a:r>
                        <a:rPr lang="fr-CA" i="0" dirty="0"/>
                        <a:t>: </a:t>
                      </a:r>
                    </a:p>
                    <a:p>
                      <a:pPr marL="1074738" indent="-449263">
                        <a:buAutoNum type="arabicPeriod"/>
                      </a:pPr>
                      <a:r>
                        <a:rPr lang="fr-CA" dirty="0"/>
                        <a:t>IECA ou ARA, </a:t>
                      </a:r>
                    </a:p>
                    <a:p>
                      <a:pPr marL="1074738" indent="-449263">
                        <a:buAutoNum type="arabicPeriod"/>
                      </a:pPr>
                      <a:r>
                        <a:rPr lang="fr-CA" dirty="0"/>
                        <a:t>Diurétique thiazidique ou de type thiazidique,</a:t>
                      </a:r>
                    </a:p>
                    <a:p>
                      <a:pPr marL="1074738" indent="-449263">
                        <a:buAutoNum type="arabicPeriod"/>
                      </a:pPr>
                      <a:r>
                        <a:rPr lang="fr-CA" dirty="0"/>
                        <a:t>BCC </a:t>
                      </a:r>
                      <a:r>
                        <a:rPr lang="fr-CA" dirty="0" err="1"/>
                        <a:t>dihydropyridinique</a:t>
                      </a:r>
                      <a:r>
                        <a:rPr lang="fr-CA" dirty="0"/>
                        <a:t> à longue durée d’action</a:t>
                      </a:r>
                      <a:endParaRPr lang="en-CA" dirty="0"/>
                    </a:p>
                  </a:txBody>
                  <a:tcPr/>
                </a:tc>
                <a:tc>
                  <a:txBody>
                    <a:bodyPr/>
                    <a:lstStyle/>
                    <a:p>
                      <a:r>
                        <a:rPr lang="en-CA" dirty="0"/>
                        <a:t>Fort</a:t>
                      </a:r>
                    </a:p>
                  </a:txBody>
                  <a:tcPr/>
                </a:tc>
                <a:tc>
                  <a:txBody>
                    <a:bodyPr/>
                    <a:lstStyle/>
                    <a:p>
                      <a:r>
                        <a:rPr lang="en-CA" dirty="0" err="1"/>
                        <a:t>Modéré</a:t>
                      </a:r>
                      <a:endParaRPr lang="en-CA" dirty="0"/>
                    </a:p>
                  </a:txBody>
                  <a:tcPr/>
                </a:tc>
                <a:extLst>
                  <a:ext uri="{0D108BD9-81ED-4DB2-BD59-A6C34878D82A}">
                    <a16:rowId xmlns:a16="http://schemas.microsoft.com/office/drawing/2014/main" val="1902669117"/>
                  </a:ext>
                </a:extLst>
              </a:tr>
              <a:tr h="693493">
                <a:tc>
                  <a:txBody>
                    <a:bodyPr/>
                    <a:lstStyle/>
                    <a:p>
                      <a:r>
                        <a:rPr lang="fr-CA" sz="1800" b="0" i="0" kern="1200" dirty="0">
                          <a:solidFill>
                            <a:schemeClr val="dk1"/>
                          </a:solidFill>
                          <a:effectLst/>
                          <a:latin typeface="+mn-lt"/>
                          <a:ea typeface="+mn-ea"/>
                          <a:cs typeface="+mn-cs"/>
                        </a:rPr>
                        <a:t>Si la PA demeure au-dessus de la cible malgré un traitement par association de 2 médicaments, un traitement par association de 3 médicaments combinant un IECA ou un ARA, un diurétique thiazidique ou de type thiazidique et un BCC </a:t>
                      </a:r>
                      <a:r>
                        <a:rPr lang="fr-CA" sz="1800" b="0" i="0" kern="1200" dirty="0" err="1">
                          <a:solidFill>
                            <a:schemeClr val="dk1"/>
                          </a:solidFill>
                          <a:effectLst/>
                          <a:latin typeface="+mn-lt"/>
                          <a:ea typeface="+mn-ea"/>
                          <a:cs typeface="+mn-cs"/>
                        </a:rPr>
                        <a:t>dihydropyridinique</a:t>
                      </a:r>
                      <a:r>
                        <a:rPr lang="fr-CA" sz="1800" b="0" i="0" kern="1200" dirty="0">
                          <a:solidFill>
                            <a:schemeClr val="dk1"/>
                          </a:solidFill>
                          <a:effectLst/>
                          <a:latin typeface="+mn-lt"/>
                          <a:ea typeface="+mn-ea"/>
                          <a:cs typeface="+mn-cs"/>
                        </a:rPr>
                        <a:t> à longue durée d’action est recommandé </a:t>
                      </a:r>
                      <a:endParaRPr lang="en-CA" b="0" i="0" dirty="0"/>
                    </a:p>
                  </a:txBody>
                  <a:tcPr/>
                </a:tc>
                <a:tc>
                  <a:txBody>
                    <a:bodyPr/>
                    <a:lstStyle/>
                    <a:p>
                      <a:r>
                        <a:rPr lang="en-CA" dirty="0"/>
                        <a:t>Fort</a:t>
                      </a:r>
                    </a:p>
                  </a:txBody>
                  <a:tcPr/>
                </a:tc>
                <a:tc>
                  <a:txBody>
                    <a:bodyPr/>
                    <a:lstStyle/>
                    <a:p>
                      <a:r>
                        <a:rPr lang="en-CA" dirty="0" err="1"/>
                        <a:t>Modéré</a:t>
                      </a:r>
                      <a:endParaRPr lang="en-CA" dirty="0"/>
                    </a:p>
                  </a:txBody>
                  <a:tcPr/>
                </a:tc>
                <a:extLst>
                  <a:ext uri="{0D108BD9-81ED-4DB2-BD59-A6C34878D82A}">
                    <a16:rowId xmlns:a16="http://schemas.microsoft.com/office/drawing/2014/main" val="1114898471"/>
                  </a:ext>
                </a:extLst>
              </a:tr>
            </a:tbl>
          </a:graphicData>
        </a:graphic>
      </p:graphicFrame>
    </p:spTree>
    <p:extLst>
      <p:ext uri="{BB962C8B-B14F-4D97-AF65-F5344CB8AC3E}">
        <p14:creationId xmlns:p14="http://schemas.microsoft.com/office/powerpoint/2010/main" val="3451464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4C4B9-E428-ACB4-A92C-47C25C167F85}"/>
              </a:ext>
            </a:extLst>
          </p:cNvPr>
          <p:cNvSpPr>
            <a:spLocks noGrp="1"/>
          </p:cNvSpPr>
          <p:nvPr>
            <p:ph type="title"/>
          </p:nvPr>
        </p:nvSpPr>
        <p:spPr>
          <a:xfrm>
            <a:off x="1410026" y="287760"/>
            <a:ext cx="9706936" cy="1183566"/>
          </a:xfrm>
        </p:spPr>
        <p:txBody>
          <a:bodyPr/>
          <a:lstStyle/>
          <a:p>
            <a:r>
              <a:rPr lang="fr-CA" dirty="0"/>
              <a:t>Avantages potentiels d’un traitement d’association</a:t>
            </a:r>
          </a:p>
        </p:txBody>
      </p:sp>
      <p:sp>
        <p:nvSpPr>
          <p:cNvPr id="3" name="Content Placeholder 2">
            <a:extLst>
              <a:ext uri="{FF2B5EF4-FFF2-40B4-BE49-F238E27FC236}">
                <a16:creationId xmlns:a16="http://schemas.microsoft.com/office/drawing/2014/main" id="{4E460D40-4B50-113A-0822-35A9059431B3}"/>
              </a:ext>
            </a:extLst>
          </p:cNvPr>
          <p:cNvSpPr>
            <a:spLocks noGrp="1"/>
          </p:cNvSpPr>
          <p:nvPr>
            <p:ph idx="1"/>
          </p:nvPr>
        </p:nvSpPr>
        <p:spPr/>
        <p:txBody>
          <a:bodyPr/>
          <a:lstStyle/>
          <a:p>
            <a:r>
              <a:rPr lang="fr-CA" dirty="0"/>
              <a:t>70 % des patients ont besoin de plus d’une classe de médicament</a:t>
            </a:r>
          </a:p>
          <a:p>
            <a:r>
              <a:rPr lang="fr-CA" dirty="0"/>
              <a:t>Réduction supplémentaire de 4 mm Hg p/r à deux agents séparés</a:t>
            </a:r>
          </a:p>
          <a:p>
            <a:r>
              <a:rPr lang="fr-CA" dirty="0"/>
              <a:t>32 % plus de patients avec HTA maitrisée</a:t>
            </a:r>
          </a:p>
          <a:p>
            <a:r>
              <a:rPr lang="fr-CA" dirty="0"/>
              <a:t>Diminution des effets indésirables</a:t>
            </a:r>
          </a:p>
          <a:p>
            <a:r>
              <a:rPr lang="fr-CA" dirty="0"/>
              <a:t>Meilleures observance et persévérance thérapeutiques</a:t>
            </a:r>
          </a:p>
          <a:p>
            <a:r>
              <a:rPr lang="fr-CA" dirty="0"/>
              <a:t>Plus faible risque d’hospitalisation, d’événements cardiovasculaires et de mortalité</a:t>
            </a:r>
          </a:p>
          <a:p>
            <a:r>
              <a:rPr lang="fr-CA" dirty="0"/>
              <a:t>Avantages économiques</a:t>
            </a:r>
          </a:p>
          <a:p>
            <a:r>
              <a:rPr lang="fr-CA" dirty="0"/>
              <a:t>Aucune augmentation du risque de discontinuation comparativement aux agents séparés ou à une monothérapie</a:t>
            </a:r>
          </a:p>
          <a:p>
            <a:endParaRPr lang="fr-CA" dirty="0"/>
          </a:p>
        </p:txBody>
      </p:sp>
    </p:spTree>
    <p:extLst>
      <p:ext uri="{BB962C8B-B14F-4D97-AF65-F5344CB8AC3E}">
        <p14:creationId xmlns:p14="http://schemas.microsoft.com/office/powerpoint/2010/main" val="32239820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99862-7332-E575-91BD-96FAE44416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0D0B6F-FE26-B761-2D4C-4506B1271EC9}"/>
              </a:ext>
            </a:extLst>
          </p:cNvPr>
          <p:cNvSpPr>
            <a:spLocks noGrp="1"/>
          </p:cNvSpPr>
          <p:nvPr>
            <p:ph type="title"/>
          </p:nvPr>
        </p:nvSpPr>
        <p:spPr>
          <a:xfrm>
            <a:off x="1410026" y="287760"/>
            <a:ext cx="9371949" cy="972629"/>
          </a:xfrm>
        </p:spPr>
        <p:txBody>
          <a:bodyPr/>
          <a:lstStyle/>
          <a:p>
            <a:r>
              <a:rPr lang="fr-CA" dirty="0"/>
              <a:t>TRAITEMENT (3)</a:t>
            </a:r>
          </a:p>
        </p:txBody>
      </p:sp>
      <p:graphicFrame>
        <p:nvGraphicFramePr>
          <p:cNvPr id="5" name="Table 4">
            <a:extLst>
              <a:ext uri="{FF2B5EF4-FFF2-40B4-BE49-F238E27FC236}">
                <a16:creationId xmlns:a16="http://schemas.microsoft.com/office/drawing/2014/main" id="{2A0FAB8D-4349-78F0-5689-60A60BF5D0D6}"/>
              </a:ext>
            </a:extLst>
          </p:cNvPr>
          <p:cNvGraphicFramePr>
            <a:graphicFrameLocks noGrp="1"/>
          </p:cNvGraphicFramePr>
          <p:nvPr/>
        </p:nvGraphicFramePr>
        <p:xfrm>
          <a:off x="712573" y="1623948"/>
          <a:ext cx="10766854" cy="2377440"/>
        </p:xfrm>
        <a:graphic>
          <a:graphicData uri="http://schemas.openxmlformats.org/drawingml/2006/table">
            <a:tbl>
              <a:tblPr firstRow="1" bandRow="1">
                <a:tableStyleId>{073A0DAA-6AF3-43AB-8588-CEC1D06C72B9}</a:tableStyleId>
              </a:tblPr>
              <a:tblGrid>
                <a:gridCol w="6598508">
                  <a:extLst>
                    <a:ext uri="{9D8B030D-6E8A-4147-A177-3AD203B41FA5}">
                      <a16:colId xmlns:a16="http://schemas.microsoft.com/office/drawing/2014/main" val="3395796451"/>
                    </a:ext>
                  </a:extLst>
                </a:gridCol>
                <a:gridCol w="1997676">
                  <a:extLst>
                    <a:ext uri="{9D8B030D-6E8A-4147-A177-3AD203B41FA5}">
                      <a16:colId xmlns:a16="http://schemas.microsoft.com/office/drawing/2014/main" val="478690936"/>
                    </a:ext>
                  </a:extLst>
                </a:gridCol>
                <a:gridCol w="2170670">
                  <a:extLst>
                    <a:ext uri="{9D8B030D-6E8A-4147-A177-3AD203B41FA5}">
                      <a16:colId xmlns:a16="http://schemas.microsoft.com/office/drawing/2014/main" val="3310997167"/>
                    </a:ext>
                  </a:extLst>
                </a:gridCol>
              </a:tblGrid>
              <a:tr h="693493">
                <a:tc>
                  <a:txBody>
                    <a:bodyPr/>
                    <a:lstStyle/>
                    <a:p>
                      <a:r>
                        <a:rPr lang="en-CA" dirty="0" err="1">
                          <a:latin typeface="Roboto" panose="02000000000000000000" pitchFamily="2" charset="0"/>
                          <a:ea typeface="Roboto" panose="02000000000000000000" pitchFamily="2" charset="0"/>
                        </a:rPr>
                        <a:t>Recommandation</a:t>
                      </a:r>
                      <a:endParaRPr lang="en-CA" dirty="0">
                        <a:latin typeface="Roboto" panose="02000000000000000000" pitchFamily="2" charset="0"/>
                        <a:ea typeface="Roboto" panose="02000000000000000000" pitchFamily="2" charset="0"/>
                      </a:endParaRPr>
                    </a:p>
                  </a:txBody>
                  <a:tcPr>
                    <a:solidFill>
                      <a:srgbClr val="AD1F27"/>
                    </a:solidFill>
                  </a:tcPr>
                </a:tc>
                <a:tc>
                  <a:txBody>
                    <a:bodyPr/>
                    <a:lstStyle/>
                    <a:p>
                      <a:r>
                        <a:rPr lang="en-CA" dirty="0" err="1"/>
                        <a:t>Niveau</a:t>
                      </a:r>
                      <a:r>
                        <a:rPr lang="en-CA" dirty="0"/>
                        <a:t> de la recommendation</a:t>
                      </a:r>
                    </a:p>
                  </a:txBody>
                  <a:tcPr>
                    <a:solidFill>
                      <a:srgbClr val="AD1F27"/>
                    </a:solidFill>
                  </a:tcPr>
                </a:tc>
                <a:tc>
                  <a:txBody>
                    <a:bodyPr/>
                    <a:lstStyle/>
                    <a:p>
                      <a:r>
                        <a:rPr lang="en-CA" dirty="0" err="1"/>
                        <a:t>Degré</a:t>
                      </a:r>
                      <a:r>
                        <a:rPr lang="en-CA" dirty="0"/>
                        <a:t> de </a:t>
                      </a:r>
                      <a:r>
                        <a:rPr lang="en-CA" dirty="0" err="1"/>
                        <a:t>confiance</a:t>
                      </a:r>
                      <a:r>
                        <a:rPr lang="en-CA" dirty="0"/>
                        <a:t> des données </a:t>
                      </a:r>
                      <a:r>
                        <a:rPr lang="en-CA" dirty="0" err="1"/>
                        <a:t>probantes</a:t>
                      </a:r>
                      <a:endParaRPr lang="en-CA" dirty="0"/>
                    </a:p>
                  </a:txBody>
                  <a:tcPr>
                    <a:solidFill>
                      <a:srgbClr val="AD1F27"/>
                    </a:solidFill>
                  </a:tcPr>
                </a:tc>
                <a:extLst>
                  <a:ext uri="{0D108BD9-81ED-4DB2-BD59-A6C34878D82A}">
                    <a16:rowId xmlns:a16="http://schemas.microsoft.com/office/drawing/2014/main" val="1679478583"/>
                  </a:ext>
                </a:extLst>
              </a:tr>
              <a:tr h="693493">
                <a:tc>
                  <a:txBody>
                    <a:bodyPr/>
                    <a:lstStyle/>
                    <a:p>
                      <a:r>
                        <a:rPr lang="fr-CA" sz="1800" b="0" i="0" u="none" kern="1200" dirty="0">
                          <a:solidFill>
                            <a:schemeClr val="dk1"/>
                          </a:solidFill>
                          <a:effectLst/>
                          <a:latin typeface="+mn-lt"/>
                          <a:ea typeface="+mn-ea"/>
                          <a:cs typeface="+mn-cs"/>
                        </a:rPr>
                        <a:t>Si la PA demeure au-dessus de la cible malgré un traitement par association de 3 médicaments, soit un IECA ou un ARA, un diurétique thiazidique ou de type thiazidique et un BCC </a:t>
                      </a:r>
                      <a:r>
                        <a:rPr lang="fr-CA" sz="1800" b="0" i="0" u="none" kern="1200" dirty="0" err="1">
                          <a:solidFill>
                            <a:schemeClr val="dk1"/>
                          </a:solidFill>
                          <a:effectLst/>
                          <a:latin typeface="+mn-lt"/>
                          <a:ea typeface="+mn-ea"/>
                          <a:cs typeface="+mn-cs"/>
                        </a:rPr>
                        <a:t>dihydropyridinique</a:t>
                      </a:r>
                      <a:r>
                        <a:rPr lang="fr-CA" sz="1800" b="0" i="0" u="none" kern="1200" dirty="0">
                          <a:solidFill>
                            <a:schemeClr val="dk1"/>
                          </a:solidFill>
                          <a:effectLst/>
                          <a:latin typeface="+mn-lt"/>
                          <a:ea typeface="+mn-ea"/>
                          <a:cs typeface="+mn-cs"/>
                        </a:rPr>
                        <a:t> aux doses maximales tolérées, il est suggéré d’y ajouter de la </a:t>
                      </a:r>
                      <a:r>
                        <a:rPr lang="fr-CA" sz="1800" b="1" i="0" u="none" kern="1200" dirty="0">
                          <a:solidFill>
                            <a:schemeClr val="dk1"/>
                          </a:solidFill>
                          <a:effectLst/>
                          <a:latin typeface="+mn-lt"/>
                          <a:ea typeface="+mn-ea"/>
                          <a:cs typeface="+mn-cs"/>
                        </a:rPr>
                        <a:t>spironolactone</a:t>
                      </a:r>
                      <a:r>
                        <a:rPr lang="fr-CA" sz="1800" b="0" i="0" u="none" kern="1200" dirty="0">
                          <a:solidFill>
                            <a:schemeClr val="dk1"/>
                          </a:solidFill>
                          <a:effectLst/>
                          <a:latin typeface="+mn-lt"/>
                          <a:ea typeface="+mn-ea"/>
                          <a:cs typeface="+mn-cs"/>
                        </a:rPr>
                        <a:t>.</a:t>
                      </a:r>
                      <a:endParaRPr lang="en-CA" b="0" i="0" u="none" dirty="0"/>
                    </a:p>
                  </a:txBody>
                  <a:tcPr/>
                </a:tc>
                <a:tc>
                  <a:txBody>
                    <a:bodyPr/>
                    <a:lstStyle/>
                    <a:p>
                      <a:r>
                        <a:rPr lang="en-CA" dirty="0" err="1"/>
                        <a:t>Conditionnel</a:t>
                      </a:r>
                      <a:endParaRPr lang="en-CA" dirty="0"/>
                    </a:p>
                  </a:txBody>
                  <a:tcPr/>
                </a:tc>
                <a:tc>
                  <a:txBody>
                    <a:bodyPr/>
                    <a:lstStyle/>
                    <a:p>
                      <a:r>
                        <a:rPr lang="en-CA" dirty="0" err="1"/>
                        <a:t>Modéré</a:t>
                      </a:r>
                      <a:endParaRPr lang="en-CA" dirty="0"/>
                    </a:p>
                  </a:txBody>
                  <a:tcPr/>
                </a:tc>
                <a:extLst>
                  <a:ext uri="{0D108BD9-81ED-4DB2-BD59-A6C34878D82A}">
                    <a16:rowId xmlns:a16="http://schemas.microsoft.com/office/drawing/2014/main" val="549030003"/>
                  </a:ext>
                </a:extLst>
              </a:tr>
            </a:tbl>
          </a:graphicData>
        </a:graphic>
      </p:graphicFrame>
    </p:spTree>
    <p:extLst>
      <p:ext uri="{BB962C8B-B14F-4D97-AF65-F5344CB8AC3E}">
        <p14:creationId xmlns:p14="http://schemas.microsoft.com/office/powerpoint/2010/main" val="41388317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BC33C-3CE2-3D37-06A1-3B46D51D0B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C53B55-8C4D-A82B-E080-07BEE934D0D2}"/>
              </a:ext>
            </a:extLst>
          </p:cNvPr>
          <p:cNvSpPr>
            <a:spLocks noGrp="1"/>
          </p:cNvSpPr>
          <p:nvPr>
            <p:ph type="title"/>
          </p:nvPr>
        </p:nvSpPr>
        <p:spPr/>
        <p:txBody>
          <a:bodyPr/>
          <a:lstStyle/>
          <a:p>
            <a:r>
              <a:rPr lang="fr-CA" dirty="0"/>
              <a:t>Particularités</a:t>
            </a:r>
          </a:p>
        </p:txBody>
      </p:sp>
      <p:sp>
        <p:nvSpPr>
          <p:cNvPr id="3" name="Content Placeholder 2">
            <a:extLst>
              <a:ext uri="{FF2B5EF4-FFF2-40B4-BE49-F238E27FC236}">
                <a16:creationId xmlns:a16="http://schemas.microsoft.com/office/drawing/2014/main" id="{4E2A3E79-F9A1-3664-7A76-766AB0FB7785}"/>
              </a:ext>
            </a:extLst>
          </p:cNvPr>
          <p:cNvSpPr>
            <a:spLocks noGrp="1"/>
          </p:cNvSpPr>
          <p:nvPr>
            <p:ph idx="1"/>
          </p:nvPr>
        </p:nvSpPr>
        <p:spPr/>
        <p:txBody>
          <a:bodyPr/>
          <a:lstStyle/>
          <a:p>
            <a:r>
              <a:rPr lang="fr-CA" dirty="0"/>
              <a:t>Toutes les personnes avec HTA doivent maintenant être traitées</a:t>
            </a:r>
          </a:p>
          <a:p>
            <a:pPr lvl="1"/>
            <a:r>
              <a:rPr lang="fr-CA" dirty="0"/>
              <a:t>Adoption de saines habitudes de vie pour tous, pharmacothérapie pour certains</a:t>
            </a:r>
          </a:p>
          <a:p>
            <a:pPr marL="283464" lvl="1" indent="0">
              <a:buNone/>
            </a:pPr>
            <a:endParaRPr lang="fr-CA" dirty="0"/>
          </a:p>
          <a:p>
            <a:r>
              <a:rPr lang="fr-CA" dirty="0"/>
              <a:t>Cible de traitement identique pour tous les patients</a:t>
            </a:r>
          </a:p>
          <a:p>
            <a:pPr lvl="1"/>
            <a:r>
              <a:rPr lang="fr-CA" dirty="0"/>
              <a:t>Le niveau de PA et la présence de facteurs de risque CV détermine le seuil d’initiation de la pharmacothérapie</a:t>
            </a:r>
          </a:p>
          <a:p>
            <a:pPr lvl="1"/>
            <a:endParaRPr lang="fr-CA" dirty="0"/>
          </a:p>
          <a:p>
            <a:r>
              <a:rPr lang="fr-CA" dirty="0"/>
              <a:t>L’individualisation du traitement demeure importante</a:t>
            </a:r>
          </a:p>
          <a:p>
            <a:pPr lvl="1"/>
            <a:r>
              <a:rPr lang="fr-CA" dirty="0"/>
              <a:t>Considérer les objectifs de soins, la fragilité, le risque de chute et d’hypotension orthostatique</a:t>
            </a:r>
          </a:p>
          <a:p>
            <a:pPr lvl="1"/>
            <a:r>
              <a:rPr lang="fr-CA" dirty="0"/>
              <a:t>Viser une PA aussi basse que possible si la cible ne peut être atteinte</a:t>
            </a:r>
          </a:p>
          <a:p>
            <a:pPr lvl="1"/>
            <a:r>
              <a:rPr lang="fr-CA" dirty="0"/>
              <a:t>Possibilité de viser une PA systolique &lt; 120 mm Hg chez les personnes à très haut risque cardiovasculaire</a:t>
            </a:r>
          </a:p>
        </p:txBody>
      </p:sp>
    </p:spTree>
    <p:extLst>
      <p:ext uri="{BB962C8B-B14F-4D97-AF65-F5344CB8AC3E}">
        <p14:creationId xmlns:p14="http://schemas.microsoft.com/office/powerpoint/2010/main" val="4618014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E5B33-136A-4729-7F5E-240C564682C5}"/>
              </a:ext>
            </a:extLst>
          </p:cNvPr>
          <p:cNvSpPr>
            <a:spLocks noGrp="1"/>
          </p:cNvSpPr>
          <p:nvPr>
            <p:ph type="title"/>
          </p:nvPr>
        </p:nvSpPr>
        <p:spPr/>
        <p:txBody>
          <a:bodyPr/>
          <a:lstStyle/>
          <a:p>
            <a:r>
              <a:rPr lang="fr-CA" dirty="0"/>
              <a:t>Particularités</a:t>
            </a:r>
          </a:p>
        </p:txBody>
      </p:sp>
      <p:sp>
        <p:nvSpPr>
          <p:cNvPr id="3" name="Content Placeholder 2">
            <a:extLst>
              <a:ext uri="{FF2B5EF4-FFF2-40B4-BE49-F238E27FC236}">
                <a16:creationId xmlns:a16="http://schemas.microsoft.com/office/drawing/2014/main" id="{0C25F94F-D660-243B-E10E-52D2C57E87FD}"/>
              </a:ext>
            </a:extLst>
          </p:cNvPr>
          <p:cNvSpPr>
            <a:spLocks noGrp="1"/>
          </p:cNvSpPr>
          <p:nvPr>
            <p:ph idx="1"/>
          </p:nvPr>
        </p:nvSpPr>
        <p:spPr/>
        <p:txBody>
          <a:bodyPr/>
          <a:lstStyle/>
          <a:p>
            <a:r>
              <a:rPr lang="fr-CA" dirty="0"/>
              <a:t>Les diurétiques thiazidique (</a:t>
            </a:r>
            <a:r>
              <a:rPr lang="fr-CA" i="1" dirty="0"/>
              <a:t>HCTZ</a:t>
            </a:r>
            <a:r>
              <a:rPr lang="fr-CA" dirty="0"/>
              <a:t>) et de type thiazidique (</a:t>
            </a:r>
            <a:r>
              <a:rPr lang="fr-CA" i="1" dirty="0" err="1"/>
              <a:t>chlorthalidone</a:t>
            </a:r>
            <a:r>
              <a:rPr lang="fr-CA" dirty="0"/>
              <a:t> ou </a:t>
            </a:r>
            <a:r>
              <a:rPr lang="fr-CA" i="1" dirty="0" err="1"/>
              <a:t>indapamide</a:t>
            </a:r>
            <a:r>
              <a:rPr lang="fr-CA" dirty="0"/>
              <a:t>) sont à nouveau considérés équivalent du point de vue de l’effet anti-hypertenseur et de la protection cardiovasculaire</a:t>
            </a:r>
          </a:p>
          <a:p>
            <a:pPr lvl="1"/>
            <a:r>
              <a:rPr lang="fr-CA" dirty="0"/>
              <a:t>Basé sur les résultats d’une grande étude randomisée-contrôlée (Ishani, NEJM 2024)</a:t>
            </a:r>
          </a:p>
          <a:p>
            <a:pPr lvl="1"/>
            <a:r>
              <a:rPr lang="fr-CA" dirty="0"/>
              <a:t>Le comité juge toutefois que les agents à plus longue durée d’action devraient être privilégiés dans la mesure du possible</a:t>
            </a:r>
          </a:p>
          <a:p>
            <a:pPr lvl="1"/>
            <a:endParaRPr lang="fr-CA" dirty="0"/>
          </a:p>
          <a:p>
            <a:r>
              <a:rPr lang="fr-CA" dirty="0"/>
              <a:t>Les bêta-bloquants ne sont plus recommandés en absence d’indication spécifique</a:t>
            </a:r>
          </a:p>
          <a:p>
            <a:endParaRPr lang="fr-CA" dirty="0"/>
          </a:p>
          <a:p>
            <a:r>
              <a:rPr lang="fr-CA" dirty="0"/>
              <a:t>Absence de cible de PA diastolique</a:t>
            </a:r>
          </a:p>
          <a:p>
            <a:pPr lvl="1"/>
            <a:r>
              <a:rPr lang="fr-CA" dirty="0"/>
              <a:t>Bénéfices de réduire la PA diastolique lorsque la PA systolique est &lt; 130 mm Hg est incertain (HTA diastolique isolée) </a:t>
            </a:r>
          </a:p>
        </p:txBody>
      </p:sp>
    </p:spTree>
    <p:extLst>
      <p:ext uri="{BB962C8B-B14F-4D97-AF65-F5344CB8AC3E}">
        <p14:creationId xmlns:p14="http://schemas.microsoft.com/office/powerpoint/2010/main" val="12253702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970F0-85D7-8CD7-1B41-E7F518041601}"/>
              </a:ext>
            </a:extLst>
          </p:cNvPr>
          <p:cNvSpPr>
            <a:spLocks noGrp="1"/>
          </p:cNvSpPr>
          <p:nvPr>
            <p:ph type="title"/>
          </p:nvPr>
        </p:nvSpPr>
        <p:spPr>
          <a:xfrm>
            <a:off x="333633" y="753884"/>
            <a:ext cx="3669957" cy="775230"/>
          </a:xfrm>
        </p:spPr>
        <p:txBody>
          <a:bodyPr>
            <a:normAutofit fontScale="90000"/>
          </a:bodyPr>
          <a:lstStyle/>
          <a:p>
            <a:r>
              <a:rPr lang="fr-CA" dirty="0"/>
              <a:t>Outil de mise en œuvre</a:t>
            </a:r>
          </a:p>
        </p:txBody>
      </p:sp>
      <p:pic>
        <p:nvPicPr>
          <p:cNvPr id="4" name="Picture 3">
            <a:extLst>
              <a:ext uri="{FF2B5EF4-FFF2-40B4-BE49-F238E27FC236}">
                <a16:creationId xmlns:a16="http://schemas.microsoft.com/office/drawing/2014/main" id="{8CB7CB98-C751-2197-0307-D614CAA8B3EB}"/>
              </a:ext>
            </a:extLst>
          </p:cNvPr>
          <p:cNvPicPr>
            <a:picLocks noChangeAspect="1"/>
          </p:cNvPicPr>
          <p:nvPr/>
        </p:nvPicPr>
        <p:blipFill>
          <a:blip r:embed="rId3"/>
          <a:stretch>
            <a:fillRect/>
          </a:stretch>
        </p:blipFill>
        <p:spPr>
          <a:xfrm>
            <a:off x="3014396" y="76200"/>
            <a:ext cx="6038802" cy="6639697"/>
          </a:xfrm>
          <a:prstGeom prst="rect">
            <a:avLst/>
          </a:prstGeom>
        </p:spPr>
      </p:pic>
    </p:spTree>
    <p:extLst>
      <p:ext uri="{BB962C8B-B14F-4D97-AF65-F5344CB8AC3E}">
        <p14:creationId xmlns:p14="http://schemas.microsoft.com/office/powerpoint/2010/main" val="19978323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98B78-44A9-80D2-5ABB-D6D9E36467BF}"/>
              </a:ext>
            </a:extLst>
          </p:cNvPr>
          <p:cNvSpPr>
            <a:spLocks noGrp="1"/>
          </p:cNvSpPr>
          <p:nvPr>
            <p:ph type="title"/>
          </p:nvPr>
        </p:nvSpPr>
        <p:spPr>
          <a:xfrm>
            <a:off x="1410026" y="287760"/>
            <a:ext cx="9371949" cy="938915"/>
          </a:xfrm>
        </p:spPr>
        <p:txBody>
          <a:bodyPr/>
          <a:lstStyle/>
          <a:p>
            <a:r>
              <a:rPr lang="fr-CA" dirty="0"/>
              <a:t>Alternatives acceptables</a:t>
            </a:r>
          </a:p>
        </p:txBody>
      </p:sp>
      <p:pic>
        <p:nvPicPr>
          <p:cNvPr id="5" name="Picture 4">
            <a:extLst>
              <a:ext uri="{FF2B5EF4-FFF2-40B4-BE49-F238E27FC236}">
                <a16:creationId xmlns:a16="http://schemas.microsoft.com/office/drawing/2014/main" id="{91661C17-BA28-6D70-A37A-100038B5E657}"/>
              </a:ext>
            </a:extLst>
          </p:cNvPr>
          <p:cNvPicPr>
            <a:picLocks noChangeAspect="1"/>
          </p:cNvPicPr>
          <p:nvPr/>
        </p:nvPicPr>
        <p:blipFill>
          <a:blip r:embed="rId2"/>
          <a:stretch>
            <a:fillRect/>
          </a:stretch>
        </p:blipFill>
        <p:spPr>
          <a:xfrm>
            <a:off x="1154243" y="1226675"/>
            <a:ext cx="10091959" cy="5366411"/>
          </a:xfrm>
          <a:prstGeom prst="rect">
            <a:avLst/>
          </a:prstGeom>
        </p:spPr>
      </p:pic>
    </p:spTree>
    <p:extLst>
      <p:ext uri="{BB962C8B-B14F-4D97-AF65-F5344CB8AC3E}">
        <p14:creationId xmlns:p14="http://schemas.microsoft.com/office/powerpoint/2010/main" val="25474057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133AC-F12A-FAB4-F6B7-0F3D2E42564B}"/>
              </a:ext>
            </a:extLst>
          </p:cNvPr>
          <p:cNvSpPr>
            <a:spLocks noGrp="1"/>
          </p:cNvSpPr>
          <p:nvPr>
            <p:ph type="title"/>
          </p:nvPr>
        </p:nvSpPr>
        <p:spPr/>
        <p:txBody>
          <a:bodyPr/>
          <a:lstStyle/>
          <a:p>
            <a:r>
              <a:rPr lang="fr-CA" dirty="0"/>
              <a:t>Avantages d’un algorithme de traitement normalisé?</a:t>
            </a:r>
          </a:p>
        </p:txBody>
      </p:sp>
      <p:sp>
        <p:nvSpPr>
          <p:cNvPr id="3" name="Content Placeholder 2">
            <a:extLst>
              <a:ext uri="{FF2B5EF4-FFF2-40B4-BE49-F238E27FC236}">
                <a16:creationId xmlns:a16="http://schemas.microsoft.com/office/drawing/2014/main" id="{6208B1E0-0FBE-8AB3-254F-4A61F578AA6A}"/>
              </a:ext>
            </a:extLst>
          </p:cNvPr>
          <p:cNvSpPr>
            <a:spLocks noGrp="1"/>
          </p:cNvSpPr>
          <p:nvPr>
            <p:ph idx="1"/>
          </p:nvPr>
        </p:nvSpPr>
        <p:spPr>
          <a:xfrm>
            <a:off x="1410025" y="1972962"/>
            <a:ext cx="9371949" cy="4190374"/>
          </a:xfrm>
        </p:spPr>
        <p:txBody>
          <a:bodyPr/>
          <a:lstStyle/>
          <a:p>
            <a:r>
              <a:rPr lang="en-US" dirty="0" err="1">
                <a:ea typeface="Aptos" panose="020B0004020202020204" pitchFamily="34" charset="0"/>
                <a:cs typeface="Times New Roman" panose="02020603050405020304" pitchFamily="18" charset="0"/>
              </a:rPr>
              <a:t>Stratégie</a:t>
            </a:r>
            <a:r>
              <a:rPr lang="en-US" dirty="0">
                <a:ea typeface="Aptos" panose="020B0004020202020204" pitchFamily="34" charset="0"/>
                <a:cs typeface="Times New Roman" panose="02020603050405020304" pitchFamily="18" charset="0"/>
              </a:rPr>
              <a:t> </a:t>
            </a:r>
            <a:r>
              <a:rPr lang="en-US" dirty="0" err="1">
                <a:ea typeface="Aptos" panose="020B0004020202020204" pitchFamily="34" charset="0"/>
                <a:cs typeface="Times New Roman" panose="02020603050405020304" pitchFamily="18" charset="0"/>
              </a:rPr>
              <a:t>éprouvée</a:t>
            </a:r>
            <a:r>
              <a:rPr lang="en-US" dirty="0">
                <a:ea typeface="Aptos" panose="020B0004020202020204" pitchFamily="34" charset="0"/>
                <a:cs typeface="Times New Roman" panose="02020603050405020304" pitchFamily="18" charset="0"/>
              </a:rPr>
              <a:t> dans HEARTS</a:t>
            </a:r>
          </a:p>
          <a:p>
            <a:r>
              <a:rPr lang="en-US" dirty="0">
                <a:ea typeface="Aptos" panose="020B0004020202020204" pitchFamily="34" charset="0"/>
                <a:cs typeface="Times New Roman" panose="02020603050405020304" pitchFamily="18" charset="0"/>
              </a:rPr>
              <a:t>Plus </a:t>
            </a:r>
            <a:r>
              <a:rPr lang="en-US" dirty="0" err="1">
                <a:ea typeface="Aptos" panose="020B0004020202020204" pitchFamily="34" charset="0"/>
                <a:cs typeface="Times New Roman" panose="02020603050405020304" pitchFamily="18" charset="0"/>
              </a:rPr>
              <a:t>grande</a:t>
            </a:r>
            <a:r>
              <a:rPr lang="en-US" dirty="0">
                <a:ea typeface="Aptos" panose="020B0004020202020204" pitchFamily="34" charset="0"/>
                <a:cs typeface="Times New Roman" panose="02020603050405020304" pitchFamily="18" charset="0"/>
              </a:rPr>
              <a:t> </a:t>
            </a:r>
            <a:r>
              <a:rPr lang="en-US" dirty="0" err="1">
                <a:ea typeface="Aptos" panose="020B0004020202020204" pitchFamily="34" charset="0"/>
                <a:cs typeface="Times New Roman" panose="02020603050405020304" pitchFamily="18" charset="0"/>
              </a:rPr>
              <a:t>réduction</a:t>
            </a:r>
            <a:r>
              <a:rPr lang="en-US" dirty="0">
                <a:ea typeface="Aptos" panose="020B0004020202020204" pitchFamily="34" charset="0"/>
                <a:cs typeface="Times New Roman" panose="02020603050405020304" pitchFamily="18" charset="0"/>
              </a:rPr>
              <a:t> de PA</a:t>
            </a:r>
          </a:p>
          <a:p>
            <a:endParaRPr lang="en-US" dirty="0">
              <a:ea typeface="Aptos" panose="020B0004020202020204" pitchFamily="34" charset="0"/>
              <a:cs typeface="Times New Roman" panose="02020603050405020304" pitchFamily="18" charset="0"/>
            </a:endParaRPr>
          </a:p>
          <a:p>
            <a:r>
              <a:rPr lang="en-US" dirty="0">
                <a:ea typeface="Aptos" panose="020B0004020202020204" pitchFamily="34" charset="0"/>
                <a:cs typeface="Times New Roman" panose="02020603050405020304" pitchFamily="18" charset="0"/>
              </a:rPr>
              <a:t>R</a:t>
            </a:r>
            <a:r>
              <a:rPr lang="en-US" dirty="0">
                <a:effectLst/>
                <a:ea typeface="Aptos" panose="020B0004020202020204" pitchFamily="34" charset="0"/>
                <a:cs typeface="Times New Roman" panose="02020603050405020304" pitchFamily="18" charset="0"/>
              </a:rPr>
              <a:t>éduction des </a:t>
            </a:r>
            <a:r>
              <a:rPr lang="en-US" dirty="0" err="1">
                <a:effectLst/>
                <a:ea typeface="Aptos" panose="020B0004020202020204" pitchFamily="34" charset="0"/>
                <a:cs typeface="Times New Roman" panose="02020603050405020304" pitchFamily="18" charset="0"/>
              </a:rPr>
              <a:t>coûts</a:t>
            </a:r>
            <a:r>
              <a:rPr lang="en-US" dirty="0">
                <a:effectLst/>
                <a:ea typeface="Aptos" panose="020B0004020202020204" pitchFamily="34" charset="0"/>
                <a:cs typeface="Times New Roman" panose="02020603050405020304" pitchFamily="18" charset="0"/>
              </a:rPr>
              <a:t> </a:t>
            </a:r>
            <a:r>
              <a:rPr lang="en-US" dirty="0" err="1">
                <a:effectLst/>
                <a:ea typeface="Aptos" panose="020B0004020202020204" pitchFamily="34" charset="0"/>
                <a:cs typeface="Times New Roman" panose="02020603050405020304" pitchFamily="18" charset="0"/>
              </a:rPr>
              <a:t>liés</a:t>
            </a:r>
            <a:r>
              <a:rPr lang="en-US" dirty="0">
                <a:effectLst/>
                <a:ea typeface="Aptos" panose="020B0004020202020204" pitchFamily="34" charset="0"/>
                <a:cs typeface="Times New Roman" panose="02020603050405020304" pitchFamily="18" charset="0"/>
              </a:rPr>
              <a:t> aux </a:t>
            </a:r>
            <a:r>
              <a:rPr lang="en-US" dirty="0" err="1">
                <a:effectLst/>
                <a:ea typeface="Aptos" panose="020B0004020202020204" pitchFamily="34" charset="0"/>
                <a:cs typeface="Times New Roman" panose="02020603050405020304" pitchFamily="18" charset="0"/>
              </a:rPr>
              <a:t>médicaments</a:t>
            </a:r>
            <a:r>
              <a:rPr lang="en-US" dirty="0">
                <a:effectLst/>
                <a:ea typeface="Aptos" panose="020B0004020202020204" pitchFamily="34" charset="0"/>
                <a:cs typeface="Times New Roman" panose="02020603050405020304" pitchFamily="18" charset="0"/>
              </a:rPr>
              <a:t> grâce aux </a:t>
            </a:r>
            <a:r>
              <a:rPr lang="en-US" dirty="0" err="1">
                <a:effectLst/>
                <a:ea typeface="Aptos" panose="020B0004020202020204" pitchFamily="34" charset="0"/>
                <a:cs typeface="Times New Roman" panose="02020603050405020304" pitchFamily="18" charset="0"/>
              </a:rPr>
              <a:t>achats</a:t>
            </a:r>
            <a:r>
              <a:rPr lang="en-US" dirty="0">
                <a:effectLst/>
                <a:ea typeface="Aptos" panose="020B0004020202020204" pitchFamily="34" charset="0"/>
                <a:cs typeface="Times New Roman" panose="02020603050405020304" pitchFamily="18" charset="0"/>
              </a:rPr>
              <a:t> </a:t>
            </a:r>
            <a:r>
              <a:rPr lang="en-US" dirty="0" err="1">
                <a:effectLst/>
                <a:ea typeface="Aptos" panose="020B0004020202020204" pitchFamily="34" charset="0"/>
                <a:cs typeface="Times New Roman" panose="02020603050405020304" pitchFamily="18" charset="0"/>
              </a:rPr>
              <a:t>groupés</a:t>
            </a:r>
            <a:r>
              <a:rPr lang="en-US" dirty="0">
                <a:effectLst/>
                <a:ea typeface="Aptos" panose="020B0004020202020204" pitchFamily="34" charset="0"/>
                <a:cs typeface="Times New Roman" panose="02020603050405020304" pitchFamily="18" charset="0"/>
              </a:rPr>
              <a:t> </a:t>
            </a:r>
          </a:p>
          <a:p>
            <a:r>
              <a:rPr lang="fr-CA" dirty="0"/>
              <a:t>Standardisation de la prise en charge</a:t>
            </a:r>
          </a:p>
          <a:p>
            <a:r>
              <a:rPr lang="fr-CA" dirty="0"/>
              <a:t>Facilitation du partage des tâches</a:t>
            </a:r>
          </a:p>
          <a:p>
            <a:r>
              <a:rPr lang="fr-CA" dirty="0"/>
              <a:t>Standardisation des initiatives en éducation</a:t>
            </a:r>
          </a:p>
          <a:p>
            <a:endParaRPr lang="fr-CA" dirty="0"/>
          </a:p>
        </p:txBody>
      </p:sp>
    </p:spTree>
    <p:extLst>
      <p:ext uri="{BB962C8B-B14F-4D97-AF65-F5344CB8AC3E}">
        <p14:creationId xmlns:p14="http://schemas.microsoft.com/office/powerpoint/2010/main" val="28262424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4A6D8-50F8-2430-8BDA-C9EF8EF067A0}"/>
              </a:ext>
            </a:extLst>
          </p:cNvPr>
          <p:cNvSpPr>
            <a:spLocks noGrp="1"/>
          </p:cNvSpPr>
          <p:nvPr>
            <p:ph type="title"/>
          </p:nvPr>
        </p:nvSpPr>
        <p:spPr/>
        <p:txBody>
          <a:bodyPr/>
          <a:lstStyle/>
          <a:p>
            <a:r>
              <a:rPr lang="fr-CA" dirty="0"/>
              <a:t>Réponses aux questions fréquentes disponibles dans l’Annexe 2</a:t>
            </a:r>
          </a:p>
        </p:txBody>
      </p:sp>
      <p:sp>
        <p:nvSpPr>
          <p:cNvPr id="3" name="Content Placeholder 2">
            <a:extLst>
              <a:ext uri="{FF2B5EF4-FFF2-40B4-BE49-F238E27FC236}">
                <a16:creationId xmlns:a16="http://schemas.microsoft.com/office/drawing/2014/main" id="{A8E4DC30-EBD5-8E9D-C8F7-6D2F2B8C893C}"/>
              </a:ext>
            </a:extLst>
          </p:cNvPr>
          <p:cNvSpPr>
            <a:spLocks noGrp="1"/>
          </p:cNvSpPr>
          <p:nvPr>
            <p:ph idx="1"/>
          </p:nvPr>
        </p:nvSpPr>
        <p:spPr>
          <a:xfrm>
            <a:off x="694545" y="1542654"/>
            <a:ext cx="10087430" cy="4620682"/>
          </a:xfrm>
        </p:spPr>
        <p:txBody>
          <a:bodyPr>
            <a:normAutofit/>
          </a:bodyPr>
          <a:lstStyle/>
          <a:p>
            <a:pPr>
              <a:lnSpc>
                <a:spcPct val="100000"/>
              </a:lnSpc>
              <a:spcBef>
                <a:spcPts val="0"/>
              </a:spcBef>
              <a:spcAft>
                <a:spcPts val="600"/>
              </a:spcAft>
            </a:pPr>
            <a:r>
              <a:rPr lang="fr-CA" sz="1200" dirty="0"/>
              <a:t>Pourquoi a-t-on abaissé le seuil diagnostique de l'hypertension artérielle à ≥ 130/80 mm Hg et la cible de traitement à &lt; 130 mm Hg?</a:t>
            </a:r>
          </a:p>
          <a:p>
            <a:pPr>
              <a:lnSpc>
                <a:spcPct val="100000"/>
              </a:lnSpc>
              <a:spcBef>
                <a:spcPts val="0"/>
              </a:spcBef>
              <a:spcAft>
                <a:spcPts val="600"/>
              </a:spcAft>
            </a:pPr>
            <a:r>
              <a:rPr lang="fr-CA" sz="1200" dirty="0"/>
              <a:t>Pourquoi un seuil unique a-t-il été choisi pour les mesures de la PA en clinique, en ambulatoire et à domicile?</a:t>
            </a:r>
          </a:p>
          <a:p>
            <a:pPr>
              <a:lnSpc>
                <a:spcPct val="100000"/>
              </a:lnSpc>
              <a:spcBef>
                <a:spcPts val="0"/>
              </a:spcBef>
              <a:spcAft>
                <a:spcPts val="600"/>
              </a:spcAft>
            </a:pPr>
            <a:r>
              <a:rPr lang="fr-CA" sz="1200" dirty="0"/>
              <a:t>Le traitement devrait-il être débuté chez toutes les personnes atteintes d'HTA, indépendamment de leur risque cardiovasculaire?</a:t>
            </a:r>
          </a:p>
          <a:p>
            <a:pPr>
              <a:lnSpc>
                <a:spcPct val="100000"/>
              </a:lnSpc>
              <a:spcBef>
                <a:spcPts val="0"/>
              </a:spcBef>
              <a:spcAft>
                <a:spcPts val="600"/>
              </a:spcAft>
            </a:pPr>
            <a:r>
              <a:rPr lang="fr-CA" sz="1200" dirty="0"/>
              <a:t>Pourquoi n'y a-t-il pas de recommandation spécifique concernant une cible de PA diastolique?</a:t>
            </a:r>
          </a:p>
          <a:p>
            <a:pPr>
              <a:lnSpc>
                <a:spcPct val="100000"/>
              </a:lnSpc>
              <a:spcBef>
                <a:spcPts val="0"/>
              </a:spcBef>
              <a:spcAft>
                <a:spcPts val="600"/>
              </a:spcAft>
            </a:pPr>
            <a:r>
              <a:rPr lang="fr-CA" sz="1200" dirty="0"/>
              <a:t>L'algorithme de traitement et/ou la cible sont-ils pertinents pour les personnes âgées de plus de 80 ans?</a:t>
            </a:r>
          </a:p>
          <a:p>
            <a:pPr>
              <a:lnSpc>
                <a:spcPct val="100000"/>
              </a:lnSpc>
              <a:spcBef>
                <a:spcPts val="0"/>
              </a:spcBef>
              <a:spcAft>
                <a:spcPts val="600"/>
              </a:spcAft>
            </a:pPr>
            <a:r>
              <a:rPr lang="fr-CA" sz="1200" dirty="0"/>
              <a:t>Pourquoi la cible de PA chez les personnes à risque élevé de maladie cardiovasculaire n'est-elle pas fixée en dessous de 120 mm Hg?</a:t>
            </a:r>
          </a:p>
          <a:p>
            <a:pPr>
              <a:lnSpc>
                <a:spcPct val="100000"/>
              </a:lnSpc>
              <a:spcBef>
                <a:spcPts val="0"/>
              </a:spcBef>
              <a:spcAft>
                <a:spcPts val="600"/>
              </a:spcAft>
            </a:pPr>
            <a:r>
              <a:rPr lang="fr-CA" sz="1200" dirty="0"/>
              <a:t>Toutes les personnes traitées pour l'HTA devraient-elles adopter l’algorithme de traitement suggéré?</a:t>
            </a:r>
          </a:p>
          <a:p>
            <a:pPr>
              <a:lnSpc>
                <a:spcPct val="100000"/>
              </a:lnSpc>
              <a:spcBef>
                <a:spcPts val="0"/>
              </a:spcBef>
              <a:spcAft>
                <a:spcPts val="600"/>
              </a:spcAft>
            </a:pPr>
            <a:r>
              <a:rPr lang="fr-CA" sz="1200" dirty="0"/>
              <a:t>Pourquoi des médicaments spécifiques sont-ils suggérés dans l'algorithme de traitement, plutôt que des classes de médicaments?</a:t>
            </a:r>
          </a:p>
          <a:p>
            <a:pPr>
              <a:lnSpc>
                <a:spcPct val="100000"/>
              </a:lnSpc>
              <a:spcBef>
                <a:spcPts val="0"/>
              </a:spcBef>
              <a:spcAft>
                <a:spcPts val="600"/>
              </a:spcAft>
            </a:pPr>
            <a:r>
              <a:rPr lang="fr-CA" sz="1200" dirty="0"/>
              <a:t>Le début d’un traitement avec une association de médicaments en monocomprimé pourrait-il provoquer une réduction trop importante de la PA?</a:t>
            </a:r>
          </a:p>
          <a:p>
            <a:pPr>
              <a:lnSpc>
                <a:spcPct val="100000"/>
              </a:lnSpc>
              <a:spcBef>
                <a:spcPts val="0"/>
              </a:spcBef>
              <a:spcAft>
                <a:spcPts val="600"/>
              </a:spcAft>
            </a:pPr>
            <a:r>
              <a:rPr lang="fr-CA" sz="1200" dirty="0"/>
              <a:t>Quelles sont les raisons qui expliquent le choix de l'</a:t>
            </a:r>
            <a:r>
              <a:rPr lang="fr-CA" sz="1200" dirty="0" err="1"/>
              <a:t>irbésartan</a:t>
            </a:r>
            <a:r>
              <a:rPr lang="fr-CA" sz="1200" dirty="0"/>
              <a:t>/HCTZ comme traitement de première intention?</a:t>
            </a:r>
          </a:p>
          <a:p>
            <a:pPr>
              <a:lnSpc>
                <a:spcPct val="100000"/>
              </a:lnSpc>
              <a:spcBef>
                <a:spcPts val="0"/>
              </a:spcBef>
              <a:spcAft>
                <a:spcPts val="600"/>
              </a:spcAft>
            </a:pPr>
            <a:r>
              <a:rPr lang="fr-CA" sz="1200" dirty="0"/>
              <a:t>Est-il possible de couper en deux les comprimés d'</a:t>
            </a:r>
            <a:r>
              <a:rPr lang="fr-CA" sz="1200" dirty="0" err="1"/>
              <a:t>irbésartan</a:t>
            </a:r>
            <a:r>
              <a:rPr lang="fr-CA" sz="1200" dirty="0"/>
              <a:t>/HCTZ ?</a:t>
            </a:r>
          </a:p>
          <a:p>
            <a:pPr>
              <a:lnSpc>
                <a:spcPct val="100000"/>
              </a:lnSpc>
              <a:spcBef>
                <a:spcPts val="0"/>
              </a:spcBef>
              <a:spcAft>
                <a:spcPts val="600"/>
              </a:spcAft>
            </a:pPr>
            <a:r>
              <a:rPr lang="fr-CA" sz="1200" dirty="0"/>
              <a:t>Pourquoi un ARA est-il suggéré plutôt qu'un IECA?</a:t>
            </a:r>
          </a:p>
          <a:p>
            <a:pPr>
              <a:lnSpc>
                <a:spcPct val="100000"/>
              </a:lnSpc>
              <a:spcBef>
                <a:spcPts val="0"/>
              </a:spcBef>
              <a:spcAft>
                <a:spcPts val="600"/>
              </a:spcAft>
            </a:pPr>
            <a:r>
              <a:rPr lang="fr-CA" sz="1200" dirty="0"/>
              <a:t>Pourquoi une association en monocomprimé contenant de l’HCTZ est-elle recommandée, alors que les lignes directrices précédentes préconisaient plutôt l’utilisation de thiazides à action prolongée tels que l'</a:t>
            </a:r>
            <a:r>
              <a:rPr lang="fr-CA" sz="1200" dirty="0" err="1"/>
              <a:t>indapamide</a:t>
            </a:r>
            <a:r>
              <a:rPr lang="fr-CA" sz="1200" dirty="0"/>
              <a:t> et la </a:t>
            </a:r>
            <a:r>
              <a:rPr lang="fr-CA" sz="1200" dirty="0" err="1"/>
              <a:t>chlorthalidone</a:t>
            </a:r>
            <a:r>
              <a:rPr lang="fr-CA" sz="1200" dirty="0"/>
              <a:t>?</a:t>
            </a:r>
          </a:p>
          <a:p>
            <a:pPr>
              <a:lnSpc>
                <a:spcPct val="100000"/>
              </a:lnSpc>
              <a:spcBef>
                <a:spcPts val="0"/>
              </a:spcBef>
              <a:spcAft>
                <a:spcPts val="600"/>
              </a:spcAft>
            </a:pPr>
            <a:r>
              <a:rPr lang="fr-CA" sz="1200" dirty="0"/>
              <a:t>Quel rôle jouent les bêtabloquants dans le traitement de l'HTA?</a:t>
            </a:r>
          </a:p>
          <a:p>
            <a:pPr>
              <a:lnSpc>
                <a:spcPct val="100000"/>
              </a:lnSpc>
              <a:spcBef>
                <a:spcPts val="0"/>
              </a:spcBef>
              <a:spcAft>
                <a:spcPts val="600"/>
              </a:spcAft>
            </a:pPr>
            <a:r>
              <a:rPr lang="fr-CA" sz="1200" dirty="0"/>
              <a:t>Les analyses sanguines de routine sont-elles suggérées pour toutes les personnes qui commencent une association de médicament ou après chaque changement de doses?</a:t>
            </a:r>
          </a:p>
          <a:p>
            <a:pPr>
              <a:lnSpc>
                <a:spcPct val="100000"/>
              </a:lnSpc>
              <a:spcBef>
                <a:spcPts val="0"/>
              </a:spcBef>
              <a:spcAft>
                <a:spcPts val="600"/>
              </a:spcAft>
            </a:pPr>
            <a:r>
              <a:rPr lang="fr-CA" sz="1200" dirty="0"/>
              <a:t>La suggestion de médicaments antihypertenseurs spécifiques pourrait-elle entraîner des problèmes de rupture de stock?</a:t>
            </a:r>
          </a:p>
          <a:p>
            <a:pPr>
              <a:lnSpc>
                <a:spcPct val="100000"/>
              </a:lnSpc>
              <a:spcBef>
                <a:spcPts val="0"/>
              </a:spcBef>
              <a:spcAft>
                <a:spcPts val="600"/>
              </a:spcAft>
            </a:pPr>
            <a:r>
              <a:rPr lang="fr-CA" sz="1200" dirty="0"/>
              <a:t>Comment les conflits d'intérêts ont-ils été abordés lors de la sélection des médicaments?</a:t>
            </a:r>
          </a:p>
          <a:p>
            <a:pPr>
              <a:lnSpc>
                <a:spcPct val="100000"/>
              </a:lnSpc>
              <a:spcBef>
                <a:spcPts val="0"/>
              </a:spcBef>
              <a:spcAft>
                <a:spcPts val="600"/>
              </a:spcAft>
            </a:pPr>
            <a:endParaRPr lang="fr-CA" sz="1200" dirty="0"/>
          </a:p>
        </p:txBody>
      </p:sp>
      <p:pic>
        <p:nvPicPr>
          <p:cNvPr id="5" name="Picture 4">
            <a:extLst>
              <a:ext uri="{FF2B5EF4-FFF2-40B4-BE49-F238E27FC236}">
                <a16:creationId xmlns:a16="http://schemas.microsoft.com/office/drawing/2014/main" id="{8909DB0D-DBA3-24ED-F8F4-B07F17687B0E}"/>
              </a:ext>
            </a:extLst>
          </p:cNvPr>
          <p:cNvPicPr>
            <a:picLocks noChangeAspect="1"/>
          </p:cNvPicPr>
          <p:nvPr/>
        </p:nvPicPr>
        <p:blipFill>
          <a:blip r:embed="rId2"/>
          <a:stretch>
            <a:fillRect/>
          </a:stretch>
        </p:blipFill>
        <p:spPr>
          <a:xfrm>
            <a:off x="9883983" y="1239186"/>
            <a:ext cx="2116112" cy="2116112"/>
          </a:xfrm>
          <a:prstGeom prst="rect">
            <a:avLst/>
          </a:prstGeom>
        </p:spPr>
      </p:pic>
    </p:spTree>
    <p:extLst>
      <p:ext uri="{BB962C8B-B14F-4D97-AF65-F5344CB8AC3E}">
        <p14:creationId xmlns:p14="http://schemas.microsoft.com/office/powerpoint/2010/main" val="27082711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18EE96-2191-B08D-D122-30322FC1ECE5}"/>
              </a:ext>
            </a:extLst>
          </p:cNvPr>
          <p:cNvSpPr>
            <a:spLocks noGrp="1"/>
          </p:cNvSpPr>
          <p:nvPr>
            <p:ph idx="1"/>
          </p:nvPr>
        </p:nvSpPr>
        <p:spPr>
          <a:xfrm>
            <a:off x="838200" y="2330505"/>
            <a:ext cx="5817973" cy="3846457"/>
          </a:xfrm>
        </p:spPr>
        <p:txBody>
          <a:bodyPr/>
          <a:lstStyle/>
          <a:p>
            <a:pPr marL="0" indent="0">
              <a:buNone/>
            </a:pPr>
            <a:r>
              <a:rPr lang="fr-CA" b="1" dirty="0">
                <a:cs typeface="Arial" panose="020B0604020202020204" pitchFamily="34" charset="0"/>
              </a:rPr>
              <a:t>Ligne directrice pour le Public</a:t>
            </a:r>
          </a:p>
          <a:p>
            <a:r>
              <a:rPr lang="fr-CA" dirty="0">
                <a:cs typeface="Arial" panose="020B0604020202020204" pitchFamily="34" charset="0"/>
              </a:rPr>
              <a:t>Créé </a:t>
            </a:r>
            <a:r>
              <a:rPr lang="fr-CA" u="sng" dirty="0">
                <a:cs typeface="Arial" panose="020B0604020202020204" pitchFamily="34" charset="0"/>
              </a:rPr>
              <a:t>pour</a:t>
            </a:r>
            <a:r>
              <a:rPr lang="fr-CA" dirty="0">
                <a:cs typeface="Arial" panose="020B0604020202020204" pitchFamily="34" charset="0"/>
              </a:rPr>
              <a:t> et </a:t>
            </a:r>
            <a:r>
              <a:rPr lang="fr-CA" u="sng" dirty="0">
                <a:cs typeface="Arial" panose="020B0604020202020204" pitchFamily="34" charset="0"/>
              </a:rPr>
              <a:t>par</a:t>
            </a:r>
            <a:r>
              <a:rPr lang="fr-CA" dirty="0">
                <a:cs typeface="Arial" panose="020B0604020202020204" pitchFamily="34" charset="0"/>
              </a:rPr>
              <a:t> les patients</a:t>
            </a:r>
          </a:p>
          <a:p>
            <a:r>
              <a:rPr lang="fr-CA" dirty="0">
                <a:cs typeface="Arial" panose="020B0604020202020204" pitchFamily="34" charset="0"/>
              </a:rPr>
              <a:t>Se concentre sur des sujets importants pour les patients, où ils peuvent agir</a:t>
            </a:r>
          </a:p>
          <a:p>
            <a:endParaRPr lang="fr-CA" dirty="0">
              <a:cs typeface="Arial" panose="020B0604020202020204" pitchFamily="34" charset="0"/>
            </a:endParaRPr>
          </a:p>
          <a:p>
            <a:r>
              <a:rPr lang="fr-CA" dirty="0">
                <a:cs typeface="Arial" panose="020B0604020202020204" pitchFamily="34" charset="0"/>
              </a:rPr>
              <a:t>Vise à les aider à prendre des décisions bénéfiques pour leur PA et à être impliqués activement dans leurs soins</a:t>
            </a:r>
          </a:p>
        </p:txBody>
      </p:sp>
      <p:pic>
        <p:nvPicPr>
          <p:cNvPr id="4" name="Picture 3">
            <a:extLst>
              <a:ext uri="{FF2B5EF4-FFF2-40B4-BE49-F238E27FC236}">
                <a16:creationId xmlns:a16="http://schemas.microsoft.com/office/drawing/2014/main" id="{87615CDA-F80D-B2AA-5E51-C7A6A56D9D9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4259" t="24301" r="52264" b="36745"/>
          <a:stretch/>
        </p:blipFill>
        <p:spPr bwMode="auto">
          <a:xfrm>
            <a:off x="838200" y="89013"/>
            <a:ext cx="2009490" cy="1666959"/>
          </a:xfrm>
          <a:prstGeom prst="rect">
            <a:avLst/>
          </a:prstGeom>
          <a:noFill/>
          <a:ln>
            <a:noFill/>
          </a:ln>
          <a:extLst>
            <a:ext uri="{53640926-AAD7-44D8-BBD7-CCE9431645EC}">
              <a14:shadowObscured xmlns:a14="http://schemas.microsoft.com/office/drawing/2010/main"/>
            </a:ext>
          </a:extLst>
        </p:spPr>
      </p:pic>
      <p:pic>
        <p:nvPicPr>
          <p:cNvPr id="2" name="Picture 1">
            <a:extLst>
              <a:ext uri="{FF2B5EF4-FFF2-40B4-BE49-F238E27FC236}">
                <a16:creationId xmlns:a16="http://schemas.microsoft.com/office/drawing/2014/main" id="{D6E5398B-E547-5109-CEBB-735F3F5C68EC}"/>
              </a:ext>
            </a:extLst>
          </p:cNvPr>
          <p:cNvPicPr>
            <a:picLocks noChangeAspect="1"/>
          </p:cNvPicPr>
          <p:nvPr/>
        </p:nvPicPr>
        <p:blipFill>
          <a:blip r:embed="rId3"/>
          <a:stretch>
            <a:fillRect/>
          </a:stretch>
        </p:blipFill>
        <p:spPr>
          <a:xfrm>
            <a:off x="6721665" y="461483"/>
            <a:ext cx="4584768" cy="5935033"/>
          </a:xfrm>
          <a:prstGeom prst="rect">
            <a:avLst/>
          </a:prstGeom>
        </p:spPr>
      </p:pic>
    </p:spTree>
    <p:extLst>
      <p:ext uri="{BB962C8B-B14F-4D97-AF65-F5344CB8AC3E}">
        <p14:creationId xmlns:p14="http://schemas.microsoft.com/office/powerpoint/2010/main" val="25835375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3609C9E4-C63B-5E63-9324-A28C1AE3C1C8}"/>
              </a:ext>
            </a:extLst>
          </p:cNvPr>
          <p:cNvPicPr>
            <a:picLocks noGrp="1" noChangeAspect="1"/>
          </p:cNvPicPr>
          <p:nvPr>
            <p:ph idx="1"/>
          </p:nvPr>
        </p:nvPicPr>
        <p:blipFill>
          <a:blip r:embed="rId2"/>
          <a:stretch>
            <a:fillRect/>
          </a:stretch>
        </p:blipFill>
        <p:spPr>
          <a:xfrm>
            <a:off x="5935003" y="393511"/>
            <a:ext cx="5120175" cy="5861688"/>
          </a:xfrm>
        </p:spPr>
      </p:pic>
      <p:pic>
        <p:nvPicPr>
          <p:cNvPr id="5" name="Picture 4">
            <a:extLst>
              <a:ext uri="{FF2B5EF4-FFF2-40B4-BE49-F238E27FC236}">
                <a16:creationId xmlns:a16="http://schemas.microsoft.com/office/drawing/2014/main" id="{AFD1FBC2-03A2-1140-9AE6-DD932DB66EDF}"/>
              </a:ext>
            </a:extLst>
          </p:cNvPr>
          <p:cNvPicPr>
            <a:picLocks noChangeAspect="1"/>
          </p:cNvPicPr>
          <p:nvPr/>
        </p:nvPicPr>
        <p:blipFill>
          <a:blip r:embed="rId3"/>
          <a:srcRect b="8431"/>
          <a:stretch>
            <a:fillRect/>
          </a:stretch>
        </p:blipFill>
        <p:spPr>
          <a:xfrm>
            <a:off x="269951" y="1795848"/>
            <a:ext cx="4990253" cy="4663299"/>
          </a:xfrm>
          <a:prstGeom prst="rect">
            <a:avLst/>
          </a:prstGeom>
        </p:spPr>
      </p:pic>
      <p:pic>
        <p:nvPicPr>
          <p:cNvPr id="8" name="Picture 7">
            <a:extLst>
              <a:ext uri="{FF2B5EF4-FFF2-40B4-BE49-F238E27FC236}">
                <a16:creationId xmlns:a16="http://schemas.microsoft.com/office/drawing/2014/main" id="{1B744A09-F4A2-0071-798D-3BCCE591259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4259" t="24301" r="52264" b="36745"/>
          <a:stretch/>
        </p:blipFill>
        <p:spPr bwMode="auto">
          <a:xfrm>
            <a:off x="838200" y="89013"/>
            <a:ext cx="2009490" cy="166695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94031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E1E42D-4511-FD2A-ADAE-E692277300EB}"/>
              </a:ext>
            </a:extLst>
          </p:cNvPr>
          <p:cNvSpPr>
            <a:spLocks noGrp="1"/>
          </p:cNvSpPr>
          <p:nvPr>
            <p:ph idx="1"/>
          </p:nvPr>
        </p:nvSpPr>
        <p:spPr>
          <a:xfrm>
            <a:off x="838199" y="2375011"/>
            <a:ext cx="10419413" cy="3801951"/>
          </a:xfrm>
        </p:spPr>
        <p:txBody>
          <a:bodyPr/>
          <a:lstStyle/>
          <a:p>
            <a:pPr marL="0" indent="0">
              <a:spcAft>
                <a:spcPts val="600"/>
              </a:spcAft>
              <a:buNone/>
            </a:pPr>
            <a:r>
              <a:rPr lang="fr-CA" b="1" dirty="0" err="1">
                <a:cs typeface="Arial" panose="020B0604020202020204" pitchFamily="34" charset="0"/>
              </a:rPr>
              <a:t>Exercise</a:t>
            </a:r>
            <a:r>
              <a:rPr lang="fr-CA" b="1" dirty="0">
                <a:cs typeface="Arial" panose="020B0604020202020204" pitchFamily="34" charset="0"/>
              </a:rPr>
              <a:t> de priorisation : </a:t>
            </a:r>
            <a:r>
              <a:rPr lang="fr-CA" dirty="0">
                <a:cs typeface="Arial" panose="020B0604020202020204" pitchFamily="34" charset="0"/>
              </a:rPr>
              <a:t>Complété en 2025</a:t>
            </a:r>
            <a:endParaRPr lang="fr-CA" b="1" dirty="0">
              <a:cs typeface="Arial" panose="020B0604020202020204" pitchFamily="34" charset="0"/>
            </a:endParaRPr>
          </a:p>
          <a:p>
            <a:pPr marL="0" indent="0">
              <a:spcAft>
                <a:spcPts val="600"/>
              </a:spcAft>
              <a:buNone/>
            </a:pPr>
            <a:endParaRPr lang="fr-CA" b="1" dirty="0">
              <a:cs typeface="Arial" panose="020B0604020202020204" pitchFamily="34" charset="0"/>
            </a:endParaRPr>
          </a:p>
          <a:p>
            <a:pPr marL="0" indent="0">
              <a:spcAft>
                <a:spcPts val="600"/>
              </a:spcAft>
              <a:buNone/>
            </a:pPr>
            <a:r>
              <a:rPr lang="fr-CA" b="1" dirty="0">
                <a:cs typeface="Arial" panose="020B0604020202020204" pitchFamily="34" charset="0"/>
              </a:rPr>
              <a:t>Lignes directrices exhaustives </a:t>
            </a:r>
            <a:r>
              <a:rPr lang="fr-CA" dirty="0">
                <a:cs typeface="Arial" panose="020B0604020202020204" pitchFamily="34" charset="0"/>
              </a:rPr>
              <a:t>: 2025-2028</a:t>
            </a:r>
          </a:p>
          <a:p>
            <a:pPr>
              <a:spcAft>
                <a:spcPts val="600"/>
              </a:spcAft>
            </a:pPr>
            <a:r>
              <a:rPr lang="fr-CA" dirty="0">
                <a:cs typeface="Arial" panose="020B0604020202020204" pitchFamily="34" charset="0"/>
              </a:rPr>
              <a:t>Sujets variables d’une année à l’autre, selon la priorité accordée à ceux-ci</a:t>
            </a:r>
          </a:p>
          <a:p>
            <a:pPr>
              <a:spcAft>
                <a:spcPts val="600"/>
              </a:spcAft>
            </a:pPr>
            <a:r>
              <a:rPr lang="fr-CA" dirty="0">
                <a:cs typeface="Arial" panose="020B0604020202020204" pitchFamily="34" charset="0"/>
              </a:rPr>
              <a:t>Lignes directrices « vivantes » hébergées sur le site d’Hypertension Canada et sur une application</a:t>
            </a:r>
          </a:p>
          <a:p>
            <a:pPr>
              <a:spcAft>
                <a:spcPts val="600"/>
              </a:spcAft>
            </a:pPr>
            <a:r>
              <a:rPr lang="fr-CA" dirty="0">
                <a:cs typeface="Arial" panose="020B0604020202020204" pitchFamily="34" charset="0"/>
              </a:rPr>
              <a:t>Recommandations basées sur des revues de données par des groupes indépendants, en collaboration avec Hypertension Australie</a:t>
            </a:r>
          </a:p>
        </p:txBody>
      </p:sp>
      <p:pic>
        <p:nvPicPr>
          <p:cNvPr id="5" name="Picture 4">
            <a:extLst>
              <a:ext uri="{FF2B5EF4-FFF2-40B4-BE49-F238E27FC236}">
                <a16:creationId xmlns:a16="http://schemas.microsoft.com/office/drawing/2014/main" id="{5F1946B5-2974-D5A9-2C3A-4E9856E5D70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7007" t="24301" r="1643" b="37073"/>
          <a:stretch/>
        </p:blipFill>
        <p:spPr bwMode="auto">
          <a:xfrm>
            <a:off x="3342011" y="161079"/>
            <a:ext cx="2525283" cy="1555565"/>
          </a:xfrm>
          <a:prstGeom prst="rect">
            <a:avLst/>
          </a:prstGeom>
          <a:noFill/>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EDA4AE1B-4BF0-A0FC-B2FC-4D12090850E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8123" t="38581" r="31458" b="25592"/>
          <a:stretch/>
        </p:blipFill>
        <p:spPr bwMode="auto">
          <a:xfrm>
            <a:off x="838200" y="161079"/>
            <a:ext cx="1897582" cy="166454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329170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C32A5-1B3E-C9D9-A934-D90158033DA6}"/>
              </a:ext>
            </a:extLst>
          </p:cNvPr>
          <p:cNvSpPr>
            <a:spLocks noGrp="1"/>
          </p:cNvSpPr>
          <p:nvPr>
            <p:ph type="title"/>
          </p:nvPr>
        </p:nvSpPr>
        <p:spPr>
          <a:xfrm>
            <a:off x="1410026" y="287760"/>
            <a:ext cx="9371949" cy="861418"/>
          </a:xfrm>
        </p:spPr>
        <p:txBody>
          <a:bodyPr/>
          <a:lstStyle/>
          <a:p>
            <a:r>
              <a:rPr lang="fr-CA" dirty="0"/>
              <a:t>Messages clés</a:t>
            </a:r>
          </a:p>
        </p:txBody>
      </p:sp>
      <p:sp>
        <p:nvSpPr>
          <p:cNvPr id="3" name="Content Placeholder 2">
            <a:extLst>
              <a:ext uri="{FF2B5EF4-FFF2-40B4-BE49-F238E27FC236}">
                <a16:creationId xmlns:a16="http://schemas.microsoft.com/office/drawing/2014/main" id="{E2610646-5EC4-099E-F7A2-5EE9FF33329D}"/>
              </a:ext>
            </a:extLst>
          </p:cNvPr>
          <p:cNvSpPr>
            <a:spLocks noGrp="1"/>
          </p:cNvSpPr>
          <p:nvPr>
            <p:ph idx="1"/>
          </p:nvPr>
        </p:nvSpPr>
        <p:spPr>
          <a:xfrm>
            <a:off x="877331" y="1495168"/>
            <a:ext cx="10915134" cy="4668168"/>
          </a:xfrm>
        </p:spPr>
        <p:txBody>
          <a:bodyPr/>
          <a:lstStyle/>
          <a:p>
            <a:pPr marL="457200" indent="-457200">
              <a:spcAft>
                <a:spcPts val="600"/>
              </a:spcAft>
              <a:buFont typeface="+mj-lt"/>
              <a:buAutoNum type="arabicPeriod"/>
            </a:pPr>
            <a:r>
              <a:rPr lang="fr-CA" noProof="0" dirty="0"/>
              <a:t>Ceci n’est que la 1</a:t>
            </a:r>
            <a:r>
              <a:rPr lang="fr-CA" baseline="30000" noProof="0" dirty="0"/>
              <a:t>re</a:t>
            </a:r>
            <a:r>
              <a:rPr lang="fr-CA" noProof="0" dirty="0"/>
              <a:t> étape de la refonte des lignes directrices d’Hypertension Canada</a:t>
            </a:r>
          </a:p>
          <a:p>
            <a:pPr marL="457200" indent="-457200">
              <a:spcAft>
                <a:spcPts val="600"/>
              </a:spcAft>
              <a:buFont typeface="+mj-lt"/>
              <a:buAutoNum type="arabicPeriod"/>
            </a:pPr>
            <a:r>
              <a:rPr lang="fr-CA" noProof="0" dirty="0"/>
              <a:t>Important d’effectuer des mesures de PA standardisées </a:t>
            </a:r>
          </a:p>
          <a:p>
            <a:pPr marL="457200" indent="-457200">
              <a:spcAft>
                <a:spcPts val="600"/>
              </a:spcAft>
              <a:buFont typeface="+mj-lt"/>
              <a:buAutoNum type="arabicPeriod"/>
            </a:pPr>
            <a:r>
              <a:rPr lang="fr-CA" noProof="0" dirty="0"/>
              <a:t>Nouveau seuil pour définir l’HTA : 130/80 mm Hg pour tous</a:t>
            </a:r>
          </a:p>
          <a:p>
            <a:pPr marL="457200" indent="-457200">
              <a:spcAft>
                <a:spcPts val="600"/>
              </a:spcAft>
              <a:buFont typeface="+mj-lt"/>
              <a:buAutoNum type="arabicPeriod"/>
            </a:pPr>
            <a:r>
              <a:rPr lang="fr-CA" noProof="0" dirty="0"/>
              <a:t>Traiter tout le monde avec des manœuvres non-pharmacologiques, et certains avec de la pharmacothérapie</a:t>
            </a:r>
          </a:p>
          <a:p>
            <a:pPr marL="457200" indent="-457200">
              <a:spcAft>
                <a:spcPts val="600"/>
              </a:spcAft>
              <a:buFont typeface="+mj-lt"/>
              <a:buAutoNum type="arabicPeriod"/>
            </a:pPr>
            <a:r>
              <a:rPr lang="fr-CA" noProof="0" dirty="0"/>
              <a:t>Si la PA est &gt; 140/90 ou PAS 130-139 avec risque CV élevé, </a:t>
            </a:r>
            <a:r>
              <a:rPr lang="fr-CA" dirty="0"/>
              <a:t>débuter</a:t>
            </a:r>
            <a:r>
              <a:rPr lang="fr-CA" noProof="0" dirty="0"/>
              <a:t> sans délai une pharmacothérapie</a:t>
            </a:r>
          </a:p>
          <a:p>
            <a:pPr marL="457200" indent="-457200">
              <a:spcAft>
                <a:spcPts val="600"/>
              </a:spcAft>
              <a:buFont typeface="+mj-lt"/>
              <a:buAutoNum type="arabicPeriod"/>
            </a:pPr>
            <a:r>
              <a:rPr lang="fr-CA" dirty="0"/>
              <a:t>Traitement d’association à faible dose en</a:t>
            </a:r>
            <a:r>
              <a:rPr lang="fr-CA" noProof="0" dirty="0"/>
              <a:t>  1</a:t>
            </a:r>
            <a:r>
              <a:rPr lang="fr-CA" baseline="30000" noProof="0" dirty="0"/>
              <a:t>re</a:t>
            </a:r>
            <a:r>
              <a:rPr lang="fr-CA" noProof="0" dirty="0"/>
              <a:t> intention</a:t>
            </a:r>
          </a:p>
          <a:p>
            <a:pPr marL="457200" indent="-457200">
              <a:spcAft>
                <a:spcPts val="600"/>
              </a:spcAft>
              <a:buFont typeface="+mj-lt"/>
              <a:buAutoNum type="arabicPeriod"/>
            </a:pPr>
            <a:r>
              <a:rPr lang="fr-CA" noProof="0" dirty="0"/>
              <a:t>Spironolactone lorsque qu’une 4</a:t>
            </a:r>
            <a:r>
              <a:rPr lang="fr-CA" baseline="30000" noProof="0" dirty="0"/>
              <a:t>e</a:t>
            </a:r>
            <a:r>
              <a:rPr lang="fr-CA" noProof="0" dirty="0"/>
              <a:t> classe est nécessaire</a:t>
            </a:r>
          </a:p>
        </p:txBody>
      </p:sp>
    </p:spTree>
    <p:extLst>
      <p:ext uri="{BB962C8B-B14F-4D97-AF65-F5344CB8AC3E}">
        <p14:creationId xmlns:p14="http://schemas.microsoft.com/office/powerpoint/2010/main" val="40497741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76405-064C-460D-7638-397956CB2323}"/>
              </a:ext>
            </a:extLst>
          </p:cNvPr>
          <p:cNvSpPr>
            <a:spLocks noGrp="1"/>
          </p:cNvSpPr>
          <p:nvPr>
            <p:ph type="title"/>
          </p:nvPr>
        </p:nvSpPr>
        <p:spPr/>
        <p:txBody>
          <a:bodyPr/>
          <a:lstStyle/>
          <a:p>
            <a:r>
              <a:rPr lang="fr-CA" dirty="0"/>
              <a:t>Remerciements</a:t>
            </a:r>
          </a:p>
        </p:txBody>
      </p:sp>
      <p:sp>
        <p:nvSpPr>
          <p:cNvPr id="3" name="Content Placeholder 2">
            <a:extLst>
              <a:ext uri="{FF2B5EF4-FFF2-40B4-BE49-F238E27FC236}">
                <a16:creationId xmlns:a16="http://schemas.microsoft.com/office/drawing/2014/main" id="{69BDC922-BB41-97B5-1AD3-F91E5507F1E4}"/>
              </a:ext>
            </a:extLst>
          </p:cNvPr>
          <p:cNvSpPr>
            <a:spLocks noGrp="1"/>
          </p:cNvSpPr>
          <p:nvPr>
            <p:ph idx="1"/>
          </p:nvPr>
        </p:nvSpPr>
        <p:spPr/>
        <p:txBody>
          <a:bodyPr/>
          <a:lstStyle/>
          <a:p>
            <a:r>
              <a:rPr lang="fr-CA" dirty="0"/>
              <a:t>Membres du comité des lignes directrices pour la première ligne</a:t>
            </a:r>
          </a:p>
          <a:p>
            <a:pPr lvl="1"/>
            <a:r>
              <a:rPr lang="fr-CA" dirty="0"/>
              <a:t>R. Goupil </a:t>
            </a:r>
            <a:r>
              <a:rPr lang="fr-CA"/>
              <a:t>(co-président), G</a:t>
            </a:r>
            <a:r>
              <a:rPr lang="fr-CA" dirty="0"/>
              <a:t>. </a:t>
            </a:r>
            <a:r>
              <a:rPr lang="fr-CA" dirty="0" err="1"/>
              <a:t>Hundemer</a:t>
            </a:r>
            <a:r>
              <a:rPr lang="fr-CA" dirty="0"/>
              <a:t> (co-président), R. </a:t>
            </a:r>
            <a:r>
              <a:rPr lang="fr-CA" dirty="0" err="1"/>
              <a:t>Tsuyuki</a:t>
            </a:r>
            <a:r>
              <a:rPr lang="fr-CA" dirty="0"/>
              <a:t>, N. </a:t>
            </a:r>
            <a:r>
              <a:rPr lang="fr-CA" dirty="0" err="1"/>
              <a:t>Santesso</a:t>
            </a:r>
            <a:r>
              <a:rPr lang="fr-CA" dirty="0"/>
              <a:t>, K. </a:t>
            </a:r>
            <a:r>
              <a:rPr lang="fr-CA" dirty="0" err="1"/>
              <a:t>Terenzi</a:t>
            </a:r>
            <a:r>
              <a:rPr lang="fr-CA" dirty="0"/>
              <a:t>, J. Habert, G. Cheng, S Gysel, J. Bruneau, A. Leung, N. Campbell, E. </a:t>
            </a:r>
            <a:r>
              <a:rPr lang="fr-CA" dirty="0" err="1"/>
              <a:t>Schiffrin</a:t>
            </a:r>
            <a:endParaRPr lang="fr-CA" dirty="0"/>
          </a:p>
          <a:p>
            <a:pPr lvl="1"/>
            <a:endParaRPr lang="fr-CA" dirty="0"/>
          </a:p>
          <a:p>
            <a:r>
              <a:rPr lang="fr-CA" dirty="0"/>
              <a:t>Membres du comité des lignes directrices pour les patients</a:t>
            </a:r>
          </a:p>
          <a:p>
            <a:pPr lvl="1"/>
            <a:r>
              <a:rPr lang="fr-CA" dirty="0"/>
              <a:t>K. </a:t>
            </a:r>
            <a:r>
              <a:rPr lang="fr-CA" dirty="0" err="1"/>
              <a:t>Eady</a:t>
            </a:r>
            <a:r>
              <a:rPr lang="fr-CA" dirty="0"/>
              <a:t>, J.K. Laughton, K. </a:t>
            </a:r>
            <a:r>
              <a:rPr lang="fr-CA" dirty="0" err="1"/>
              <a:t>Moffat</a:t>
            </a:r>
            <a:r>
              <a:rPr lang="fr-CA" dirty="0"/>
              <a:t>,  R. </a:t>
            </a:r>
            <a:r>
              <a:rPr lang="fr-CA" dirty="0" err="1"/>
              <a:t>Rajasingham</a:t>
            </a:r>
            <a:endParaRPr lang="fr-CA" dirty="0"/>
          </a:p>
          <a:p>
            <a:pPr lvl="1"/>
            <a:endParaRPr lang="fr-CA" dirty="0"/>
          </a:p>
          <a:p>
            <a:r>
              <a:rPr lang="fr-CA" dirty="0"/>
              <a:t>Révision des recommandations par les patients</a:t>
            </a:r>
          </a:p>
          <a:p>
            <a:pPr lvl="1"/>
            <a:r>
              <a:rPr lang="fr-CA" dirty="0"/>
              <a:t>C. Allard, L. Edwards, R.L. </a:t>
            </a:r>
            <a:r>
              <a:rPr lang="fr-CA" dirty="0" err="1"/>
              <a:t>Lohaza</a:t>
            </a:r>
            <a:r>
              <a:rPr lang="fr-CA" dirty="0"/>
              <a:t>, D. Macpherson, R.M. </a:t>
            </a:r>
            <a:r>
              <a:rPr lang="fr-CA" dirty="0" err="1"/>
              <a:t>Wiebe</a:t>
            </a:r>
            <a:endParaRPr lang="fr-CA" dirty="0"/>
          </a:p>
          <a:p>
            <a:pPr lvl="1"/>
            <a:endParaRPr lang="fr-CA" dirty="0"/>
          </a:p>
          <a:p>
            <a:r>
              <a:rPr lang="fr-CA" dirty="0"/>
              <a:t>Traduction en français</a:t>
            </a:r>
          </a:p>
          <a:p>
            <a:pPr lvl="1"/>
            <a:r>
              <a:rPr lang="fr-CA" dirty="0"/>
              <a:t>F. Boulianne</a:t>
            </a:r>
          </a:p>
        </p:txBody>
      </p:sp>
    </p:spTree>
    <p:extLst>
      <p:ext uri="{BB962C8B-B14F-4D97-AF65-F5344CB8AC3E}">
        <p14:creationId xmlns:p14="http://schemas.microsoft.com/office/powerpoint/2010/main" val="22460453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2C02E-0A73-2A85-FE52-0D2AD3E3C1F0}"/>
              </a:ext>
            </a:extLst>
          </p:cNvPr>
          <p:cNvSpPr>
            <a:spLocks noGrp="1"/>
          </p:cNvSpPr>
          <p:nvPr>
            <p:ph type="title"/>
          </p:nvPr>
        </p:nvSpPr>
        <p:spPr/>
        <p:txBody>
          <a:bodyPr/>
          <a:lstStyle/>
          <a:p>
            <a:r>
              <a:rPr lang="fr-CA" dirty="0"/>
              <a:t>Questions?</a:t>
            </a:r>
          </a:p>
        </p:txBody>
      </p:sp>
      <p:sp>
        <p:nvSpPr>
          <p:cNvPr id="4" name="Text Placeholder 3">
            <a:extLst>
              <a:ext uri="{FF2B5EF4-FFF2-40B4-BE49-F238E27FC236}">
                <a16:creationId xmlns:a16="http://schemas.microsoft.com/office/drawing/2014/main" id="{79313681-6728-39C3-08F4-CDE900EC1581}"/>
              </a:ext>
            </a:extLst>
          </p:cNvPr>
          <p:cNvSpPr>
            <a:spLocks noGrp="1"/>
          </p:cNvSpPr>
          <p:nvPr>
            <p:ph type="body" idx="1"/>
          </p:nvPr>
        </p:nvSpPr>
        <p:spPr/>
        <p:txBody>
          <a:bodyPr/>
          <a:lstStyle/>
          <a:p>
            <a:endParaRPr lang="fr-CA"/>
          </a:p>
        </p:txBody>
      </p:sp>
    </p:spTree>
    <p:extLst>
      <p:ext uri="{BB962C8B-B14F-4D97-AF65-F5344CB8AC3E}">
        <p14:creationId xmlns:p14="http://schemas.microsoft.com/office/powerpoint/2010/main" val="3276079726"/>
      </p:ext>
    </p:extLst>
  </p:cSld>
  <p:clrMapOvr>
    <a:masterClrMapping/>
  </p:clrMapOvr>
</p:sld>
</file>

<file path=ppt/theme/theme1.xml><?xml version="1.0" encoding="utf-8"?>
<a:theme xmlns:a="http://schemas.openxmlformats.org/drawingml/2006/main" name="Rx healthy foods">
  <a:themeElements>
    <a:clrScheme name="Custom 8">
      <a:dk1>
        <a:srgbClr val="4D3E2F"/>
      </a:dk1>
      <a:lt1>
        <a:sysClr val="window" lastClr="FFFFFF"/>
      </a:lt1>
      <a:dk2>
        <a:srgbClr val="000000"/>
      </a:dk2>
      <a:lt2>
        <a:srgbClr val="DDDDDD"/>
      </a:lt2>
      <a:accent1>
        <a:srgbClr val="275D38"/>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x healthy foods" id="{63C454D2-29CC-4BE9-AB02-5F8468C2D1A7}" vid="{8560D571-B5AD-44BF-8C08-037316282B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4B071E1757A541A6531907295D50C6" ma:contentTypeVersion="19" ma:contentTypeDescription="Create a new document." ma:contentTypeScope="" ma:versionID="999fa6bab68ed26937c6e7b76e558286">
  <xsd:schema xmlns:xsd="http://www.w3.org/2001/XMLSchema" xmlns:xs="http://www.w3.org/2001/XMLSchema" xmlns:p="http://schemas.microsoft.com/office/2006/metadata/properties" xmlns:ns2="2405a600-97a4-40fc-9f06-4d62d004bc1f" xmlns:ns3="567c96cf-dde6-473a-9dea-1eb35f279fd9" targetNamespace="http://schemas.microsoft.com/office/2006/metadata/properties" ma:root="true" ma:fieldsID="4d41709d2b65bf349e8c5cd0d49d87b6" ns2:_="" ns3:_="">
    <xsd:import namespace="2405a600-97a4-40fc-9f06-4d62d004bc1f"/>
    <xsd:import namespace="567c96cf-dde6-473a-9dea-1eb35f279fd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lcf76f155ced4ddcb4097134ff3c332f" minOccurs="0"/>
                <xsd:element ref="ns2:TaxCatchAll" minOccurs="0"/>
                <xsd:element ref="ns3:MediaServiceLocation"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05a600-97a4-40fc-9f06-4d62d004bc1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18a9a46-9862-4bc1-8501-ec70b4ac56bf}" ma:internalName="TaxCatchAll" ma:showField="CatchAllData" ma:web="2405a600-97a4-40fc-9f06-4d62d004bc1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67c96cf-dde6-473a-9dea-1eb35f279fd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66035a3-d89e-4451-8bf1-9cc6dc3161b6"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67c96cf-dde6-473a-9dea-1eb35f279fd9">
      <Terms xmlns="http://schemas.microsoft.com/office/infopath/2007/PartnerControls"/>
    </lcf76f155ced4ddcb4097134ff3c332f>
    <TaxCatchAll xmlns="2405a600-97a4-40fc-9f06-4d62d004bc1f" xsi:nil="true"/>
  </documentManagement>
</p:properties>
</file>

<file path=customXml/itemProps1.xml><?xml version="1.0" encoding="utf-8"?>
<ds:datastoreItem xmlns:ds="http://schemas.openxmlformats.org/officeDocument/2006/customXml" ds:itemID="{8E25FFD5-F0E7-4E42-9982-4BEA197AADF4}"/>
</file>

<file path=customXml/itemProps2.xml><?xml version="1.0" encoding="utf-8"?>
<ds:datastoreItem xmlns:ds="http://schemas.openxmlformats.org/officeDocument/2006/customXml" ds:itemID="{24549EFC-7FB7-48FE-B90F-2926CF09EAE4}"/>
</file>

<file path=customXml/itemProps3.xml><?xml version="1.0" encoding="utf-8"?>
<ds:datastoreItem xmlns:ds="http://schemas.openxmlformats.org/officeDocument/2006/customXml" ds:itemID="{C99A2959-2CEA-4905-AA29-55022838FF8B}"/>
</file>

<file path=docProps/app.xml><?xml version="1.0" encoding="utf-8"?>
<Properties xmlns="http://schemas.openxmlformats.org/officeDocument/2006/extended-properties" xmlns:vt="http://schemas.openxmlformats.org/officeDocument/2006/docPropsVTypes">
  <Template>Rx healthy foods</Template>
  <TotalTime>2142</TotalTime>
  <Words>2597</Words>
  <Application>Microsoft Office PowerPoint</Application>
  <PresentationFormat>Widescreen</PresentationFormat>
  <Paragraphs>250</Paragraphs>
  <Slides>39</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Aptos</vt:lpstr>
      <vt:lpstr>Arial</vt:lpstr>
      <vt:lpstr>Corbel</vt:lpstr>
      <vt:lpstr>Franklin Gothic Book</vt:lpstr>
      <vt:lpstr>Franklin Gothic Medium</vt:lpstr>
      <vt:lpstr>Roboto</vt:lpstr>
      <vt:lpstr>Wingdings</vt:lpstr>
      <vt:lpstr>Rx healthy foods</vt:lpstr>
      <vt:lpstr>PowerPoint Presentation</vt:lpstr>
      <vt:lpstr>Déclin des taux de traitement et de maîtrise au Canada</vt:lpstr>
      <vt:lpstr>Causes possibles du déclin des taux de maîtrise</vt:lpstr>
      <vt:lpstr>Hypertension Canada 2024-2028</vt:lpstr>
      <vt:lpstr>PowerPoint Presentation</vt:lpstr>
      <vt:lpstr> Pourquoi des lignes directrices axées sur les soins de première ligne?</vt:lpstr>
      <vt:lpstr>Méthodologie</vt:lpstr>
      <vt:lpstr>Programme HEARTS</vt:lpstr>
      <vt:lpstr>HEARTS – Est-ce que ça fonctionne?</vt:lpstr>
      <vt:lpstr>6 pilliers de HEARTS</vt:lpstr>
      <vt:lpstr>Portée</vt:lpstr>
      <vt:lpstr>Composition du comité des lignes directrices</vt:lpstr>
      <vt:lpstr>Sélection des thèmes prioritaires</vt:lpstr>
      <vt:lpstr>Méthodologie</vt:lpstr>
      <vt:lpstr>Méthode GRADE</vt:lpstr>
      <vt:lpstr>DIAGNOSTIC</vt:lpstr>
      <vt:lpstr>PowerPoint Presentation</vt:lpstr>
      <vt:lpstr>PowerPoint Presentation</vt:lpstr>
      <vt:lpstr>Particularités</vt:lpstr>
      <vt:lpstr>TRAITEMENT (1)</vt:lpstr>
      <vt:lpstr>PowerPoint Presentation</vt:lpstr>
      <vt:lpstr>Conditions à risque élevé de maladie cardiovasculaire</vt:lpstr>
      <vt:lpstr>Pourquoi une cible de &lt; 130 mm Hg?</vt:lpstr>
      <vt:lpstr>Pourquoi une cible de &lt; 130 mm Hg?</vt:lpstr>
      <vt:lpstr>TRAITEMENT (2)</vt:lpstr>
      <vt:lpstr>Avantages potentiels d’un traitement d’association</vt:lpstr>
      <vt:lpstr>TRAITEMENT (3)</vt:lpstr>
      <vt:lpstr>Particularités</vt:lpstr>
      <vt:lpstr>Particularités</vt:lpstr>
      <vt:lpstr>Outil de mise en œuvre</vt:lpstr>
      <vt:lpstr>Alternatives acceptables</vt:lpstr>
      <vt:lpstr>Avantages d’un algorithme de traitement normalisé?</vt:lpstr>
      <vt:lpstr>Réponses aux questions fréquentes disponibles dans l’Annexe 2</vt:lpstr>
      <vt:lpstr>PowerPoint Presentation</vt:lpstr>
      <vt:lpstr>PowerPoint Presentation</vt:lpstr>
      <vt:lpstr>PowerPoint Presentation</vt:lpstr>
      <vt:lpstr>Messages clés</vt:lpstr>
      <vt:lpstr>Remerciements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Terry Saunders</dc:creator>
  <cp:lastModifiedBy>Remi Goupil</cp:lastModifiedBy>
  <cp:revision>35</cp:revision>
  <dcterms:created xsi:type="dcterms:W3CDTF">2021-04-01T14:48:42Z</dcterms:created>
  <dcterms:modified xsi:type="dcterms:W3CDTF">2025-07-30T16:09:04Z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0x010100404B071E1757A541A6531907295D50C6</vt:lpwstr>
  </property>
</Properties>
</file>