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303" r:id="rId2"/>
    <p:sldId id="309" r:id="rId3"/>
    <p:sldId id="337" r:id="rId4"/>
    <p:sldId id="258" r:id="rId5"/>
    <p:sldId id="335" r:id="rId6"/>
    <p:sldId id="310" r:id="rId7"/>
    <p:sldId id="343" r:id="rId8"/>
    <p:sldId id="346" r:id="rId9"/>
    <p:sldId id="271" r:id="rId10"/>
    <p:sldId id="347" r:id="rId11"/>
    <p:sldId id="344" r:id="rId12"/>
    <p:sldId id="349" r:id="rId13"/>
    <p:sldId id="350" r:id="rId14"/>
    <p:sldId id="348" r:id="rId15"/>
    <p:sldId id="330" r:id="rId16"/>
    <p:sldId id="313" r:id="rId17"/>
    <p:sldId id="321" r:id="rId18"/>
    <p:sldId id="323" r:id="rId19"/>
    <p:sldId id="332" r:id="rId20"/>
    <p:sldId id="326" r:id="rId21"/>
    <p:sldId id="338" r:id="rId22"/>
    <p:sldId id="328" r:id="rId23"/>
    <p:sldId id="339" r:id="rId24"/>
    <p:sldId id="351" r:id="rId25"/>
    <p:sldId id="324" r:id="rId26"/>
    <p:sldId id="340" r:id="rId27"/>
    <p:sldId id="327" r:id="rId28"/>
    <p:sldId id="333" r:id="rId29"/>
    <p:sldId id="331" r:id="rId30"/>
    <p:sldId id="325" r:id="rId31"/>
    <p:sldId id="329" r:id="rId32"/>
    <p:sldId id="342" r:id="rId33"/>
    <p:sldId id="354" r:id="rId34"/>
    <p:sldId id="262" r:id="rId35"/>
    <p:sldId id="352" r:id="rId36"/>
    <p:sldId id="308" r:id="rId37"/>
    <p:sldId id="353" r:id="rId38"/>
    <p:sldId id="307" r:id="rId39"/>
    <p:sldId id="345" r:id="rId4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rry Saunders" initials="TS" lastIdx="3" clrIdx="0">
    <p:extLst>
      <p:ext uri="{19B8F6BF-5375-455C-9EA6-DF929625EA0E}">
        <p15:presenceInfo xmlns:p15="http://schemas.microsoft.com/office/powerpoint/2012/main" userId="S::terry.saunderssmith@ucalgary.ca::b2a92b95-f648-48c8-865c-4d72ac39bef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1F27"/>
    <a:srgbClr val="000000"/>
    <a:srgbClr val="010101"/>
    <a:srgbClr val="275D38"/>
    <a:srgbClr val="F2CD00"/>
    <a:srgbClr val="90B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68503A-D7BA-4B9E-A8AA-FE9F5ECDDF81}" v="21" dt="2025-07-18T19:06:53.6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7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52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customXml" Target="../customXml/item2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mi Goupil" userId="73cf3d4cbf7f6c7f" providerId="LiveId" clId="{F568503A-D7BA-4B9E-A8AA-FE9F5ECDDF81}"/>
    <pc:docChg chg="undo custSel addSld delSld modSld">
      <pc:chgData name="Remi Goupil" userId="73cf3d4cbf7f6c7f" providerId="LiveId" clId="{F568503A-D7BA-4B9E-A8AA-FE9F5ECDDF81}" dt="2025-07-18T19:00:26.235" v="563" actId="47"/>
      <pc:docMkLst>
        <pc:docMk/>
      </pc:docMkLst>
      <pc:sldChg chg="addSp delSp modSp mod">
        <pc:chgData name="Remi Goupil" userId="73cf3d4cbf7f6c7f" providerId="LiveId" clId="{F568503A-D7BA-4B9E-A8AA-FE9F5ECDDF81}" dt="2025-07-18T16:58:45.218" v="453" actId="6549"/>
        <pc:sldMkLst>
          <pc:docMk/>
          <pc:sldMk cId="2583537533" sldId="262"/>
        </pc:sldMkLst>
        <pc:spChg chg="mod">
          <ac:chgData name="Remi Goupil" userId="73cf3d4cbf7f6c7f" providerId="LiveId" clId="{F568503A-D7BA-4B9E-A8AA-FE9F5ECDDF81}" dt="2025-07-18T16:58:45.218" v="453" actId="6549"/>
          <ac:spMkLst>
            <pc:docMk/>
            <pc:sldMk cId="2583537533" sldId="262"/>
            <ac:spMk id="3" creationId="{DD18EE96-2191-B08D-D122-30322FC1ECE5}"/>
          </ac:spMkLst>
        </pc:spChg>
        <pc:picChg chg="del">
          <ac:chgData name="Remi Goupil" userId="73cf3d4cbf7f6c7f" providerId="LiveId" clId="{F568503A-D7BA-4B9E-A8AA-FE9F5ECDDF81}" dt="2025-07-18T16:50:00.096" v="220" actId="478"/>
          <ac:picMkLst>
            <pc:docMk/>
            <pc:sldMk cId="2583537533" sldId="262"/>
            <ac:picMk id="2" creationId="{D6E5398B-E547-5109-CEBB-735F3F5C68EC}"/>
          </ac:picMkLst>
        </pc:picChg>
        <pc:picChg chg="add mod">
          <ac:chgData name="Remi Goupil" userId="73cf3d4cbf7f6c7f" providerId="LiveId" clId="{F568503A-D7BA-4B9E-A8AA-FE9F5ECDDF81}" dt="2025-07-18T16:50:44.041" v="223" actId="1076"/>
          <ac:picMkLst>
            <pc:docMk/>
            <pc:sldMk cId="2583537533" sldId="262"/>
            <ac:picMk id="6" creationId="{8C314B10-5076-A5CD-C901-10C6866FD217}"/>
          </ac:picMkLst>
        </pc:picChg>
      </pc:sldChg>
      <pc:sldChg chg="del">
        <pc:chgData name="Remi Goupil" userId="73cf3d4cbf7f6c7f" providerId="LiveId" clId="{F568503A-D7BA-4B9E-A8AA-FE9F5ECDDF81}" dt="2025-07-18T16:47:33.343" v="49" actId="47"/>
        <pc:sldMkLst>
          <pc:docMk/>
          <pc:sldMk cId="3723414133" sldId="268"/>
        </pc:sldMkLst>
      </pc:sldChg>
      <pc:sldChg chg="del">
        <pc:chgData name="Remi Goupil" userId="73cf3d4cbf7f6c7f" providerId="LiveId" clId="{F568503A-D7BA-4B9E-A8AA-FE9F5ECDDF81}" dt="2025-07-18T16:48:11.014" v="143" actId="47"/>
        <pc:sldMkLst>
          <pc:docMk/>
          <pc:sldMk cId="1092573320" sldId="270"/>
        </pc:sldMkLst>
      </pc:sldChg>
      <pc:sldChg chg="modSp mod">
        <pc:chgData name="Remi Goupil" userId="73cf3d4cbf7f6c7f" providerId="LiveId" clId="{F568503A-D7BA-4B9E-A8AA-FE9F5ECDDF81}" dt="2025-07-18T16:46:50.470" v="47" actId="20577"/>
        <pc:sldMkLst>
          <pc:docMk/>
          <pc:sldMk cId="2473934466" sldId="303"/>
        </pc:sldMkLst>
        <pc:spChg chg="mod">
          <ac:chgData name="Remi Goupil" userId="73cf3d4cbf7f6c7f" providerId="LiveId" clId="{F568503A-D7BA-4B9E-A8AA-FE9F5ECDDF81}" dt="2025-07-18T16:46:50.470" v="47" actId="20577"/>
          <ac:spMkLst>
            <pc:docMk/>
            <pc:sldMk cId="2473934466" sldId="303"/>
            <ac:spMk id="7" creationId="{20DAE0C5-9EBF-54AD-E9BD-2FFAF1E7D43C}"/>
          </ac:spMkLst>
        </pc:spChg>
      </pc:sldChg>
      <pc:sldChg chg="del">
        <pc:chgData name="Remi Goupil" userId="73cf3d4cbf7f6c7f" providerId="LiveId" clId="{F568503A-D7BA-4B9E-A8AA-FE9F5ECDDF81}" dt="2025-07-18T16:47:32.716" v="48" actId="47"/>
        <pc:sldMkLst>
          <pc:docMk/>
          <pc:sldMk cId="3123251825" sldId="304"/>
        </pc:sldMkLst>
      </pc:sldChg>
      <pc:sldChg chg="modSp mod">
        <pc:chgData name="Remi Goupil" userId="73cf3d4cbf7f6c7f" providerId="LiveId" clId="{F568503A-D7BA-4B9E-A8AA-FE9F5ECDDF81}" dt="2025-07-18T16:59:54.713" v="502" actId="14100"/>
        <pc:sldMkLst>
          <pc:docMk/>
          <pc:sldMk cId="2246045322" sldId="307"/>
        </pc:sldMkLst>
        <pc:spChg chg="mod">
          <ac:chgData name="Remi Goupil" userId="73cf3d4cbf7f6c7f" providerId="LiveId" clId="{F568503A-D7BA-4B9E-A8AA-FE9F5ECDDF81}" dt="2025-07-18T16:59:51.764" v="501" actId="20577"/>
          <ac:spMkLst>
            <pc:docMk/>
            <pc:sldMk cId="2246045322" sldId="307"/>
            <ac:spMk id="2" creationId="{F3976405-064C-460D-7638-397956CB2323}"/>
          </ac:spMkLst>
        </pc:spChg>
        <pc:spChg chg="mod">
          <ac:chgData name="Remi Goupil" userId="73cf3d4cbf7f6c7f" providerId="LiveId" clId="{F568503A-D7BA-4B9E-A8AA-FE9F5ECDDF81}" dt="2025-07-18T16:59:54.713" v="502" actId="14100"/>
          <ac:spMkLst>
            <pc:docMk/>
            <pc:sldMk cId="2246045322" sldId="307"/>
            <ac:spMk id="3" creationId="{69BDC922-BB41-97B5-1AD3-F91E5507F1E4}"/>
          </ac:spMkLst>
        </pc:spChg>
      </pc:sldChg>
      <pc:sldChg chg="delSp modSp mod">
        <pc:chgData name="Remi Goupil" userId="73cf3d4cbf7f6c7f" providerId="LiveId" clId="{F568503A-D7BA-4B9E-A8AA-FE9F5ECDDF81}" dt="2025-07-18T16:51:46.564" v="297" actId="20577"/>
        <pc:sldMkLst>
          <pc:docMk/>
          <pc:sldMk cId="3032917093" sldId="308"/>
        </pc:sldMkLst>
        <pc:spChg chg="del">
          <ac:chgData name="Remi Goupil" userId="73cf3d4cbf7f6c7f" providerId="LiveId" clId="{F568503A-D7BA-4B9E-A8AA-FE9F5ECDDF81}" dt="2025-07-18T16:50:57.705" v="229" actId="478"/>
          <ac:spMkLst>
            <pc:docMk/>
            <pc:sldMk cId="3032917093" sldId="308"/>
            <ac:spMk id="2" creationId="{DC1AC581-6241-2A8A-A5B8-7A2010BC072B}"/>
          </ac:spMkLst>
        </pc:spChg>
        <pc:spChg chg="mod">
          <ac:chgData name="Remi Goupil" userId="73cf3d4cbf7f6c7f" providerId="LiveId" clId="{F568503A-D7BA-4B9E-A8AA-FE9F5ECDDF81}" dt="2025-07-18T16:51:46.564" v="297" actId="20577"/>
          <ac:spMkLst>
            <pc:docMk/>
            <pc:sldMk cId="3032917093" sldId="308"/>
            <ac:spMk id="3" creationId="{2FE1E42D-4511-FD2A-ADAE-E692277300EB}"/>
          </ac:spMkLst>
        </pc:spChg>
        <pc:spChg chg="del">
          <ac:chgData name="Remi Goupil" userId="73cf3d4cbf7f6c7f" providerId="LiveId" clId="{F568503A-D7BA-4B9E-A8AA-FE9F5ECDDF81}" dt="2025-07-18T16:50:52.699" v="225" actId="478"/>
          <ac:spMkLst>
            <pc:docMk/>
            <pc:sldMk cId="3032917093" sldId="308"/>
            <ac:spMk id="6" creationId="{AE905D73-A68F-02D2-1C29-96A6D02BA824}"/>
          </ac:spMkLst>
        </pc:spChg>
        <pc:spChg chg="del mod">
          <ac:chgData name="Remi Goupil" userId="73cf3d4cbf7f6c7f" providerId="LiveId" clId="{F568503A-D7BA-4B9E-A8AA-FE9F5ECDDF81}" dt="2025-07-18T16:50:55.432" v="227" actId="478"/>
          <ac:spMkLst>
            <pc:docMk/>
            <pc:sldMk cId="3032917093" sldId="308"/>
            <ac:spMk id="9" creationId="{B4F3455A-29CB-9B86-68BE-9D44BF5B9C90}"/>
          </ac:spMkLst>
        </pc:spChg>
        <pc:picChg chg="del">
          <ac:chgData name="Remi Goupil" userId="73cf3d4cbf7f6c7f" providerId="LiveId" clId="{F568503A-D7BA-4B9E-A8AA-FE9F5ECDDF81}" dt="2025-07-18T16:50:56.025" v="228" actId="478"/>
          <ac:picMkLst>
            <pc:docMk/>
            <pc:sldMk cId="3032917093" sldId="308"/>
            <ac:picMk id="4" creationId="{28722A33-2D9D-A6E2-15A2-00F10E8E2419}"/>
          </ac:picMkLst>
        </pc:picChg>
        <pc:picChg chg="del">
          <ac:chgData name="Remi Goupil" userId="73cf3d4cbf7f6c7f" providerId="LiveId" clId="{F568503A-D7BA-4B9E-A8AA-FE9F5ECDDF81}" dt="2025-07-18T16:50:51.221" v="224" actId="478"/>
          <ac:picMkLst>
            <pc:docMk/>
            <pc:sldMk cId="3032917093" sldId="308"/>
            <ac:picMk id="8" creationId="{EA8DDE2F-7BF2-7243-901C-E13620CE6755}"/>
          </ac:picMkLst>
        </pc:picChg>
      </pc:sldChg>
      <pc:sldChg chg="modSp mod">
        <pc:chgData name="Remi Goupil" userId="73cf3d4cbf7f6c7f" providerId="LiveId" clId="{F568503A-D7BA-4B9E-A8AA-FE9F5ECDDF81}" dt="2025-07-18T16:48:07.281" v="142" actId="20577"/>
        <pc:sldMkLst>
          <pc:docMk/>
          <pc:sldMk cId="1392705500" sldId="309"/>
        </pc:sldMkLst>
        <pc:spChg chg="mod">
          <ac:chgData name="Remi Goupil" userId="73cf3d4cbf7f6c7f" providerId="LiveId" clId="{F568503A-D7BA-4B9E-A8AA-FE9F5ECDDF81}" dt="2025-07-18T16:48:07.281" v="142" actId="20577"/>
          <ac:spMkLst>
            <pc:docMk/>
            <pc:sldMk cId="1392705500" sldId="309"/>
            <ac:spMk id="2" creationId="{C5854315-D01F-51F6-6FAE-39DB17203492}"/>
          </ac:spMkLst>
        </pc:spChg>
      </pc:sldChg>
      <pc:sldChg chg="del">
        <pc:chgData name="Remi Goupil" userId="73cf3d4cbf7f6c7f" providerId="LiveId" clId="{F568503A-D7BA-4B9E-A8AA-FE9F5ECDDF81}" dt="2025-07-18T16:47:34.283" v="50" actId="47"/>
        <pc:sldMkLst>
          <pc:docMk/>
          <pc:sldMk cId="2830006065" sldId="311"/>
        </pc:sldMkLst>
      </pc:sldChg>
      <pc:sldChg chg="del">
        <pc:chgData name="Remi Goupil" userId="73cf3d4cbf7f6c7f" providerId="LiveId" clId="{F568503A-D7BA-4B9E-A8AA-FE9F5ECDDF81}" dt="2025-07-18T16:47:36.114" v="51" actId="47"/>
        <pc:sldMkLst>
          <pc:docMk/>
          <pc:sldMk cId="1909384813" sldId="312"/>
        </pc:sldMkLst>
      </pc:sldChg>
      <pc:sldChg chg="modSp mod">
        <pc:chgData name="Remi Goupil" userId="73cf3d4cbf7f6c7f" providerId="LiveId" clId="{F568503A-D7BA-4B9E-A8AA-FE9F5ECDDF81}" dt="2025-07-18T16:49:14.480" v="219" actId="1076"/>
        <pc:sldMkLst>
          <pc:docMk/>
          <pc:sldMk cId="1270235805" sldId="335"/>
        </pc:sldMkLst>
        <pc:spChg chg="mod">
          <ac:chgData name="Remi Goupil" userId="73cf3d4cbf7f6c7f" providerId="LiveId" clId="{F568503A-D7BA-4B9E-A8AA-FE9F5ECDDF81}" dt="2025-07-18T16:49:07.387" v="217" actId="20577"/>
          <ac:spMkLst>
            <pc:docMk/>
            <pc:sldMk cId="1270235805" sldId="335"/>
            <ac:spMk id="3" creationId="{CFC47805-B39E-EDBF-F6F0-959D28FDA5A6}"/>
          </ac:spMkLst>
        </pc:spChg>
        <pc:picChg chg="mod">
          <ac:chgData name="Remi Goupil" userId="73cf3d4cbf7f6c7f" providerId="LiveId" clId="{F568503A-D7BA-4B9E-A8AA-FE9F5ECDDF81}" dt="2025-07-18T16:49:14.480" v="219" actId="1076"/>
          <ac:picMkLst>
            <pc:docMk/>
            <pc:sldMk cId="1270235805" sldId="335"/>
            <ac:picMk id="4" creationId="{1055BBF5-5E0F-780B-B93B-695ECC52832B}"/>
          </ac:picMkLst>
        </pc:picChg>
        <pc:picChg chg="mod">
          <ac:chgData name="Remi Goupil" userId="73cf3d4cbf7f6c7f" providerId="LiveId" clId="{F568503A-D7BA-4B9E-A8AA-FE9F5ECDDF81}" dt="2025-07-18T16:48:56.948" v="207" actId="1076"/>
          <ac:picMkLst>
            <pc:docMk/>
            <pc:sldMk cId="1270235805" sldId="335"/>
            <ac:picMk id="5" creationId="{5C44C9CE-1CDD-B844-BE49-1E5988382B7C}"/>
          </ac:picMkLst>
        </pc:picChg>
      </pc:sldChg>
      <pc:sldChg chg="del">
        <pc:chgData name="Remi Goupil" userId="73cf3d4cbf7f6c7f" providerId="LiveId" clId="{F568503A-D7BA-4B9E-A8AA-FE9F5ECDDF81}" dt="2025-07-18T19:00:26.235" v="563" actId="47"/>
        <pc:sldMkLst>
          <pc:docMk/>
          <pc:sldMk cId="1963118169" sldId="341"/>
        </pc:sldMkLst>
      </pc:sldChg>
      <pc:sldChg chg="modSp mod">
        <pc:chgData name="Remi Goupil" userId="73cf3d4cbf7f6c7f" providerId="LiveId" clId="{F568503A-D7BA-4B9E-A8AA-FE9F5ECDDF81}" dt="2025-07-18T19:00:18.446" v="562" actId="20577"/>
        <pc:sldMkLst>
          <pc:docMk/>
          <pc:sldMk cId="2826242469" sldId="342"/>
        </pc:sldMkLst>
        <pc:spChg chg="mod">
          <ac:chgData name="Remi Goupil" userId="73cf3d4cbf7f6c7f" providerId="LiveId" clId="{F568503A-D7BA-4B9E-A8AA-FE9F5ECDDF81}" dt="2025-07-18T19:00:18.446" v="562" actId="20577"/>
          <ac:spMkLst>
            <pc:docMk/>
            <pc:sldMk cId="2826242469" sldId="342"/>
            <ac:spMk id="3" creationId="{6208B1E0-0FBE-8AB3-254F-4A61F578AA6A}"/>
          </ac:spMkLst>
        </pc:spChg>
      </pc:sldChg>
      <pc:sldChg chg="add del">
        <pc:chgData name="Remi Goupil" userId="73cf3d4cbf7f6c7f" providerId="LiveId" clId="{F568503A-D7BA-4B9E-A8AA-FE9F5ECDDF81}" dt="2025-07-18T17:00:00.009" v="504" actId="47"/>
        <pc:sldMkLst>
          <pc:docMk/>
          <pc:sldMk cId="3276079726" sldId="345"/>
        </pc:sldMkLst>
      </pc:sldChg>
      <pc:sldChg chg="modSp mod">
        <pc:chgData name="Remi Goupil" userId="73cf3d4cbf7f6c7f" providerId="LiveId" clId="{F568503A-D7BA-4B9E-A8AA-FE9F5ECDDF81}" dt="2025-07-18T16:52:08.452" v="301" actId="20577"/>
        <pc:sldMkLst>
          <pc:docMk/>
          <pc:sldMk cId="1881805781" sldId="353"/>
        </pc:sldMkLst>
        <pc:spChg chg="mod">
          <ac:chgData name="Remi Goupil" userId="73cf3d4cbf7f6c7f" providerId="LiveId" clId="{F568503A-D7BA-4B9E-A8AA-FE9F5ECDDF81}" dt="2025-07-18T16:52:08.452" v="301" actId="20577"/>
          <ac:spMkLst>
            <pc:docMk/>
            <pc:sldMk cId="1881805781" sldId="353"/>
            <ac:spMk id="3" creationId="{1E1C29A8-C3CF-00FB-4881-BF3C5E921487}"/>
          </ac:spMkLst>
        </pc:spChg>
      </pc:sldChg>
      <pc:sldChg chg="addSp modSp new mod">
        <pc:chgData name="Remi Goupil" userId="73cf3d4cbf7f6c7f" providerId="LiveId" clId="{F568503A-D7BA-4B9E-A8AA-FE9F5ECDDF81}" dt="2025-07-18T16:58:18.345" v="449" actId="20577"/>
        <pc:sldMkLst>
          <pc:docMk/>
          <pc:sldMk cId="1473518424" sldId="354"/>
        </pc:sldMkLst>
        <pc:spChg chg="mod">
          <ac:chgData name="Remi Goupil" userId="73cf3d4cbf7f6c7f" providerId="LiveId" clId="{F568503A-D7BA-4B9E-A8AA-FE9F5ECDDF81}" dt="2025-07-18T16:58:18.345" v="449" actId="20577"/>
          <ac:spMkLst>
            <pc:docMk/>
            <pc:sldMk cId="1473518424" sldId="354"/>
            <ac:spMk id="2" creationId="{82939BB6-D34B-D89C-45A5-7D978BD770B9}"/>
          </ac:spMkLst>
        </pc:spChg>
        <pc:spChg chg="mod">
          <ac:chgData name="Remi Goupil" userId="73cf3d4cbf7f6c7f" providerId="LiveId" clId="{F568503A-D7BA-4B9E-A8AA-FE9F5ECDDF81}" dt="2025-07-18T16:58:10.963" v="444" actId="948"/>
          <ac:spMkLst>
            <pc:docMk/>
            <pc:sldMk cId="1473518424" sldId="354"/>
            <ac:spMk id="3" creationId="{956D93AE-4C00-CBEE-4671-864BEA2F06AB}"/>
          </ac:spMkLst>
        </pc:spChg>
        <pc:picChg chg="add mod">
          <ac:chgData name="Remi Goupil" userId="73cf3d4cbf7f6c7f" providerId="LiveId" clId="{F568503A-D7BA-4B9E-A8AA-FE9F5ECDDF81}" dt="2025-07-18T16:58:15.237" v="445" actId="1076"/>
          <ac:picMkLst>
            <pc:docMk/>
            <pc:sldMk cId="1473518424" sldId="354"/>
            <ac:picMk id="5" creationId="{AE0E5E12-3162-20FA-983F-DE1441D8F145}"/>
          </ac:picMkLst>
        </pc:picChg>
      </pc:sldChg>
    </pc:docChg>
  </pc:docChgLst>
  <pc:docChgLst>
    <pc:chgData name="Remi Goupil" userId="73cf3d4cbf7f6c7f" providerId="LiveId" clId="{0F195F2B-A6EB-4CB3-BF5B-B491B10B39B1}"/>
    <pc:docChg chg="modSld">
      <pc:chgData name="Remi Goupil" userId="73cf3d4cbf7f6c7f" providerId="LiveId" clId="{0F195F2B-A6EB-4CB3-BF5B-B491B10B39B1}" dt="2025-05-30T21:16:46.229" v="0" actId="20577"/>
      <pc:docMkLst>
        <pc:docMk/>
      </pc:docMkLst>
      <pc:sldChg chg="modSp mod">
        <pc:chgData name="Remi Goupil" userId="73cf3d4cbf7f6c7f" providerId="LiveId" clId="{0F195F2B-A6EB-4CB3-BF5B-B491B10B39B1}" dt="2025-05-30T21:16:46.229" v="0" actId="20577"/>
        <pc:sldMkLst>
          <pc:docMk/>
          <pc:sldMk cId="3313151391" sldId="343"/>
        </pc:sldMkLst>
        <pc:spChg chg="mod">
          <ac:chgData name="Remi Goupil" userId="73cf3d4cbf7f6c7f" providerId="LiveId" clId="{0F195F2B-A6EB-4CB3-BF5B-B491B10B39B1}" dt="2025-05-30T21:16:46.229" v="0" actId="20577"/>
          <ac:spMkLst>
            <pc:docMk/>
            <pc:sldMk cId="3313151391" sldId="343"/>
            <ac:spMk id="3" creationId="{09F703F6-16EB-2405-7E2F-F42AC5F33D2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E76CB0B-6BE4-4FE3-9F81-08DFA9694DAE}" type="datetimeFigureOut">
              <a:rPr lang="en-CA" smtClean="0"/>
              <a:t>2025-07-18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5A9992D-F0D5-4276-82B7-D22FC9EC4B9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3145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BCAD9A8-2027-4148-B402-FBB003174F38}" type="datetimeFigureOut">
              <a:rPr lang="en-CA" smtClean="0"/>
              <a:t>2025-07-18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41C936B-50C5-47E8-BA7C-27996C895C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045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B62FA-FC7B-2C07-7657-54B290C0E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E767EE-815B-990B-1D10-F13EFA4DE1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274AD2-484E-F249-6A92-8AB517C46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14D99-1FFE-2044-90F2-4034667EA8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CAEE-94A9-4E57-9DFB-A88395302A76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24637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Suggested algorithm for the diagnosis of hypertension in primary care. Note: ABPM = ambulatory blood pressure monitor, BP = blood pressure, HBPM = home blood pressure monitor. *Continue yearly or opportunistic BP monitoring. Perform out-of-office BP assessment if masked hypertension is suspected. †If unavailable or infeasible, repeat office BP assessment at a separate visit. ‡Use Hypertension Canada–recommended or other validated home BP devices. §Continue yearly or opportunistic BP monitoring.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C936B-50C5-47E8-BA7C-27996C895C28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5779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Suggested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algorithm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the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hypertension in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primary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care (not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intended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use in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pregnancy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Note: BP =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blood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pressure, CVD =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cardiovascular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eGFR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estimated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glomerular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filtration rate, HCTZ = hydrochlorothiazide, SBP =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systolic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blood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pressure. *High CVD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conditions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established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CVD (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coronary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artery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heart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failure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cerebrovascular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peripheral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artery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type 1 or type 2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diabetes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mellitus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chronic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kidney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eGFR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&lt; 60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mL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/min/1.73 m</a:t>
            </a:r>
            <a:r>
              <a:rPr lang="fr-CA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or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albuminuria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≥ 3 mg/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mmol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10-year Framingham Risk Score ≥ 20%, (62) and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≥ 75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†Initial single-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pill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combination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therapy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preferred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if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available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covered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If not, 2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separate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pills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use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an alternative,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preference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a long-acting thiazide-like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diuretic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 a thiazide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diuretic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If patient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high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symptomatic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hypotension,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initiation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single agent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reasonable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Angiotensin-converting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enzyme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inhibitors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angiotensin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II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receptor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blockers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avoided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discontinued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all people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pregnant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trying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become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pregnant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‡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Table 3 for acceptable alternative single-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pill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combinations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available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Canada. §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unexplained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sudden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worsening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hypertension,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hypokalemia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adrenal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nodule, abdominal bruit, acute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kidney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injury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hypertension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malignant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hypertension, hypertension at a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fr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resistant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hypertension.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C936B-50C5-47E8-BA7C-27996C895C28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8215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rgbClr val="AD1F27"/>
          </a:solidFill>
          <a:ln>
            <a:solidFill>
              <a:srgbClr val="A7CD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7270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x healthy f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87760"/>
            <a:ext cx="9371949" cy="1183566"/>
          </a:xfrm>
        </p:spPr>
        <p:txBody>
          <a:bodyPr/>
          <a:lstStyle>
            <a:lvl1pPr>
              <a:defRPr>
                <a:solidFill>
                  <a:srgbClr val="AD1F27"/>
                </a:solidFill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0025" y="1542654"/>
            <a:ext cx="9371949" cy="4620682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2pPr>
            <a:lvl3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3pPr>
            <a:lvl4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4pPr>
            <a:lvl5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8732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x healthy f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3049" y="276087"/>
            <a:ext cx="5148926" cy="1183566"/>
          </a:xfrm>
        </p:spPr>
        <p:txBody>
          <a:bodyPr/>
          <a:lstStyle>
            <a:lvl1pPr>
              <a:defRPr>
                <a:solidFill>
                  <a:srgbClr val="AD1F27"/>
                </a:solidFill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3049" y="1566001"/>
            <a:ext cx="5148925" cy="4620682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2pPr>
            <a:lvl3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3pPr>
            <a:lvl4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4pPr>
            <a:lvl5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98887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rgbClr val="AD1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2654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rgbClr val="01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0452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>
              <a:defRPr sz="1800">
                <a:latin typeface="Franklin Gothic Book" panose="020B0503020102020204" pitchFamily="34" charset="0"/>
                <a:ea typeface="Roboto" panose="02000000000000000000" pitchFamily="2" charset="0"/>
              </a:defRPr>
            </a:lvl2pPr>
            <a:lvl3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3pPr>
            <a:lvl4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4pPr>
            <a:lvl5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>
              <a:defRPr sz="1800">
                <a:latin typeface="Franklin Gothic Book" panose="020B0503020102020204" pitchFamily="34" charset="0"/>
                <a:ea typeface="Roboto" panose="02000000000000000000" pitchFamily="2" charset="0"/>
              </a:defRPr>
            </a:lvl2pPr>
            <a:lvl3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3pPr>
            <a:lvl4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4pPr>
            <a:lvl5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8400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>
              <a:defRPr sz="1800">
                <a:latin typeface="Franklin Gothic Book" panose="020B0503020102020204" pitchFamily="34" charset="0"/>
                <a:ea typeface="Roboto" panose="02000000000000000000" pitchFamily="2" charset="0"/>
              </a:defRPr>
            </a:lvl2pPr>
            <a:lvl3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3pPr>
            <a:lvl4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4pPr>
            <a:lvl5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>
              <a:defRPr sz="1800">
                <a:latin typeface="Franklin Gothic Book" panose="020B0503020102020204" pitchFamily="34" charset="0"/>
                <a:ea typeface="Roboto" panose="02000000000000000000" pitchFamily="2" charset="0"/>
              </a:defRPr>
            </a:lvl2pPr>
            <a:lvl3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3pPr>
            <a:lvl4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4pPr>
            <a:lvl5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42540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71007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85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9616"/>
            <a:ext cx="5216979" cy="5065776"/>
          </a:xfrm>
        </p:spPr>
        <p:txBody>
          <a:bodyPr/>
          <a:lstStyle>
            <a:lvl1pPr>
              <a:defRPr sz="2200"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>
              <a:defRPr sz="1800">
                <a:latin typeface="Franklin Gothic Book" panose="020B0503020102020204" pitchFamily="34" charset="0"/>
                <a:ea typeface="Roboto" panose="02000000000000000000" pitchFamily="2" charset="0"/>
              </a:defRPr>
            </a:lvl2pPr>
            <a:lvl3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3pPr>
            <a:lvl4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4pPr>
            <a:lvl5pPr>
              <a:defRPr sz="1600">
                <a:latin typeface="Franklin Gothic Book" panose="020B0503020102020204" pitchFamily="34" charset="0"/>
                <a:ea typeface="Roboto" panose="02000000000000000000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latin typeface="Franklin Gothic Book" panose="020B05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2677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8499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2pPr>
            <a:lvl3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3pPr>
            <a:lvl4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4pPr>
            <a:lvl5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82383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>
            <a:lvl1pPr>
              <a:defRPr>
                <a:latin typeface="Franklin Gothic Medium" panose="020B0603020102020204" pitchFamily="34" charset="0"/>
                <a:ea typeface="Roboto" panose="02000000000000000000" pitchFamily="2" charset="0"/>
              </a:defRPr>
            </a:lvl1pPr>
          </a:lstStyle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>
            <a:lvl1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1pPr>
            <a:lvl2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2pPr>
            <a:lvl3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3pPr>
            <a:lvl4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4pPr>
            <a:lvl5pPr>
              <a:defRPr>
                <a:latin typeface="Franklin Gothic Book" panose="020B050302010202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1346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629400"/>
            <a:ext cx="1499616" cy="228600"/>
          </a:xfrm>
          <a:prstGeom prst="rect">
            <a:avLst/>
          </a:prstGeom>
          <a:solidFill>
            <a:srgbClr val="F27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5" y="1530981"/>
            <a:ext cx="9371949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  <a:solidFill>
            <a:srgbClr val="F27524"/>
          </a:solidFill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2308622-2055-4BEB-8F36-153C57C15736}" type="slidenum">
              <a:rPr lang="en-CA" smtClean="0"/>
              <a:t>‹#›</a:t>
            </a:fld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  <a:solidFill>
            <a:srgbClr val="F27524"/>
          </a:solidFill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5B64B48-C597-4339-94FB-E1EB2E86DF2A}" type="datetimeFigureOut">
              <a:rPr lang="en-CA" smtClean="0"/>
              <a:t>2025-07-18</a:t>
            </a:fld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6F5F0-F80A-4CBB-6C51-B30AC5FBC37B}"/>
              </a:ext>
            </a:extLst>
          </p:cNvPr>
          <p:cNvSpPr/>
          <p:nvPr userDrawn="1"/>
        </p:nvSpPr>
        <p:spPr>
          <a:xfrm>
            <a:off x="0" y="6625087"/>
            <a:ext cx="1509623" cy="232913"/>
          </a:xfrm>
          <a:prstGeom prst="rect">
            <a:avLst/>
          </a:prstGeom>
          <a:solidFill>
            <a:srgbClr val="01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5E1A38-F6E8-9864-440D-427D5D17BA21}"/>
              </a:ext>
            </a:extLst>
          </p:cNvPr>
          <p:cNvSpPr/>
          <p:nvPr userDrawn="1"/>
        </p:nvSpPr>
        <p:spPr>
          <a:xfrm>
            <a:off x="1574783" y="6625086"/>
            <a:ext cx="9042434" cy="232913"/>
          </a:xfrm>
          <a:prstGeom prst="rect">
            <a:avLst/>
          </a:prstGeom>
          <a:solidFill>
            <a:srgbClr val="AD1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AF6E74-0A76-1E7C-DC03-316FC8ED94BE}"/>
              </a:ext>
            </a:extLst>
          </p:cNvPr>
          <p:cNvSpPr/>
          <p:nvPr userDrawn="1"/>
        </p:nvSpPr>
        <p:spPr>
          <a:xfrm>
            <a:off x="10682377" y="6625087"/>
            <a:ext cx="1509623" cy="232913"/>
          </a:xfrm>
          <a:prstGeom prst="rect">
            <a:avLst/>
          </a:prstGeom>
          <a:solidFill>
            <a:srgbClr val="01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032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84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rgbClr val="AD1F27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2">
              <a:lumMod val="85000"/>
              <a:lumOff val="15000"/>
            </a:schemeClr>
          </a:solidFill>
          <a:latin typeface="Franklin Gothic Book" panose="020B0503020102020204" pitchFamily="34" charset="0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Franklin Gothic Book" panose="020B0503020102020204" pitchFamily="34" charset="0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85000"/>
              <a:lumOff val="15000"/>
            </a:schemeClr>
          </a:solidFill>
          <a:latin typeface="Franklin Gothic Book" panose="020B0503020102020204" pitchFamily="34" charset="0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85000"/>
              <a:lumOff val="15000"/>
            </a:schemeClr>
          </a:solidFill>
          <a:latin typeface="Franklin Gothic Book" panose="020B0503020102020204" pitchFamily="34" charset="0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85000"/>
              <a:lumOff val="15000"/>
            </a:schemeClr>
          </a:solidFill>
          <a:latin typeface="Franklin Gothic Book" panose="020B0503020102020204" pitchFamily="34" charset="0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D3CE8E-2016-195B-9C9B-B15513C6A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b="6549"/>
          <a:stretch/>
        </p:blipFill>
        <p:spPr>
          <a:xfrm>
            <a:off x="0" y="-1"/>
            <a:ext cx="12191979" cy="6498773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BA5605-27C0-68C5-1FA4-8F4E8971DB2C}"/>
              </a:ext>
            </a:extLst>
          </p:cNvPr>
          <p:cNvSpPr/>
          <p:nvPr/>
        </p:nvSpPr>
        <p:spPr>
          <a:xfrm>
            <a:off x="-21" y="1279072"/>
            <a:ext cx="12192000" cy="5219700"/>
          </a:xfrm>
          <a:prstGeom prst="rect">
            <a:avLst/>
          </a:prstGeom>
          <a:gradFill flip="none" rotWithShape="1">
            <a:gsLst>
              <a:gs pos="0">
                <a:srgbClr val="AD1F27"/>
              </a:gs>
              <a:gs pos="100000">
                <a:srgbClr val="AD1F27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DAE0C5-9EBF-54AD-E9BD-2FFAF1E7D43C}"/>
              </a:ext>
            </a:extLst>
          </p:cNvPr>
          <p:cNvSpPr txBox="1"/>
          <p:nvPr/>
        </p:nvSpPr>
        <p:spPr>
          <a:xfrm>
            <a:off x="1121226" y="2393093"/>
            <a:ext cx="9326057" cy="32745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0"/>
              </a:spcBef>
              <a:buNone/>
              <a:defRPr sz="3400">
                <a:solidFill>
                  <a:srgbClr val="AD1F27"/>
                </a:solidFill>
                <a:latin typeface="Franklin Gothic Medium" panose="020B0603020102020204" pitchFamily="34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fr-CA" sz="4800" dirty="0">
                <a:solidFill>
                  <a:schemeClr val="bg1"/>
                </a:solidFill>
              </a:rPr>
              <a:t>Hypertension Canada 2025 </a:t>
            </a:r>
            <a:r>
              <a:rPr lang="fr-CA" sz="4800" dirty="0" err="1">
                <a:solidFill>
                  <a:schemeClr val="bg1"/>
                </a:solidFill>
              </a:rPr>
              <a:t>Primary</a:t>
            </a:r>
            <a:r>
              <a:rPr lang="fr-CA" sz="4800" dirty="0">
                <a:solidFill>
                  <a:schemeClr val="bg1"/>
                </a:solidFill>
              </a:rPr>
              <a:t> Care Guideline</a:t>
            </a:r>
            <a:endParaRPr lang="en-CA" sz="4800" dirty="0">
              <a:solidFill>
                <a:schemeClr val="bg1"/>
              </a:solidFill>
            </a:endParaRPr>
          </a:p>
          <a:p>
            <a:endParaRPr lang="en-CA" sz="4800" dirty="0">
              <a:solidFill>
                <a:schemeClr val="bg1"/>
              </a:solidFill>
            </a:endParaRPr>
          </a:p>
          <a:p>
            <a:endParaRPr lang="e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934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59F05-C761-2B9C-2C46-9F7E7C8D2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54315-D01F-51F6-6FAE-39DB17203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sz="3600" dirty="0">
                <a:cs typeface="Arial" panose="020B0604020202020204" pitchFamily="34" charset="0"/>
              </a:rPr>
              <a:t>Declining treatment and control rates in Canada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6E530E-17D1-84BC-7E13-7F97D9799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0128"/>
          <a:stretch/>
        </p:blipFill>
        <p:spPr>
          <a:xfrm>
            <a:off x="5804115" y="2172916"/>
            <a:ext cx="4791159" cy="3015282"/>
          </a:xfrm>
        </p:spPr>
      </p:pic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B19550DC-5D3C-40D2-8FA7-93116751F0F1}"/>
              </a:ext>
            </a:extLst>
          </p:cNvPr>
          <p:cNvSpPr/>
          <p:nvPr/>
        </p:nvSpPr>
        <p:spPr>
          <a:xfrm>
            <a:off x="10556162" y="3628190"/>
            <a:ext cx="45719" cy="45719"/>
          </a:xfrm>
          <a:prstGeom prst="triangl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12F81C-7388-7785-D493-6BBE92253AC9}"/>
              </a:ext>
            </a:extLst>
          </p:cNvPr>
          <p:cNvSpPr/>
          <p:nvPr/>
        </p:nvSpPr>
        <p:spPr>
          <a:xfrm>
            <a:off x="10572414" y="3733114"/>
            <a:ext cx="45719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A69B6806-02EE-2B11-8D4F-88C5B36C2F89}"/>
              </a:ext>
            </a:extLst>
          </p:cNvPr>
          <p:cNvSpPr/>
          <p:nvPr/>
        </p:nvSpPr>
        <p:spPr>
          <a:xfrm>
            <a:off x="10556162" y="3687395"/>
            <a:ext cx="45719" cy="45719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41A1DBA-24C3-AE7D-A9DB-BFEC54078217}"/>
              </a:ext>
            </a:extLst>
          </p:cNvPr>
          <p:cNvCxnSpPr>
            <a:cxnSpLocks/>
            <a:endCxn id="5" idx="3"/>
          </p:cNvCxnSpPr>
          <p:nvPr/>
        </p:nvCxnSpPr>
        <p:spPr>
          <a:xfrm>
            <a:off x="9959374" y="3544791"/>
            <a:ext cx="635900" cy="13576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6BB2CE4-3E51-6ABB-0580-06F806F317C9}"/>
              </a:ext>
            </a:extLst>
          </p:cNvPr>
          <p:cNvCxnSpPr>
            <a:endCxn id="5" idx="3"/>
          </p:cNvCxnSpPr>
          <p:nvPr/>
        </p:nvCxnSpPr>
        <p:spPr>
          <a:xfrm flipV="1">
            <a:off x="9959374" y="3680557"/>
            <a:ext cx="635900" cy="2703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B5D05A5-75BA-3160-0FF9-2CFCDA17338D}"/>
              </a:ext>
            </a:extLst>
          </p:cNvPr>
          <p:cNvGrpSpPr/>
          <p:nvPr/>
        </p:nvGrpSpPr>
        <p:grpSpPr>
          <a:xfrm>
            <a:off x="292763" y="2084640"/>
            <a:ext cx="5316956" cy="3015282"/>
            <a:chOff x="153074" y="2084640"/>
            <a:chExt cx="5316956" cy="3015282"/>
          </a:xfrm>
        </p:grpSpPr>
        <p:pic>
          <p:nvPicPr>
            <p:cNvPr id="3" name="Content Placeholder 4">
              <a:extLst>
                <a:ext uri="{FF2B5EF4-FFF2-40B4-BE49-F238E27FC236}">
                  <a16:creationId xmlns:a16="http://schemas.microsoft.com/office/drawing/2014/main" id="{DB9F4407-FBDA-4A78-767D-87FBF5482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50128"/>
            <a:stretch/>
          </p:blipFill>
          <p:spPr>
            <a:xfrm>
              <a:off x="153074" y="2084640"/>
              <a:ext cx="4791160" cy="301528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D71B1CF-5EA4-582D-718E-2BAD92B811DA}"/>
                </a:ext>
              </a:extLst>
            </p:cNvPr>
            <p:cNvSpPr txBox="1"/>
            <p:nvPr/>
          </p:nvSpPr>
          <p:spPr>
            <a:xfrm>
              <a:off x="4690649" y="4665058"/>
              <a:ext cx="7793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" sz="1000"/>
                <a:t>2018-2019</a:t>
              </a:r>
            </a:p>
          </p:txBody>
        </p:sp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828C2390-21AC-6ABF-B011-43CD55A68703}"/>
                </a:ext>
              </a:extLst>
            </p:cNvPr>
            <p:cNvSpPr/>
            <p:nvPr/>
          </p:nvSpPr>
          <p:spPr>
            <a:xfrm>
              <a:off x="4984694" y="3426976"/>
              <a:ext cx="45719" cy="45719"/>
            </a:xfrm>
            <a:prstGeom prst="triangl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D46540-B7A8-B2DA-AC85-EBE3616035CC}"/>
                </a:ext>
              </a:extLst>
            </p:cNvPr>
            <p:cNvSpPr/>
            <p:nvPr/>
          </p:nvSpPr>
          <p:spPr>
            <a:xfrm>
              <a:off x="4985907" y="3391021"/>
              <a:ext cx="45719" cy="45719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Diamond 12">
              <a:extLst>
                <a:ext uri="{FF2B5EF4-FFF2-40B4-BE49-F238E27FC236}">
                  <a16:creationId xmlns:a16="http://schemas.microsoft.com/office/drawing/2014/main" id="{D5633B4E-3A52-853D-17F7-C91AF4F611B0}"/>
                </a:ext>
              </a:extLst>
            </p:cNvPr>
            <p:cNvSpPr/>
            <p:nvPr/>
          </p:nvSpPr>
          <p:spPr>
            <a:xfrm>
              <a:off x="4984694" y="3413493"/>
              <a:ext cx="45719" cy="45719"/>
            </a:xfrm>
            <a:prstGeom prst="diamon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E122FB8-CE30-0FBA-8DDA-E4205546F378}"/>
                </a:ext>
              </a:extLst>
            </p:cNvPr>
            <p:cNvCxnSpPr>
              <a:endCxn id="13" idx="2"/>
            </p:cNvCxnSpPr>
            <p:nvPr/>
          </p:nvCxnSpPr>
          <p:spPr>
            <a:xfrm>
              <a:off x="4373745" y="3413493"/>
              <a:ext cx="633809" cy="45719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E823C0B-CBB1-4B8A-921D-02871A98BFE9}"/>
                </a:ext>
              </a:extLst>
            </p:cNvPr>
            <p:cNvCxnSpPr>
              <a:endCxn id="13" idx="1"/>
            </p:cNvCxnSpPr>
            <p:nvPr/>
          </p:nvCxnSpPr>
          <p:spPr>
            <a:xfrm flipV="1">
              <a:off x="4373745" y="3436353"/>
              <a:ext cx="610949" cy="25865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3006CC6-B1F0-08FB-959C-D5B9D913CC83}"/>
                </a:ext>
              </a:extLst>
            </p:cNvPr>
            <p:cNvCxnSpPr>
              <a:endCxn id="12" idx="0"/>
            </p:cNvCxnSpPr>
            <p:nvPr/>
          </p:nvCxnSpPr>
          <p:spPr>
            <a:xfrm flipV="1">
              <a:off x="4373745" y="3391021"/>
              <a:ext cx="635022" cy="62667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CF7ADC7-E7D7-9D15-B5CE-FC87DF5EA5F2}"/>
              </a:ext>
            </a:extLst>
          </p:cNvPr>
          <p:cNvCxnSpPr>
            <a:cxnSpLocks/>
            <a:endCxn id="16" idx="3"/>
          </p:cNvCxnSpPr>
          <p:nvPr/>
        </p:nvCxnSpPr>
        <p:spPr>
          <a:xfrm flipV="1">
            <a:off x="9959374" y="3710255"/>
            <a:ext cx="642507" cy="634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21C2BFB-C583-D772-51C8-F6AE4F7FB337}"/>
              </a:ext>
            </a:extLst>
          </p:cNvPr>
          <p:cNvSpPr txBox="1"/>
          <p:nvPr/>
        </p:nvSpPr>
        <p:spPr>
          <a:xfrm>
            <a:off x="10343147" y="4786880"/>
            <a:ext cx="779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000"/>
              <a:t>2018-2019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018422-269C-C18A-3DA9-FC83BB4B2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070" y="6308534"/>
            <a:ext cx="2367763" cy="2812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9ACECB-A5BD-829B-34FB-D77630BA3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1833" y="5935697"/>
            <a:ext cx="2674418" cy="3352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10E30B-4C0D-AA0A-A62C-E33AF97A1B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1833" y="6335124"/>
            <a:ext cx="3665694" cy="22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705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BDAF4-C297-DF81-33A5-EB8ACC2F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Possible causes of declining control 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EB64E-AA32-6A32-93DB-B7DD1F579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  <a:p>
            <a:r>
              <a:rPr lang="en"/>
              <a:t>Discordance in optimal therapeutic targets</a:t>
            </a:r>
          </a:p>
          <a:p>
            <a:r>
              <a:rPr lang="en"/>
              <a:t>Complexity of recommendations</a:t>
            </a:r>
          </a:p>
          <a:p>
            <a:r>
              <a:rPr lang="en"/>
              <a:t>Inadequate implementation strategies</a:t>
            </a:r>
          </a:p>
          <a:p>
            <a:r>
              <a:rPr lang="en"/>
              <a:t>Suboptimal engagement of primary care professionals (family MDs, NPs, nurses, pharmacists)</a:t>
            </a:r>
          </a:p>
          <a:p>
            <a:r>
              <a:rPr lang="en"/>
              <a:t>Loss of industry support for training activities</a:t>
            </a:r>
          </a:p>
          <a:p>
            <a:endParaRPr lang="fr-CA"/>
          </a:p>
          <a:p>
            <a:endParaRPr lang="fr-CA"/>
          </a:p>
          <a:p>
            <a:endParaRPr lang="fr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0991C4-27D4-59F4-804A-7CAA39395335}"/>
              </a:ext>
            </a:extLst>
          </p:cNvPr>
          <p:cNvSpPr txBox="1"/>
          <p:nvPr/>
        </p:nvSpPr>
        <p:spPr>
          <a:xfrm>
            <a:off x="10266461" y="6219568"/>
            <a:ext cx="1925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" sz="1400"/>
              <a:t>Leung AA, CMAJ 2021</a:t>
            </a:r>
          </a:p>
        </p:txBody>
      </p:sp>
    </p:spTree>
    <p:extLst>
      <p:ext uri="{BB962C8B-B14F-4D97-AF65-F5344CB8AC3E}">
        <p14:creationId xmlns:p14="http://schemas.microsoft.com/office/powerpoint/2010/main" val="3943751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F12EA-1878-198A-799A-586AEA3EE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87760"/>
            <a:ext cx="9371949" cy="1011432"/>
          </a:xfrm>
        </p:spPr>
        <p:txBody>
          <a:bodyPr>
            <a:normAutofit/>
          </a:bodyPr>
          <a:lstStyle/>
          <a:p>
            <a:r>
              <a:rPr lang="en" sz="3600">
                <a:cs typeface="Arial" panose="020B0604020202020204" pitchFamily="34" charset="0"/>
              </a:rPr>
              <a:t>Hypertension Canada 2024-2028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FD1EDB-0362-5795-BAB8-88E37C9FE0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1" b="25592"/>
          <a:stretch/>
        </p:blipFill>
        <p:spPr bwMode="auto">
          <a:xfrm>
            <a:off x="407584" y="1690688"/>
            <a:ext cx="11512399" cy="28839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782775-BF64-638B-655A-705DAF791669}"/>
              </a:ext>
            </a:extLst>
          </p:cNvPr>
          <p:cNvSpPr txBox="1"/>
          <p:nvPr/>
        </p:nvSpPr>
        <p:spPr>
          <a:xfrm>
            <a:off x="1196166" y="4966123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>
                <a:latin typeface="Arial" panose="020B0604020202020204" pitchFamily="34" charset="0"/>
                <a:cs typeface="Arial" panose="020B0604020202020204" pitchFamily="34" charset="0"/>
              </a:rPr>
              <a:t>2024-2025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62E848-B036-C525-42CA-ACDF26D86B3A}"/>
              </a:ext>
            </a:extLst>
          </p:cNvPr>
          <p:cNvSpPr txBox="1"/>
          <p:nvPr/>
        </p:nvSpPr>
        <p:spPr>
          <a:xfrm>
            <a:off x="3878783" y="4966123"/>
            <a:ext cx="155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>
                <a:latin typeface="Arial" panose="020B0604020202020204" pitchFamily="34" charset="0"/>
                <a:cs typeface="Arial" panose="020B0604020202020204" pitchFamily="34" charset="0"/>
              </a:rPr>
              <a:t>With Step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13A1A2-22BF-F37E-80B8-AA553E8A518F}"/>
              </a:ext>
            </a:extLst>
          </p:cNvPr>
          <p:cNvSpPr txBox="1"/>
          <p:nvPr/>
        </p:nvSpPr>
        <p:spPr>
          <a:xfrm>
            <a:off x="6637854" y="496612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230BA5-6E35-A853-A5BC-1476F39170CD}"/>
              </a:ext>
            </a:extLst>
          </p:cNvPr>
          <p:cNvSpPr txBox="1"/>
          <p:nvPr/>
        </p:nvSpPr>
        <p:spPr>
          <a:xfrm>
            <a:off x="9319270" y="4966123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2026-2028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4E4B3D-1FFD-3C6E-4173-631D8A4C380C}"/>
              </a:ext>
            </a:extLst>
          </p:cNvPr>
          <p:cNvSpPr txBox="1"/>
          <p:nvPr/>
        </p:nvSpPr>
        <p:spPr>
          <a:xfrm>
            <a:off x="10322011" y="6231924"/>
            <a:ext cx="1779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/>
              <a:t>Goupil, CJC 2024</a:t>
            </a:r>
          </a:p>
        </p:txBody>
      </p:sp>
    </p:spTree>
    <p:extLst>
      <p:ext uri="{BB962C8B-B14F-4D97-AF65-F5344CB8AC3E}">
        <p14:creationId xmlns:p14="http://schemas.microsoft.com/office/powerpoint/2010/main" val="595003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47805-B39E-EDBF-F6F0-959D28FDA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290" y="4994895"/>
            <a:ext cx="5396764" cy="495784"/>
          </a:xfrm>
        </p:spPr>
        <p:txBody>
          <a:bodyPr/>
          <a:lstStyle/>
          <a:p>
            <a:pPr marL="0" indent="0">
              <a:buNone/>
            </a:pPr>
            <a:r>
              <a:rPr lang="en" i="1" dirty="0"/>
              <a:t>Published in French on June 16</a:t>
            </a:r>
            <a:r>
              <a:rPr lang="en" i="1" baseline="30000" dirty="0"/>
              <a:t>th</a:t>
            </a:r>
            <a:r>
              <a:rPr lang="en" i="1" dirty="0"/>
              <a:t> 2025</a:t>
            </a:r>
          </a:p>
        </p:txBody>
      </p:sp>
      <p:pic>
        <p:nvPicPr>
          <p:cNvPr id="1026" name="Picture 2" descr="CMAJ">
            <a:extLst>
              <a:ext uri="{FF2B5EF4-FFF2-40B4-BE49-F238E27FC236}">
                <a16:creationId xmlns:a16="http://schemas.microsoft.com/office/drawing/2014/main" id="{C528425B-11C8-52F4-ABCC-160B3128F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55" y="5453025"/>
            <a:ext cx="2216980" cy="111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nadian Family Physician logo">
            <a:extLst>
              <a:ext uri="{FF2B5EF4-FFF2-40B4-BE49-F238E27FC236}">
                <a16:creationId xmlns:a16="http://schemas.microsoft.com/office/drawing/2014/main" id="{1888F8C9-9B29-5F4F-880D-86492B49A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399" y="5624011"/>
            <a:ext cx="2453074" cy="69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nadian Nurse logo. This will take you to the homepage">
            <a:extLst>
              <a:ext uri="{FF2B5EF4-FFF2-40B4-BE49-F238E27FC236}">
                <a16:creationId xmlns:a16="http://schemas.microsoft.com/office/drawing/2014/main" id="{C2ED3121-1BBE-46CC-C944-38A32B4DA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737" y="5453025"/>
            <a:ext cx="2711831" cy="9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14E786-41BF-2CC4-5C41-4DCD06B2B0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4075" y="5490679"/>
            <a:ext cx="2655635" cy="9944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55BBF5-5E0F-780B-B93B-695ECC5283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602" y="372920"/>
            <a:ext cx="10089625" cy="40903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44C9CE-1CDD-B844-BE49-1E5988382B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7299" y="3136433"/>
            <a:ext cx="1693808" cy="169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235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0C12-054E-BA7C-8C25-4C002F31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335" y="287760"/>
            <a:ext cx="7791640" cy="1183566"/>
          </a:xfrm>
        </p:spPr>
        <p:txBody>
          <a:bodyPr>
            <a:normAutofit/>
          </a:bodyPr>
          <a:lstStyle/>
          <a:p>
            <a:br>
              <a:rPr lang="fr-CA"/>
            </a:br>
            <a:r>
              <a:rPr lang="en"/>
              <a:t>Why primary care guidelines?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FD06D-3A7B-5BA6-ACF1-2041FFB51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025" y="1997676"/>
            <a:ext cx="9371949" cy="4165660"/>
          </a:xfrm>
        </p:spPr>
        <p:txBody>
          <a:bodyPr>
            <a:normAutofit/>
          </a:bodyPr>
          <a:lstStyle/>
          <a:p>
            <a:r>
              <a:rPr lang="en" sz="2400" dirty="0"/>
              <a:t>Management of &gt; 90% of patients with hypertension</a:t>
            </a:r>
          </a:p>
          <a:p>
            <a:r>
              <a:rPr lang="en" sz="2400" dirty="0"/>
              <a:t>Complexity of guidelines can lead to suboptimal uptake of recommendations and therapeutic inertia</a:t>
            </a:r>
          </a:p>
          <a:p>
            <a:r>
              <a:rPr lang="en" sz="2400" dirty="0"/>
              <a:t>Numerous requests to simplify diagnostic and management algorithms</a:t>
            </a:r>
          </a:p>
          <a:p>
            <a:endParaRPr lang="fr-CA" sz="2400" dirty="0"/>
          </a:p>
          <a:p>
            <a:pPr marL="0" indent="0" algn="ctr">
              <a:buNone/>
            </a:pPr>
            <a:r>
              <a:rPr lang="en" sz="2400" b="1" dirty="0"/>
              <a:t>Clear need to provide evidenced-based, pragmatic, streamlined, and easy-to-implement recommendations tailored for primary care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692883-9A4B-E473-A16F-48EF142F45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567" r="75860"/>
          <a:stretch/>
        </p:blipFill>
        <p:spPr>
          <a:xfrm>
            <a:off x="838200" y="252629"/>
            <a:ext cx="1945123" cy="140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67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5AF9F-7331-CC4D-0782-EB2E9A4C5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703F6-16EB-2405-7E2F-F42AC5F33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42303"/>
            <a:ext cx="8661400" cy="44346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Created </a:t>
            </a:r>
            <a:r>
              <a:rPr lang="en" sz="2400" u="sng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" sz="2400" u="sng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primary care professionals (family medicine, nursing, pharmacy) and patient-partners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Based on the HEARTS framework (developed by the WHO)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" sz="1900" dirty="0">
                <a:latin typeface="Arial" panose="020B0604020202020204" pitchFamily="34" charset="0"/>
                <a:cs typeface="Arial" panose="020B0604020202020204" pitchFamily="34" charset="0"/>
              </a:rPr>
              <a:t>See webinar for more details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" sz="1900" dirty="0">
                <a:latin typeface="Arial" panose="020B0604020202020204" pitchFamily="34" charset="0"/>
                <a:cs typeface="Arial" panose="020B0604020202020204" pitchFamily="34" charset="0"/>
              </a:rPr>
              <a:t>Underlying principle = Adoption of pragmatic streamlined algorithms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fr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" sz="2400">
                <a:latin typeface="Arial" panose="020B0604020202020204" pitchFamily="34" charset="0"/>
                <a:cs typeface="Arial" panose="020B0604020202020204" pitchFamily="34" charset="0"/>
              </a:rPr>
              <a:t>ADAPTE 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Evidence Review Process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" sz="1900" dirty="0">
                <a:latin typeface="Arial" panose="020B0604020202020204" pitchFamily="34" charset="0"/>
                <a:cs typeface="Arial" panose="020B0604020202020204" pitchFamily="34" charset="0"/>
              </a:rPr>
              <a:t>Review of WHO, AHA, ESC data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fr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Optimization of recommendations and algorithms following a peer review process (Fall 2024)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CA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QR Code Image">
            <a:extLst>
              <a:ext uri="{FF2B5EF4-FFF2-40B4-BE49-F238E27FC236}">
                <a16:creationId xmlns:a16="http://schemas.microsoft.com/office/drawing/2014/main" id="{A2896397-CA2E-4348-536C-22CB2A5AC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838" y="3216279"/>
            <a:ext cx="1582161" cy="158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70E06D-D96D-8046-FA77-6184FE4BC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1458" y="2351145"/>
            <a:ext cx="1788677" cy="7814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2EC58C-FA98-6A10-9B31-64968D7799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567" r="75860"/>
          <a:stretch/>
        </p:blipFill>
        <p:spPr>
          <a:xfrm>
            <a:off x="838200" y="252629"/>
            <a:ext cx="1945123" cy="140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D61439-1D80-D4D5-F401-B7CAEECAE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335" y="287760"/>
            <a:ext cx="7791640" cy="1183566"/>
          </a:xfrm>
        </p:spPr>
        <p:txBody>
          <a:bodyPr>
            <a:normAutofit/>
          </a:bodyPr>
          <a:lstStyle/>
          <a:p>
            <a:r>
              <a:rPr lang="en"/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3313151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5AF9F-7331-CC4D-0782-EB2E9A4C5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70E06D-D96D-8046-FA77-6184FE4BC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310" y="689845"/>
            <a:ext cx="1788677" cy="7814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2EC58C-FA98-6A10-9B31-64968D7799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567" r="75860"/>
          <a:stretch/>
        </p:blipFill>
        <p:spPr>
          <a:xfrm>
            <a:off x="838200" y="252629"/>
            <a:ext cx="1945123" cy="140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D61439-1D80-D4D5-F401-B7CAEECAE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335" y="287760"/>
            <a:ext cx="7791640" cy="1183566"/>
          </a:xfrm>
        </p:spPr>
        <p:txBody>
          <a:bodyPr>
            <a:normAutofit/>
          </a:bodyPr>
          <a:lstStyle/>
          <a:p>
            <a:r>
              <a:rPr lang="en" dirty="0"/>
              <a:t>HEARTS Background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4914" y="1911959"/>
            <a:ext cx="6648450" cy="1609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610" y="3684343"/>
            <a:ext cx="904875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29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700B7-643F-7AFD-490A-69F127944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sz="3600">
                <a:cs typeface="Arial" panose="020B0604020202020204" pitchFamily="34" charset="0"/>
              </a:rPr>
              <a:t>HEARTS –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D6E3D-1781-1B72-6BAE-33877889E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8690" y="2632653"/>
            <a:ext cx="4435110" cy="3544310"/>
          </a:xfrm>
        </p:spPr>
        <p:txBody>
          <a:bodyPr/>
          <a:lstStyle/>
          <a:p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Global acceptability</a:t>
            </a:r>
          </a:p>
          <a:p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Implementation in 40+ countries</a:t>
            </a:r>
          </a:p>
          <a:p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17M+ individuals integrated into the program</a:t>
            </a:r>
          </a:p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Not a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rigid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protocol</a:t>
            </a: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Designed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adapted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meet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country’s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unique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endParaRPr lang="e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0D8301-CBDF-314B-F005-AAC9E69FB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12" y="1910592"/>
            <a:ext cx="6233871" cy="3544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D9F5D0-7091-EDB2-5463-42314DBDD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882" y="6293361"/>
            <a:ext cx="3665692" cy="2768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70E06D-D96D-8046-FA77-6184FE4BC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0310" y="689845"/>
            <a:ext cx="1788677" cy="78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02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5AF9F-7331-CC4D-0782-EB2E9A4C5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70E06D-D96D-8046-FA77-6184FE4BC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310" y="689845"/>
            <a:ext cx="1788677" cy="7814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2EC58C-FA98-6A10-9B31-64968D7799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567" r="75860"/>
          <a:stretch/>
        </p:blipFill>
        <p:spPr>
          <a:xfrm>
            <a:off x="838200" y="252629"/>
            <a:ext cx="1945123" cy="140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D61439-1D80-D4D5-F401-B7CAEECAE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335" y="287760"/>
            <a:ext cx="7791640" cy="1183566"/>
          </a:xfrm>
        </p:spPr>
        <p:txBody>
          <a:bodyPr>
            <a:normAutofit/>
          </a:bodyPr>
          <a:lstStyle/>
          <a:p>
            <a:r>
              <a:rPr lang="en" dirty="0"/>
              <a:t>6 Pillars of HEARTS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71" y="2807028"/>
            <a:ext cx="11536456" cy="186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92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EA7D4-FB72-53BD-4A89-4BCC225A7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438B1-E01C-803F-AAF3-0DABC460F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935"/>
            <a:ext cx="10682415" cy="410102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Target users: primary care providers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 Family physicians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 Physician assistants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 Nurse practitioners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 Nurses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 Pharmacists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Intended as a framework for managing most (but not all) cases of hypertension in primary care. Notable exceptions: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 Not intended for people who are pregnant or trying to become pregnant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 Not intended for children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 Clinical discretion must still be applied on a case-by-case basis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4CA322-C047-1B52-6A45-6E7B3735C1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567" r="75860"/>
          <a:stretch/>
        </p:blipFill>
        <p:spPr>
          <a:xfrm>
            <a:off x="838200" y="252629"/>
            <a:ext cx="1945123" cy="140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914253-947D-B2A4-2B48-C7CADE479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335" y="287760"/>
            <a:ext cx="7791640" cy="1183566"/>
          </a:xfrm>
        </p:spPr>
        <p:txBody>
          <a:bodyPr>
            <a:normAutofit/>
          </a:bodyPr>
          <a:lstStyle/>
          <a:p>
            <a:r>
              <a:rPr lang="en" dirty="0"/>
              <a:t>Scope</a:t>
            </a:r>
          </a:p>
        </p:txBody>
      </p:sp>
    </p:spTree>
    <p:extLst>
      <p:ext uri="{BB962C8B-B14F-4D97-AF65-F5344CB8AC3E}">
        <p14:creationId xmlns:p14="http://schemas.microsoft.com/office/powerpoint/2010/main" val="2587847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EA7D4-FB72-53BD-4A89-4BCC225A7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438B1-E01C-803F-AAF3-0DABC460F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935"/>
            <a:ext cx="10682415" cy="410102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Family medicine physicians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Pharmacists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Nurse practitioner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Hypertension specialists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Methodologist with expertise in guideline development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Patient partners with lived experience with hypertension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4CA322-C047-1B52-6A45-6E7B3735C1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567" r="75860"/>
          <a:stretch/>
        </p:blipFill>
        <p:spPr>
          <a:xfrm>
            <a:off x="838200" y="252629"/>
            <a:ext cx="1945123" cy="140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914253-947D-B2A4-2B48-C7CADE479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335" y="287760"/>
            <a:ext cx="7791640" cy="1183566"/>
          </a:xfrm>
        </p:spPr>
        <p:txBody>
          <a:bodyPr>
            <a:normAutofit/>
          </a:bodyPr>
          <a:lstStyle/>
          <a:p>
            <a:r>
              <a:rPr lang="en" dirty="0"/>
              <a:t>Guideline Committee Composition</a:t>
            </a:r>
          </a:p>
        </p:txBody>
      </p:sp>
    </p:spTree>
    <p:extLst>
      <p:ext uri="{BB962C8B-B14F-4D97-AF65-F5344CB8AC3E}">
        <p14:creationId xmlns:p14="http://schemas.microsoft.com/office/powerpoint/2010/main" val="4118099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EA7D4-FB72-53BD-4A89-4BCC225A7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438B1-E01C-803F-AAF3-0DABC460F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935"/>
            <a:ext cx="10682415" cy="410102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2023 Canadian Hypertension Congress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sz="2200" dirty="0">
                <a:latin typeface="Arial" panose="020B0604020202020204" pitchFamily="34" charset="0"/>
                <a:cs typeface="Arial" panose="020B0604020202020204" pitchFamily="34" charset="0"/>
              </a:rPr>
              <a:t> Consensus request for developing streamlined, pragmatic, and evidence-based hypertension guidelines specifically focused on primary care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Emphasis on topics of hypertension diagnosis and management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sz="2200" dirty="0">
                <a:latin typeface="Arial" panose="020B0604020202020204" pitchFamily="34" charset="0"/>
                <a:cs typeface="Arial" panose="020B0604020202020204" pitchFamily="34" charset="0"/>
              </a:rPr>
              <a:t> Limit the number of recommendations to those deemed most relevant to primary care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4CA322-C047-1B52-6A45-6E7B3735C1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567" r="75860"/>
          <a:stretch/>
        </p:blipFill>
        <p:spPr>
          <a:xfrm>
            <a:off x="838200" y="252629"/>
            <a:ext cx="1945123" cy="140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914253-947D-B2A4-2B48-C7CADE479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335" y="287760"/>
            <a:ext cx="7791640" cy="1183566"/>
          </a:xfrm>
        </p:spPr>
        <p:txBody>
          <a:bodyPr>
            <a:normAutofit/>
          </a:bodyPr>
          <a:lstStyle/>
          <a:p>
            <a:r>
              <a:rPr lang="en" dirty="0"/>
              <a:t>Selection of priority topics</a:t>
            </a:r>
          </a:p>
        </p:txBody>
      </p:sp>
    </p:spTree>
    <p:extLst>
      <p:ext uri="{BB962C8B-B14F-4D97-AF65-F5344CB8AC3E}">
        <p14:creationId xmlns:p14="http://schemas.microsoft.com/office/powerpoint/2010/main" val="4002973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EA7D4-FB72-53BD-4A89-4BCC225A7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438B1-E01C-803F-AAF3-0DABC460F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935"/>
            <a:ext cx="10682415" cy="4101028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9 recommendations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sz="2200" dirty="0">
                <a:latin typeface="Arial" panose="020B0604020202020204" pitchFamily="34" charset="0"/>
                <a:cs typeface="Arial" panose="020B0604020202020204" pitchFamily="34" charset="0"/>
              </a:rPr>
              <a:t> Adaptation process (ADAPTE)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sz="2200" dirty="0">
                <a:latin typeface="Arial" panose="020B0604020202020204" pitchFamily="34" charset="0"/>
                <a:cs typeface="Arial" panose="020B0604020202020204" pitchFamily="34" charset="0"/>
              </a:rPr>
              <a:t> Strength of recommendation and certainty of evidence (GRADE)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sz="2200" dirty="0">
                <a:latin typeface="Arial" panose="020B0604020202020204" pitchFamily="34" charset="0"/>
                <a:cs typeface="Arial" panose="020B0604020202020204" pitchFamily="34" charset="0"/>
              </a:rPr>
              <a:t> Scientific rationale and evidence tables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sz="2200" dirty="0">
                <a:latin typeface="Arial" panose="020B0604020202020204" pitchFamily="34" charset="0"/>
                <a:cs typeface="Arial" panose="020B0604020202020204" pitchFamily="34" charset="0"/>
              </a:rPr>
              <a:t> Values and preferences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Diagnosis and treatment algorithms based on the above recommendations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" sz="2200" dirty="0">
                <a:latin typeface="Arial" panose="020B0604020202020204" pitchFamily="34" charset="0"/>
                <a:cs typeface="Arial" panose="020B0604020202020204" pitchFamily="34" charset="0"/>
              </a:rPr>
              <a:t> Applying HEARTS framework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4CA322-C047-1B52-6A45-6E7B3735C1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567" r="75860"/>
          <a:stretch/>
        </p:blipFill>
        <p:spPr>
          <a:xfrm>
            <a:off x="838200" y="252629"/>
            <a:ext cx="1945123" cy="140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914253-947D-B2A4-2B48-C7CADE479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335" y="287760"/>
            <a:ext cx="7791640" cy="1183566"/>
          </a:xfrm>
        </p:spPr>
        <p:txBody>
          <a:bodyPr>
            <a:normAutofit/>
          </a:bodyPr>
          <a:lstStyle/>
          <a:p>
            <a:r>
              <a:rPr lang="en"/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2804635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613A87-EEA6-5465-E595-6B42CE7D6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779" y="1690932"/>
            <a:ext cx="10198443" cy="38804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665E39-DE0C-C9FF-13BD-90710B734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GRADE System</a:t>
            </a:r>
          </a:p>
        </p:txBody>
      </p:sp>
    </p:spTree>
    <p:extLst>
      <p:ext uri="{BB962C8B-B14F-4D97-AF65-F5344CB8AC3E}">
        <p14:creationId xmlns:p14="http://schemas.microsoft.com/office/powerpoint/2010/main" val="3418138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F7B0B-29B3-11E2-A58B-5AFF5D2E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87760"/>
            <a:ext cx="9371949" cy="972629"/>
          </a:xfrm>
        </p:spPr>
        <p:txBody>
          <a:bodyPr/>
          <a:lstStyle/>
          <a:p>
            <a:r>
              <a:rPr lang="en"/>
              <a:t>DIAGNOSTIC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C367E5E-C633-C4EE-101E-BB0AF32DD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467579"/>
              </p:ext>
            </p:extLst>
          </p:nvPr>
        </p:nvGraphicFramePr>
        <p:xfrm>
          <a:off x="712573" y="1623948"/>
          <a:ext cx="10766854" cy="398533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98508">
                  <a:extLst>
                    <a:ext uri="{9D8B030D-6E8A-4147-A177-3AD203B41FA5}">
                      <a16:colId xmlns:a16="http://schemas.microsoft.com/office/drawing/2014/main" val="3395796451"/>
                    </a:ext>
                  </a:extLst>
                </a:gridCol>
                <a:gridCol w="1997676">
                  <a:extLst>
                    <a:ext uri="{9D8B030D-6E8A-4147-A177-3AD203B41FA5}">
                      <a16:colId xmlns:a16="http://schemas.microsoft.com/office/drawing/2014/main" val="478690936"/>
                    </a:ext>
                  </a:extLst>
                </a:gridCol>
                <a:gridCol w="2170670">
                  <a:extLst>
                    <a:ext uri="{9D8B030D-6E8A-4147-A177-3AD203B41FA5}">
                      <a16:colId xmlns:a16="http://schemas.microsoft.com/office/drawing/2014/main" val="3310997167"/>
                    </a:ext>
                  </a:extLst>
                </a:gridCol>
              </a:tblGrid>
              <a:tr h="693493">
                <a:tc>
                  <a:txBody>
                    <a:bodyPr/>
                    <a:lstStyle/>
                    <a:p>
                      <a:r>
                        <a:rPr lang="en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Recommendation</a:t>
                      </a:r>
                      <a:endParaRPr lang="en-CA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rgbClr val="AD1F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dirty="0"/>
                        <a:t>Strength of recommandation</a:t>
                      </a:r>
                    </a:p>
                  </a:txBody>
                  <a:tcPr>
                    <a:solidFill>
                      <a:srgbClr val="AD1F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err="1"/>
                        <a:t>Certainty of the evidence</a:t>
                      </a:r>
                      <a:endParaRPr lang="en-CA"/>
                    </a:p>
                  </a:txBody>
                  <a:tcPr>
                    <a:solidFill>
                      <a:srgbClr val="AD1F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478583"/>
                  </a:ext>
                </a:extLst>
              </a:tr>
              <a:tr h="693493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BP assessment with a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validated automated device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using a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standardized method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recommended.</a:t>
                      </a: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/>
                        <a:t>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err="1"/>
                        <a:t>Moderate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669117"/>
                  </a:ext>
                </a:extLst>
              </a:tr>
              <a:tr h="693493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Out-of-office BP assessment is recommended to confirm the diagnosis of hypertension or to detect white-coat hypertension and masked hypertension.</a:t>
                      </a:r>
                      <a:r>
                        <a:rPr lang="en-US" dirty="0"/>
                        <a:t> </a:t>
                      </a: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/>
                        <a:t>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err="1"/>
                        <a:t>Moderate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898471"/>
                  </a:ext>
                </a:extLst>
              </a:tr>
              <a:tr h="693493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definition of hypertension in adults is recommended as            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BP ≥ 130/80 mm Hg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measured with a validated device under optimal conditions.</a:t>
                      </a:r>
                      <a:r>
                        <a:rPr lang="en-US" dirty="0"/>
                        <a:t> </a:t>
                      </a: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/>
                        <a:t>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dirty="0"/>
                        <a:t>Moderate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03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878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1E0195-A592-27AD-951E-D412EB9E8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687" y="1862175"/>
            <a:ext cx="5714860" cy="25630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1A74E2-B886-30AD-935E-2A5320CCF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26" y="687860"/>
            <a:ext cx="5734371" cy="491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7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4062E3-2DD8-7BD6-8FB4-F0660F4CC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078" y="379767"/>
            <a:ext cx="6779844" cy="583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7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99D79-9AD5-374C-2ED6-A856ADD83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Particularities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01C28-F8B3-30A4-4D9B-6DF25D1A0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dirty="0"/>
              <a:t>A standardized technique (AOBP) using a validated device should be used to implement the recommendations</a:t>
            </a:r>
          </a:p>
          <a:p>
            <a:pPr lvl="1"/>
            <a:r>
              <a:rPr lang="en" dirty="0"/>
              <a:t>A non-standardized (or auscultatory) technique does not allow for sufficiently reliable and reproducible measurements, and can overestimate the BP by 5-10 mm Hg</a:t>
            </a:r>
          </a:p>
          <a:p>
            <a:endParaRPr lang="fr-CA" dirty="0"/>
          </a:p>
          <a:p>
            <a:r>
              <a:rPr lang="en" dirty="0"/>
              <a:t>New threshold for defining hypertension in Canada: 130/80 mm Hg </a:t>
            </a:r>
            <a:r>
              <a:rPr lang="en" i="1" dirty="0"/>
              <a:t>(instead of 135/85 mm Hg)</a:t>
            </a:r>
          </a:p>
          <a:p>
            <a:pPr lvl="1"/>
            <a:r>
              <a:rPr lang="en" dirty="0"/>
              <a:t>Approx. 9% more people with hypertension in Canada</a:t>
            </a:r>
          </a:p>
          <a:p>
            <a:pPr lvl="1"/>
            <a:r>
              <a:rPr lang="en" dirty="0"/>
              <a:t>But &lt; 1.5% more will require pharmacological treatment (</a:t>
            </a:r>
            <a:r>
              <a:rPr lang="en" i="1" dirty="0"/>
              <a:t>unpublished data</a:t>
            </a:r>
            <a:r>
              <a:rPr lang="en" dirty="0"/>
              <a:t>)</a:t>
            </a:r>
          </a:p>
          <a:p>
            <a:endParaRPr lang="fr-CA" dirty="0"/>
          </a:p>
          <a:p>
            <a:r>
              <a:rPr lang="en" b="1" dirty="0"/>
              <a:t>A single number to remember</a:t>
            </a:r>
            <a:endParaRPr lang="fr-CA" dirty="0"/>
          </a:p>
          <a:p>
            <a:pPr lvl="1"/>
            <a:r>
              <a:rPr lang="en" dirty="0"/>
              <a:t>A BP of 130/80 mm Hg measured by standardized AOBP corresponds to the same cardiovascular risk as a BP of 130/80 mm Hg measured at home or with ABPM (daytime average)</a:t>
            </a:r>
          </a:p>
          <a:p>
            <a:endParaRPr lang="fr-CA" dirty="0"/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40205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91BDF-0632-D785-6D16-699422304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9B382-14B3-39B6-29C2-419EBCC98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87760"/>
            <a:ext cx="9371949" cy="972629"/>
          </a:xfrm>
        </p:spPr>
        <p:txBody>
          <a:bodyPr/>
          <a:lstStyle/>
          <a:p>
            <a:r>
              <a:rPr lang="en"/>
              <a:t>TREATMENT (1)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118D49-4A08-6076-4D7F-D1521F974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892985"/>
              </p:ext>
            </p:extLst>
          </p:nvPr>
        </p:nvGraphicFramePr>
        <p:xfrm>
          <a:off x="712573" y="1623948"/>
          <a:ext cx="10766854" cy="425965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98508">
                  <a:extLst>
                    <a:ext uri="{9D8B030D-6E8A-4147-A177-3AD203B41FA5}">
                      <a16:colId xmlns:a16="http://schemas.microsoft.com/office/drawing/2014/main" val="3395796451"/>
                    </a:ext>
                  </a:extLst>
                </a:gridCol>
                <a:gridCol w="1997676">
                  <a:extLst>
                    <a:ext uri="{9D8B030D-6E8A-4147-A177-3AD203B41FA5}">
                      <a16:colId xmlns:a16="http://schemas.microsoft.com/office/drawing/2014/main" val="478690936"/>
                    </a:ext>
                  </a:extLst>
                </a:gridCol>
                <a:gridCol w="2170670">
                  <a:extLst>
                    <a:ext uri="{9D8B030D-6E8A-4147-A177-3AD203B41FA5}">
                      <a16:colId xmlns:a16="http://schemas.microsoft.com/office/drawing/2014/main" val="3310997167"/>
                    </a:ext>
                  </a:extLst>
                </a:gridCol>
              </a:tblGrid>
              <a:tr h="693493">
                <a:tc>
                  <a:txBody>
                    <a:bodyPr/>
                    <a:lstStyle/>
                    <a:p>
                      <a:r>
                        <a:rPr lang="en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Recommendation</a:t>
                      </a:r>
                      <a:endParaRPr lang="en-CA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rgbClr val="AD1F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dirty="0"/>
                        <a:t>Strength of recommandation</a:t>
                      </a:r>
                    </a:p>
                  </a:txBody>
                  <a:tcPr>
                    <a:solidFill>
                      <a:srgbClr val="AD1F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err="1"/>
                        <a:t>Certainty of the evidence</a:t>
                      </a:r>
                      <a:endParaRPr lang="en-CA"/>
                    </a:p>
                  </a:txBody>
                  <a:tcPr>
                    <a:solidFill>
                      <a:srgbClr val="AD1F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478583"/>
                  </a:ext>
                </a:extLst>
              </a:tr>
              <a:tr h="693493">
                <a:tc>
                  <a:txBody>
                    <a:bodyPr/>
                    <a:lstStyle/>
                    <a:p>
                      <a:r>
                        <a:rPr lang="en-US" sz="1800" b="1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Healthy lifestyle changes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 recommended for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adults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hypertension.</a:t>
                      </a:r>
                      <a:r>
                        <a:rPr lang="en-US" dirty="0"/>
                        <a:t> </a:t>
                      </a: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/>
                        <a:t>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err="1"/>
                        <a:t>High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669117"/>
                  </a:ext>
                </a:extLst>
              </a:tr>
              <a:tr h="693493">
                <a:tc>
                  <a:txBody>
                    <a:bodyPr/>
                    <a:lstStyle/>
                    <a:p>
                      <a:r>
                        <a:rPr lang="en-US" sz="1800" b="1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Pharmacotherapy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initiation for hypertension is recommended for adults with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BP ≥ 140/90 mm Hg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for adults with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systolic BP 130–139 mm Hg at high cardiovascular disease risk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dirty="0"/>
                        <a:t> </a:t>
                      </a: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/>
                        <a:t>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err="1"/>
                        <a:t>High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898471"/>
                  </a:ext>
                </a:extLst>
              </a:tr>
              <a:tr h="693493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Treatment, including healthy lifestyle changes with or without pharmacotherapy, is recommended for adults with hypertension to achieve a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systolic BP &lt; 130 mm Hg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provided the treatment is well tolerated</a:t>
                      </a:r>
                      <a:r>
                        <a:rPr lang="en-US" dirty="0"/>
                        <a:t> .</a:t>
                      </a: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/>
                        <a:t>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dirty="0"/>
                        <a:t>High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03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3841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97BFBC-4C1B-2BB0-9E3F-652346C33D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40388"/>
              </p:ext>
            </p:extLst>
          </p:nvPr>
        </p:nvGraphicFramePr>
        <p:xfrm>
          <a:off x="2796746" y="1889760"/>
          <a:ext cx="6598508" cy="30784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98508">
                  <a:extLst>
                    <a:ext uri="{9D8B030D-6E8A-4147-A177-3AD203B41FA5}">
                      <a16:colId xmlns:a16="http://schemas.microsoft.com/office/drawing/2014/main" val="3395796451"/>
                    </a:ext>
                  </a:extLst>
                </a:gridCol>
              </a:tblGrid>
              <a:tr h="3704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" sz="2000" noProof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Healthy lifestyle habits</a:t>
                      </a:r>
                    </a:p>
                  </a:txBody>
                  <a:tcPr>
                    <a:solidFill>
                      <a:srgbClr val="AD1F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478583"/>
                  </a:ext>
                </a:extLst>
              </a:tr>
              <a:tr h="3704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" sz="2000" noProof="0"/>
                        <a:t>Decrease sodium intake (WHO: &lt; 2 g per day)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669117"/>
                  </a:ext>
                </a:extLst>
              </a:tr>
              <a:tr h="3704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" sz="2000" noProof="0"/>
                        <a:t>Increase potassium intake (WHO: &gt; 3.5 g per day)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898471"/>
                  </a:ext>
                </a:extLst>
              </a:tr>
              <a:tr h="3704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" sz="2000" noProof="0" dirty="0"/>
                        <a:t>Achieve a healthy weight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030003"/>
                  </a:ext>
                </a:extLst>
              </a:tr>
              <a:tr h="3704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" sz="2000" noProof="0"/>
                        <a:t>Exercise regularly (WHO: 150-300 min per week of moderate-intensity aerobic activity)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271858"/>
                  </a:ext>
                </a:extLst>
              </a:tr>
              <a:tr h="3704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" sz="2000" noProof="0"/>
                        <a:t>Limit alcohol intake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43752"/>
                  </a:ext>
                </a:extLst>
              </a:tr>
              <a:tr h="3704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" sz="2000" noProof="0" dirty="0"/>
                        <a:t>Stop all tobacco products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59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818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868AE-0785-9A56-788D-5876B9F10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87760"/>
            <a:ext cx="10210474" cy="1183566"/>
          </a:xfrm>
        </p:spPr>
        <p:txBody>
          <a:bodyPr/>
          <a:lstStyle/>
          <a:p>
            <a:r>
              <a:rPr lang="en" dirty="0"/>
              <a:t>High cardiovascular disease risk conditions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2BE4B1-748C-B833-C090-B44966534C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87" b="27862"/>
          <a:stretch/>
        </p:blipFill>
        <p:spPr>
          <a:xfrm>
            <a:off x="2668329" y="1989585"/>
            <a:ext cx="6855342" cy="287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82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ACB80C9-AE42-084A-654D-DC850F424B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31"/>
          <a:stretch/>
        </p:blipFill>
        <p:spPr bwMode="auto">
          <a:xfrm>
            <a:off x="250288" y="1977084"/>
            <a:ext cx="5881999" cy="265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C5AE9A1-5F43-2C5C-514E-8D128961EB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31"/>
          <a:stretch/>
        </p:blipFill>
        <p:spPr bwMode="auto">
          <a:xfrm>
            <a:off x="6268812" y="1977084"/>
            <a:ext cx="5881999" cy="265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955943C-5CB0-9A82-30D8-866634F3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87760"/>
            <a:ext cx="10210474" cy="1183566"/>
          </a:xfrm>
        </p:spPr>
        <p:txBody>
          <a:bodyPr/>
          <a:lstStyle/>
          <a:p>
            <a:r>
              <a:rPr lang="en" dirty="0"/>
              <a:t>Why recommend a SBP &lt; 130 mmHg target?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3F4D45-54AC-900C-2691-ABE6CA6A2B5B}"/>
              </a:ext>
            </a:extLst>
          </p:cNvPr>
          <p:cNvSpPr txBox="1"/>
          <p:nvPr/>
        </p:nvSpPr>
        <p:spPr>
          <a:xfrm>
            <a:off x="1410026" y="4654378"/>
            <a:ext cx="1685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/>
              <a:t>CV Events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DFE4C0-AEC9-8C22-8594-4202143C4A24}"/>
              </a:ext>
            </a:extLst>
          </p:cNvPr>
          <p:cNvSpPr txBox="1"/>
          <p:nvPr/>
        </p:nvSpPr>
        <p:spPr>
          <a:xfrm>
            <a:off x="8313334" y="4695567"/>
            <a:ext cx="235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/>
              <a:t>Mortality (all causes)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BDEBAF-8506-3D5E-CF1E-102E30355FA6}"/>
              </a:ext>
            </a:extLst>
          </p:cNvPr>
          <p:cNvSpPr txBox="1"/>
          <p:nvPr/>
        </p:nvSpPr>
        <p:spPr>
          <a:xfrm>
            <a:off x="9796145" y="6133070"/>
            <a:ext cx="2308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400" err="1"/>
              <a:t>Whelton, Hypertension 2024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6995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55943C-5CB0-9A82-30D8-866634F3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87760"/>
            <a:ext cx="10210474" cy="1183566"/>
          </a:xfrm>
        </p:spPr>
        <p:txBody>
          <a:bodyPr/>
          <a:lstStyle/>
          <a:p>
            <a:r>
              <a:rPr lang="en" dirty="0"/>
              <a:t>Why recommend a SBP &lt; 130 mmHg target?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3F4D45-54AC-900C-2691-ABE6CA6A2B5B}"/>
              </a:ext>
            </a:extLst>
          </p:cNvPr>
          <p:cNvSpPr txBox="1"/>
          <p:nvPr/>
        </p:nvSpPr>
        <p:spPr>
          <a:xfrm>
            <a:off x="2535441" y="1656201"/>
            <a:ext cx="5861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/>
              <a:t>Potential harms of more intensive BP lowering are quite low.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BDEBAF-8506-3D5E-CF1E-102E30355FA6}"/>
              </a:ext>
            </a:extLst>
          </p:cNvPr>
          <p:cNvSpPr txBox="1"/>
          <p:nvPr/>
        </p:nvSpPr>
        <p:spPr>
          <a:xfrm>
            <a:off x="9796145" y="6133070"/>
            <a:ext cx="2308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400" err="1"/>
              <a:t>Whelton, Hypertension 2024</a:t>
            </a:r>
            <a:endParaRPr lang="fr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510" y="2134058"/>
            <a:ext cx="4695825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20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35A4F-3043-6F2D-D443-BC483E43F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A716D-62C4-9411-16F4-D48E8FF57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87760"/>
            <a:ext cx="9371949" cy="972629"/>
          </a:xfrm>
        </p:spPr>
        <p:txBody>
          <a:bodyPr/>
          <a:lstStyle/>
          <a:p>
            <a:r>
              <a:rPr lang="en"/>
              <a:t>TREATMENT (2)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5B47619-DB50-E6FF-3B40-8977264B92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730886"/>
              </p:ext>
            </p:extLst>
          </p:nvPr>
        </p:nvGraphicFramePr>
        <p:xfrm>
          <a:off x="712573" y="1623948"/>
          <a:ext cx="10766854" cy="416821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98508">
                  <a:extLst>
                    <a:ext uri="{9D8B030D-6E8A-4147-A177-3AD203B41FA5}">
                      <a16:colId xmlns:a16="http://schemas.microsoft.com/office/drawing/2014/main" val="3395796451"/>
                    </a:ext>
                  </a:extLst>
                </a:gridCol>
                <a:gridCol w="1997676">
                  <a:extLst>
                    <a:ext uri="{9D8B030D-6E8A-4147-A177-3AD203B41FA5}">
                      <a16:colId xmlns:a16="http://schemas.microsoft.com/office/drawing/2014/main" val="478690936"/>
                    </a:ext>
                  </a:extLst>
                </a:gridCol>
                <a:gridCol w="2170670">
                  <a:extLst>
                    <a:ext uri="{9D8B030D-6E8A-4147-A177-3AD203B41FA5}">
                      <a16:colId xmlns:a16="http://schemas.microsoft.com/office/drawing/2014/main" val="3310997167"/>
                    </a:ext>
                  </a:extLst>
                </a:gridCol>
              </a:tblGrid>
              <a:tr h="693493">
                <a:tc>
                  <a:txBody>
                    <a:bodyPr/>
                    <a:lstStyle/>
                    <a:p>
                      <a:r>
                        <a:rPr lang="en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Recommendation</a:t>
                      </a:r>
                      <a:endParaRPr lang="en-CA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rgbClr val="AD1F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dirty="0"/>
                        <a:t>Strength of recommandation</a:t>
                      </a:r>
                    </a:p>
                  </a:txBody>
                  <a:tcPr>
                    <a:solidFill>
                      <a:srgbClr val="AD1F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err="1"/>
                        <a:t>Certainty of the evidence</a:t>
                      </a:r>
                      <a:endParaRPr lang="en-CA"/>
                    </a:p>
                  </a:txBody>
                  <a:tcPr>
                    <a:solidFill>
                      <a:srgbClr val="AD1F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478583"/>
                  </a:ext>
                </a:extLst>
              </a:tr>
              <a:tr h="693493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adults with hypertension requiring pharmacotherapy,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low-dose combination therapy (ideally as a single-pill combination) is recommended as initial treatment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which includes drugs from 2 of the following 3 complementary classes of medications: ACEIs or ARBs, thiazide or thiazide-like diuretics, and long-acting dihydropyridine CCBs.</a:t>
                      </a:r>
                      <a:r>
                        <a:rPr lang="en-US" dirty="0"/>
                        <a:t> </a:t>
                      </a:r>
                      <a:br>
                        <a:rPr lang="en-US" dirty="0"/>
                      </a:b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dirty="0"/>
                        <a:t>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err="1"/>
                        <a:t>Moderate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669117"/>
                  </a:ext>
                </a:extLst>
              </a:tr>
              <a:tr h="693493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BP remains above target despite 2-drug combination therapy, 3-drug combination therapy consisting of an ACEI or ARB, a thiazide or thiazide-like diuretic, and a long-acting dihydropyridine CCB is</a:t>
                      </a:r>
                      <a:b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recommended.</a:t>
                      </a:r>
                      <a:r>
                        <a:rPr lang="en-US" dirty="0"/>
                        <a:t> </a:t>
                      </a:r>
                      <a:br>
                        <a:rPr lang="en-US" dirty="0"/>
                      </a:b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/>
                        <a:t>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dirty="0"/>
                        <a:t>Moderate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898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46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C4B9-E428-ACB4-A92C-47C25C167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87760"/>
            <a:ext cx="9706936" cy="1183566"/>
          </a:xfrm>
        </p:spPr>
        <p:txBody>
          <a:bodyPr/>
          <a:lstStyle/>
          <a:p>
            <a:r>
              <a:rPr lang="en"/>
              <a:t>Potential benefits of combination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60D40-4B50-113A-0822-35A905943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025" y="1776298"/>
            <a:ext cx="9371949" cy="4387037"/>
          </a:xfrm>
        </p:spPr>
        <p:txBody>
          <a:bodyPr/>
          <a:lstStyle/>
          <a:p>
            <a:r>
              <a:rPr lang="en" dirty="0"/>
              <a:t>70% of patients need more than one class of drug</a:t>
            </a:r>
          </a:p>
          <a:p>
            <a:r>
              <a:rPr lang="en" dirty="0"/>
              <a:t>Additional 4 mm Hg reduction vs. two separate agents</a:t>
            </a:r>
          </a:p>
          <a:p>
            <a:r>
              <a:rPr lang="en" dirty="0"/>
              <a:t>32% more patients with controlled hypertension</a:t>
            </a:r>
          </a:p>
          <a:p>
            <a:r>
              <a:rPr lang="en" dirty="0"/>
              <a:t>Lower risk of of side effects</a:t>
            </a:r>
          </a:p>
          <a:p>
            <a:r>
              <a:rPr lang="en" dirty="0"/>
              <a:t>Better adherence and persistence of treatment</a:t>
            </a:r>
          </a:p>
          <a:p>
            <a:r>
              <a:rPr lang="en" dirty="0"/>
              <a:t>Lower risk of hospitalization, cardiovascular events, and mortality</a:t>
            </a:r>
          </a:p>
          <a:p>
            <a:r>
              <a:rPr lang="en" dirty="0"/>
              <a:t>Economic benefits</a:t>
            </a:r>
          </a:p>
          <a:p>
            <a:r>
              <a:rPr lang="en" dirty="0"/>
              <a:t>No increase in the risk of discontinuation compared to separate agents or monotherapy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23982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99862-7332-E575-91BD-96FAE4441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D0B6F-FE26-B761-2D4C-4506B1271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87760"/>
            <a:ext cx="9371949" cy="972629"/>
          </a:xfrm>
        </p:spPr>
        <p:txBody>
          <a:bodyPr/>
          <a:lstStyle/>
          <a:p>
            <a:r>
              <a:rPr lang="en"/>
              <a:t>TREATMENT (3)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A0FAB8D-4349-78F0-5689-60A60BF5D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836631"/>
              </p:ext>
            </p:extLst>
          </p:nvPr>
        </p:nvGraphicFramePr>
        <p:xfrm>
          <a:off x="712573" y="1623948"/>
          <a:ext cx="10766854" cy="215653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98508">
                  <a:extLst>
                    <a:ext uri="{9D8B030D-6E8A-4147-A177-3AD203B41FA5}">
                      <a16:colId xmlns:a16="http://schemas.microsoft.com/office/drawing/2014/main" val="3395796451"/>
                    </a:ext>
                  </a:extLst>
                </a:gridCol>
                <a:gridCol w="1997676">
                  <a:extLst>
                    <a:ext uri="{9D8B030D-6E8A-4147-A177-3AD203B41FA5}">
                      <a16:colId xmlns:a16="http://schemas.microsoft.com/office/drawing/2014/main" val="478690936"/>
                    </a:ext>
                  </a:extLst>
                </a:gridCol>
                <a:gridCol w="2170670">
                  <a:extLst>
                    <a:ext uri="{9D8B030D-6E8A-4147-A177-3AD203B41FA5}">
                      <a16:colId xmlns:a16="http://schemas.microsoft.com/office/drawing/2014/main" val="3310997167"/>
                    </a:ext>
                  </a:extLst>
                </a:gridCol>
              </a:tblGrid>
              <a:tr h="693493">
                <a:tc>
                  <a:txBody>
                    <a:bodyPr/>
                    <a:lstStyle/>
                    <a:p>
                      <a:r>
                        <a:rPr lang="en" err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Recommendation</a:t>
                      </a:r>
                      <a:endParaRPr lang="en-CA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rgbClr val="AD1F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dirty="0"/>
                        <a:t>Strength of recommandation</a:t>
                      </a:r>
                    </a:p>
                  </a:txBody>
                  <a:tcPr>
                    <a:solidFill>
                      <a:srgbClr val="AD1F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err="1"/>
                        <a:t>Certainty of the evidence</a:t>
                      </a:r>
                      <a:endParaRPr lang="en-CA"/>
                    </a:p>
                  </a:txBody>
                  <a:tcPr>
                    <a:solidFill>
                      <a:srgbClr val="AD1F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478583"/>
                  </a:ext>
                </a:extLst>
              </a:tr>
              <a:tr h="693493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BP remains above target despite 3-drug combination therapy consisting of an ACEI or ARB; a thiazide or thiazide-like diuretic; and a long-acting dihydropyridine CCB at their maximally tolerated doses, the addition of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spironolactone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suggested.</a:t>
                      </a:r>
                      <a:r>
                        <a:rPr lang="en-US" dirty="0"/>
                        <a:t> </a:t>
                      </a:r>
                      <a:br>
                        <a:rPr lang="en-US" dirty="0"/>
                      </a:b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err="1"/>
                        <a:t>Conditional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dirty="0"/>
                        <a:t>Moderate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03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831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BC33C-3CE2-3D37-06A1-3B46D51D0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53B55-8C4D-A82B-E080-07BEE934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Particularities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A3E79-F9A1-3664-7A76-766AB0FB7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b="1" dirty="0"/>
              <a:t>Not intended for</a:t>
            </a:r>
            <a:r>
              <a:rPr lang="en" dirty="0"/>
              <a:t> the treatment of people who are pregnant, planning to become pregnant, or breastfeeding, or children.</a:t>
            </a:r>
          </a:p>
          <a:p>
            <a:r>
              <a:rPr lang="en" dirty="0"/>
              <a:t>All people with hypertension must now be treated</a:t>
            </a:r>
          </a:p>
          <a:p>
            <a:pPr lvl="1"/>
            <a:r>
              <a:rPr lang="en" dirty="0"/>
              <a:t>A large proportion of the "new hypertensions" should only be treated by a non-pharmacological approach</a:t>
            </a:r>
          </a:p>
          <a:p>
            <a:r>
              <a:rPr lang="en" dirty="0"/>
              <a:t>Identical treatment target for all patients</a:t>
            </a:r>
          </a:p>
          <a:p>
            <a:pPr lvl="1"/>
            <a:r>
              <a:rPr lang="en" dirty="0"/>
              <a:t>The level of BP and the presence of CV risk factors determines the threshold for initiation of pharmacotherapy</a:t>
            </a:r>
          </a:p>
          <a:p>
            <a:r>
              <a:rPr lang="en" dirty="0"/>
              <a:t>Individualization of treatment remains important</a:t>
            </a:r>
          </a:p>
          <a:p>
            <a:pPr lvl="1"/>
            <a:r>
              <a:rPr lang="en" dirty="0"/>
              <a:t>Considered goals of care, frailty, risk of falling, and orthostatic hypotension</a:t>
            </a:r>
          </a:p>
          <a:p>
            <a:pPr lvl="1"/>
            <a:r>
              <a:rPr lang="en" dirty="0"/>
              <a:t>Aim for as low BP as possible if the target cannot be achieved</a:t>
            </a:r>
          </a:p>
          <a:p>
            <a:pPr lvl="1"/>
            <a:r>
              <a:rPr lang="en" dirty="0"/>
              <a:t>Possibility of aiming for a systolic BP &lt; 120 mm Hg in people at very high cardiovascular risk</a:t>
            </a:r>
          </a:p>
        </p:txBody>
      </p:sp>
    </p:spTree>
    <p:extLst>
      <p:ext uri="{BB962C8B-B14F-4D97-AF65-F5344CB8AC3E}">
        <p14:creationId xmlns:p14="http://schemas.microsoft.com/office/powerpoint/2010/main" val="461801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5B33-136A-4729-7F5E-240C56468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Particularities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5F94F-D660-243B-E10E-52D2C57E8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/>
              <a:t>Thiazide diuretics (HCTZ) and thiazide-type diuretics (chlorthalidone or indapamide) are again considered equivalent from the point of view of anti-hypertensive effect and cardiovascular protection</a:t>
            </a:r>
          </a:p>
          <a:p>
            <a:pPr lvl="1"/>
            <a:r>
              <a:rPr lang="en"/>
              <a:t>Based on the results of a large randomized-controlled study (Ishani, NEJM 2024)</a:t>
            </a:r>
          </a:p>
          <a:p>
            <a:pPr lvl="1"/>
            <a:r>
              <a:rPr lang="en"/>
              <a:t>However, the Committee believes that agents with a longer duration of action should be given priority as far as possible</a:t>
            </a:r>
          </a:p>
          <a:p>
            <a:pPr lvl="1"/>
            <a:endParaRPr lang="fr-CA"/>
          </a:p>
          <a:p>
            <a:r>
              <a:rPr lang="en"/>
              <a:t>Beta-blockers are no longer recommended in the absence of a specific indication</a:t>
            </a:r>
          </a:p>
          <a:p>
            <a:endParaRPr lang="fr-CA"/>
          </a:p>
          <a:p>
            <a:r>
              <a:rPr lang="en"/>
              <a:t>Absence of diastolic BP target</a:t>
            </a:r>
          </a:p>
          <a:p>
            <a:pPr lvl="1"/>
            <a:r>
              <a:rPr lang="en"/>
              <a:t>Benefits of reducing diastolic BP when systolic BP is &lt; 130 mm Hg is uncertain (isolated diastolic hypertension) </a:t>
            </a:r>
          </a:p>
        </p:txBody>
      </p:sp>
    </p:spTree>
    <p:extLst>
      <p:ext uri="{BB962C8B-B14F-4D97-AF65-F5344CB8AC3E}">
        <p14:creationId xmlns:p14="http://schemas.microsoft.com/office/powerpoint/2010/main" val="1225370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837399-C7A4-ABFD-84D5-E41E612F1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838" y="33375"/>
            <a:ext cx="5622324" cy="65796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E970F0-85D7-8CD7-1B41-E7F518041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33" y="753884"/>
            <a:ext cx="3669957" cy="775230"/>
          </a:xfrm>
        </p:spPr>
        <p:txBody>
          <a:bodyPr>
            <a:normAutofit fontScale="90000"/>
          </a:bodyPr>
          <a:lstStyle/>
          <a:p>
            <a:r>
              <a:rPr lang="en" dirty="0"/>
              <a:t>Implementation Tool</a:t>
            </a:r>
          </a:p>
        </p:txBody>
      </p:sp>
    </p:spTree>
    <p:extLst>
      <p:ext uri="{BB962C8B-B14F-4D97-AF65-F5344CB8AC3E}">
        <p14:creationId xmlns:p14="http://schemas.microsoft.com/office/powerpoint/2010/main" val="1997832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698EBF-9D05-ADFB-DE65-DF026AF85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922" y="1419953"/>
            <a:ext cx="9082156" cy="44534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98B78-44A9-80D2-5ABB-D6D9E3646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87760"/>
            <a:ext cx="9371949" cy="938915"/>
          </a:xfrm>
        </p:spPr>
        <p:txBody>
          <a:bodyPr/>
          <a:lstStyle/>
          <a:p>
            <a:r>
              <a:rPr lang="en"/>
              <a:t>Acceptable alternatives</a:t>
            </a:r>
          </a:p>
        </p:txBody>
      </p:sp>
    </p:spTree>
    <p:extLst>
      <p:ext uri="{BB962C8B-B14F-4D97-AF65-F5344CB8AC3E}">
        <p14:creationId xmlns:p14="http://schemas.microsoft.com/office/powerpoint/2010/main" val="25474057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133AC-F12A-FAB4-F6B7-0F3D2E425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Advantages of a standardized processing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8B1E0-0FBE-8AB3-254F-4A61F578A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025" y="1972962"/>
            <a:ext cx="9371949" cy="4190374"/>
          </a:xfrm>
        </p:spPr>
        <p:txBody>
          <a:bodyPr/>
          <a:lstStyle/>
          <a:p>
            <a:r>
              <a:rPr lang="en" dirty="0"/>
              <a:t>Proven strategies through HEARTS</a:t>
            </a:r>
          </a:p>
          <a:p>
            <a:r>
              <a:rPr lang="en" dirty="0"/>
              <a:t>Better BP reduction</a:t>
            </a:r>
          </a:p>
          <a:p>
            <a:endParaRPr lang="en" dirty="0"/>
          </a:p>
          <a:p>
            <a:r>
              <a:rPr lang="en" dirty="0"/>
              <a:t>"Bulk" purchasing and cost reduction</a:t>
            </a:r>
          </a:p>
          <a:p>
            <a:r>
              <a:rPr lang="en" dirty="0"/>
              <a:t>Standardizes care </a:t>
            </a:r>
          </a:p>
          <a:p>
            <a:r>
              <a:rPr lang="en" dirty="0"/>
              <a:t>Facilitates education initiatives</a:t>
            </a:r>
          </a:p>
        </p:txBody>
      </p:sp>
    </p:spTree>
    <p:extLst>
      <p:ext uri="{BB962C8B-B14F-4D97-AF65-F5344CB8AC3E}">
        <p14:creationId xmlns:p14="http://schemas.microsoft.com/office/powerpoint/2010/main" val="28262424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39BB6-D34B-D89C-45A5-7D978BD7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Answers</a:t>
            </a:r>
            <a:r>
              <a:rPr lang="fr-CA" dirty="0"/>
              <a:t> to </a:t>
            </a:r>
            <a:r>
              <a:rPr lang="fr-CA" dirty="0" err="1"/>
              <a:t>common</a:t>
            </a:r>
            <a:r>
              <a:rPr lang="fr-CA" dirty="0"/>
              <a:t> questions are </a:t>
            </a:r>
            <a:r>
              <a:rPr lang="fr-CA" dirty="0" err="1"/>
              <a:t>available</a:t>
            </a:r>
            <a:r>
              <a:rPr lang="fr-CA" dirty="0"/>
              <a:t> in Appendix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D93AE-4C00-CBEE-4671-864BEA2F0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025" y="1542654"/>
            <a:ext cx="9815023" cy="46206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What is the justification for lowering the diagnostic threshold of hypertension to ≥130/80 mmHg and the treatment target to &lt; 130 mmHg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Why is only one threshold provided for office, ambulatory, and home BP measurements?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Should treatment be initiated in all people with hypertension regardless of their cardiovascular risk?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Why is there no recommendation regarding a diastolic BP target?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Is the treatment algorithm and/or target for elderly individuals (&gt;80 years)?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Why is the BP target in individuals at high risk of </a:t>
            </a:r>
            <a:r>
              <a:rPr lang="fr-CA" sz="1200" dirty="0" err="1"/>
              <a:t>cardiovascular</a:t>
            </a:r>
            <a:r>
              <a:rPr lang="fr-CA" sz="1200" dirty="0"/>
              <a:t> </a:t>
            </a:r>
            <a:r>
              <a:rPr lang="fr-CA" sz="1200" dirty="0" err="1"/>
              <a:t>disease</a:t>
            </a:r>
            <a:r>
              <a:rPr lang="fr-CA" sz="1200" dirty="0"/>
              <a:t> not &lt; 120 </a:t>
            </a:r>
            <a:r>
              <a:rPr lang="fr-CA" sz="1200" dirty="0" err="1"/>
              <a:t>mmHg</a:t>
            </a:r>
            <a:r>
              <a:rPr lang="fr-CA" sz="1200" dirty="0"/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Should all people treated for hypertension be switched to the recommended regimen?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Why are specific drugs suggested in the treatment algorithm, rather than drug classes?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Could starting a single-pill combination lead to excessive BP reduction?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What is the justification underlying the choice of irbesartan/HCTZ as a first-line treatment?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Can irbesartan/HCTZ pills be cut in half?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Why is an angiotensin receptor blocker suggested over an angiotensin-converting enzyme inhibitor?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Why is a single pill combination including HCTZ recommended whereas the prior guidelines recommended favoring long-acting thiazides such as indapamide and chlorthalidone?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What is the place of betablockers in hypertension treatment?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Are routine blood tests recommended for all people who start combination therapy and/or after each dosage change?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Will recommending specific antihypertensive drugs lead to back-order issues?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How were conflicts of interests managed regarding drug selection?</a:t>
            </a:r>
            <a:endParaRPr lang="fr-CA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0E5E12-3162-20FA-983F-DE1441D8F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9912" y="1975001"/>
            <a:ext cx="2524125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18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8EE96-2191-B08D-D122-30322FC1E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0505"/>
            <a:ext cx="5817973" cy="3846457"/>
          </a:xfrm>
        </p:spPr>
        <p:txBody>
          <a:bodyPr/>
          <a:lstStyle/>
          <a:p>
            <a:pPr marL="0" indent="0">
              <a:buNone/>
            </a:pPr>
            <a:r>
              <a:rPr lang="en" b="1" dirty="0">
                <a:cs typeface="Arial" panose="020B0604020202020204" pitchFamily="34" charset="0"/>
              </a:rPr>
              <a:t>Public Guideline</a:t>
            </a:r>
          </a:p>
          <a:p>
            <a:r>
              <a:rPr lang="en" dirty="0">
                <a:cs typeface="Arial" panose="020B0604020202020204" pitchFamily="34" charset="0"/>
              </a:rPr>
              <a:t>Created </a:t>
            </a:r>
            <a:r>
              <a:rPr lang="en" u="sng" dirty="0">
                <a:cs typeface="Arial" panose="020B0604020202020204" pitchFamily="34" charset="0"/>
              </a:rPr>
              <a:t>for</a:t>
            </a:r>
            <a:r>
              <a:rPr lang="en" dirty="0">
                <a:cs typeface="Arial" panose="020B0604020202020204" pitchFamily="34" charset="0"/>
              </a:rPr>
              <a:t> and </a:t>
            </a:r>
            <a:r>
              <a:rPr lang="en" u="sng" dirty="0">
                <a:cs typeface="Arial" panose="020B0604020202020204" pitchFamily="34" charset="0"/>
              </a:rPr>
              <a:t>by</a:t>
            </a:r>
            <a:r>
              <a:rPr lang="en" dirty="0">
                <a:cs typeface="Arial" panose="020B0604020202020204" pitchFamily="34" charset="0"/>
              </a:rPr>
              <a:t> patients</a:t>
            </a:r>
          </a:p>
          <a:p>
            <a:r>
              <a:rPr lang="en" dirty="0">
                <a:cs typeface="Arial" panose="020B0604020202020204" pitchFamily="34" charset="0"/>
              </a:rPr>
              <a:t>Focuses on topics that are important to patients, where they can take action</a:t>
            </a:r>
          </a:p>
          <a:p>
            <a:endParaRPr lang="fr-CA" dirty="0">
              <a:cs typeface="Arial" panose="020B0604020202020204" pitchFamily="34" charset="0"/>
            </a:endParaRPr>
          </a:p>
          <a:p>
            <a:r>
              <a:rPr lang="en" dirty="0">
                <a:cs typeface="Arial" panose="020B0604020202020204" pitchFamily="34" charset="0"/>
              </a:rPr>
              <a:t>Aims to help them make decisions that are beneficial to their BP and to be actively involved in their care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615CDA-F80D-B2AA-5E51-C7A6A56D9D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9" t="24301" r="52264" b="36745"/>
          <a:stretch/>
        </p:blipFill>
        <p:spPr bwMode="auto">
          <a:xfrm>
            <a:off x="838200" y="89013"/>
            <a:ext cx="2009490" cy="16669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314B10-5076-A5CD-C901-10C6866FD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047" y="538162"/>
            <a:ext cx="440383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375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615CDA-F80D-B2AA-5E51-C7A6A56D9D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9" t="24301" r="52264" b="36745"/>
          <a:stretch/>
        </p:blipFill>
        <p:spPr bwMode="auto">
          <a:xfrm>
            <a:off x="838200" y="89013"/>
            <a:ext cx="2009490" cy="16669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03" y="1890347"/>
            <a:ext cx="4909617" cy="415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340" y="1019906"/>
            <a:ext cx="4234325" cy="493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7819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1E42D-4511-FD2A-ADAE-E69227730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5011"/>
            <a:ext cx="10449910" cy="3801951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" b="1" dirty="0">
                <a:cs typeface="Arial" panose="020B0604020202020204" pitchFamily="34" charset="0"/>
              </a:rPr>
              <a:t>Priority setting exercise: </a:t>
            </a:r>
            <a:r>
              <a:rPr lang="en" dirty="0">
                <a:cs typeface="Arial" panose="020B0604020202020204" pitchFamily="34" charset="0"/>
              </a:rPr>
              <a:t>Completed in 2025</a:t>
            </a:r>
            <a:endParaRPr lang="en" b="1" dirty="0"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" b="1" dirty="0"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" b="1" dirty="0">
                <a:cs typeface="Arial" panose="020B0604020202020204" pitchFamily="34" charset="0"/>
              </a:rPr>
              <a:t>Comprehensive Guideline</a:t>
            </a:r>
            <a:r>
              <a:rPr lang="en" dirty="0">
                <a:cs typeface="Arial" panose="020B0604020202020204" pitchFamily="34" charset="0"/>
              </a:rPr>
              <a:t>: 2025-2028</a:t>
            </a:r>
          </a:p>
          <a:p>
            <a:pPr>
              <a:spcAft>
                <a:spcPts val="600"/>
              </a:spcAft>
            </a:pPr>
            <a:r>
              <a:rPr lang="en" dirty="0">
                <a:cs typeface="Arial" panose="020B0604020202020204" pitchFamily="34" charset="0"/>
              </a:rPr>
              <a:t>Topics to vary from year to year, depending on the priority given to them</a:t>
            </a:r>
          </a:p>
          <a:p>
            <a:pPr>
              <a:spcAft>
                <a:spcPts val="600"/>
              </a:spcAft>
            </a:pPr>
            <a:r>
              <a:rPr lang="en" dirty="0">
                <a:cs typeface="Arial" panose="020B0604020202020204" pitchFamily="34" charset="0"/>
              </a:rPr>
              <a:t>"Living" guidelines hosted on the Hypertension Canada website and an app</a:t>
            </a:r>
          </a:p>
          <a:p>
            <a:pPr>
              <a:spcAft>
                <a:spcPts val="600"/>
              </a:spcAft>
            </a:pPr>
            <a:r>
              <a:rPr lang="en" dirty="0">
                <a:cs typeface="Arial" panose="020B0604020202020204" pitchFamily="34" charset="0"/>
              </a:rPr>
              <a:t>Recommendations based on data reviews by independent groups, in collaboration with Hypertension Australia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1946B5-2974-D5A9-2C3A-4E9856E5D7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24301" r="1643" b="37073"/>
          <a:stretch/>
        </p:blipFill>
        <p:spPr bwMode="auto">
          <a:xfrm>
            <a:off x="3342011" y="161079"/>
            <a:ext cx="2525283" cy="15555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A4AE1B-4BF0-A0FC-B2FC-4D12090850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23" t="38581" r="31458" b="25592"/>
          <a:stretch/>
        </p:blipFill>
        <p:spPr bwMode="auto">
          <a:xfrm>
            <a:off x="838200" y="161079"/>
            <a:ext cx="1897582" cy="16645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32917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2B9A9-CF3E-5340-5099-C607D13CD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Key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C29A8-C3CF-00FB-4881-BF3C5E921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025" y="1542654"/>
            <a:ext cx="9702779" cy="462068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fr-CA" dirty="0"/>
              <a:t>This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only</a:t>
            </a:r>
            <a:r>
              <a:rPr lang="fr-CA" dirty="0"/>
              <a:t> the first </a:t>
            </a:r>
            <a:r>
              <a:rPr lang="fr-CA" dirty="0" err="1"/>
              <a:t>step</a:t>
            </a:r>
            <a:r>
              <a:rPr lang="fr-CA" dirty="0"/>
              <a:t> of the new Guidelines process</a:t>
            </a:r>
          </a:p>
          <a:p>
            <a:pPr>
              <a:spcAft>
                <a:spcPts val="1200"/>
              </a:spcAft>
            </a:pPr>
            <a:r>
              <a:rPr lang="fr-CA" dirty="0"/>
              <a:t>Importance of optimal BP </a:t>
            </a:r>
            <a:r>
              <a:rPr lang="fr-CA" dirty="0" err="1"/>
              <a:t>measurements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key</a:t>
            </a:r>
          </a:p>
          <a:p>
            <a:pPr>
              <a:spcAft>
                <a:spcPts val="1200"/>
              </a:spcAft>
            </a:pPr>
            <a:r>
              <a:rPr lang="fr-CA" dirty="0"/>
              <a:t>New hypertension </a:t>
            </a:r>
            <a:r>
              <a:rPr lang="fr-CA" dirty="0" err="1"/>
              <a:t>diagnosis</a:t>
            </a:r>
            <a:r>
              <a:rPr lang="fr-CA" dirty="0"/>
              <a:t> </a:t>
            </a:r>
            <a:r>
              <a:rPr lang="fr-CA" dirty="0" err="1"/>
              <a:t>threshold</a:t>
            </a:r>
            <a:r>
              <a:rPr lang="fr-CA" dirty="0"/>
              <a:t>: 130/80 mm Hg for all</a:t>
            </a:r>
          </a:p>
          <a:p>
            <a:pPr>
              <a:spcAft>
                <a:spcPts val="1200"/>
              </a:spcAft>
            </a:pPr>
            <a:r>
              <a:rPr lang="fr-CA" dirty="0" err="1"/>
              <a:t>Treat</a:t>
            </a:r>
            <a:r>
              <a:rPr lang="fr-CA" dirty="0"/>
              <a:t> </a:t>
            </a:r>
            <a:r>
              <a:rPr lang="fr-CA" dirty="0" err="1"/>
              <a:t>everyone</a:t>
            </a:r>
            <a:r>
              <a:rPr lang="fr-CA" dirty="0"/>
              <a:t>, but </a:t>
            </a:r>
            <a:r>
              <a:rPr lang="fr-CA" dirty="0" err="1"/>
              <a:t>some</a:t>
            </a:r>
            <a:r>
              <a:rPr lang="fr-CA" dirty="0"/>
              <a:t> </a:t>
            </a:r>
            <a:r>
              <a:rPr lang="fr-CA" dirty="0" err="1"/>
              <a:t>only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non-</a:t>
            </a:r>
            <a:r>
              <a:rPr lang="fr-CA" dirty="0" err="1"/>
              <a:t>pharmacological</a:t>
            </a:r>
            <a:r>
              <a:rPr lang="fr-CA" dirty="0"/>
              <a:t> </a:t>
            </a:r>
            <a:r>
              <a:rPr lang="fr-CA" dirty="0" err="1"/>
              <a:t>measures</a:t>
            </a:r>
            <a:endParaRPr lang="fr-CA" dirty="0"/>
          </a:p>
          <a:p>
            <a:pPr>
              <a:spcAft>
                <a:spcPts val="1200"/>
              </a:spcAft>
            </a:pPr>
            <a:r>
              <a:rPr lang="fr-CA" dirty="0"/>
              <a:t>If BP &gt; 140/90 mm Hg or SBP 130-139 </a:t>
            </a:r>
            <a:r>
              <a:rPr lang="fr-CA" dirty="0" err="1"/>
              <a:t>mmHg</a:t>
            </a:r>
            <a:r>
              <a:rPr lang="fr-CA" dirty="0"/>
              <a:t> and high CV </a:t>
            </a:r>
            <a:r>
              <a:rPr lang="fr-CA" dirty="0" err="1"/>
              <a:t>risk</a:t>
            </a:r>
            <a:r>
              <a:rPr lang="fr-CA" dirty="0"/>
              <a:t>, start </a:t>
            </a:r>
            <a:r>
              <a:rPr lang="fr-CA" dirty="0" err="1"/>
              <a:t>pharmacotherapy</a:t>
            </a:r>
            <a:r>
              <a:rPr lang="fr-CA" dirty="0"/>
              <a:t> </a:t>
            </a:r>
            <a:r>
              <a:rPr lang="fr-CA" dirty="0" err="1"/>
              <a:t>without</a:t>
            </a:r>
            <a:r>
              <a:rPr lang="fr-CA" dirty="0"/>
              <a:t> </a:t>
            </a:r>
            <a:r>
              <a:rPr lang="fr-CA" dirty="0" err="1"/>
              <a:t>waiting</a:t>
            </a:r>
            <a:r>
              <a:rPr lang="fr-CA" dirty="0"/>
              <a:t> for the </a:t>
            </a:r>
            <a:r>
              <a:rPr lang="fr-CA" dirty="0" err="1"/>
              <a:t>effects</a:t>
            </a:r>
            <a:r>
              <a:rPr lang="fr-CA" dirty="0"/>
              <a:t> of non-pharma </a:t>
            </a:r>
            <a:r>
              <a:rPr lang="fr-CA" dirty="0" err="1"/>
              <a:t>measures</a:t>
            </a:r>
            <a:endParaRPr lang="fr-CA" dirty="0"/>
          </a:p>
          <a:p>
            <a:pPr>
              <a:spcAft>
                <a:spcPts val="1200"/>
              </a:spcAft>
            </a:pPr>
            <a:r>
              <a:rPr lang="fr-CA" dirty="0"/>
              <a:t>Low-dose combination </a:t>
            </a:r>
            <a:r>
              <a:rPr lang="fr-CA" dirty="0" err="1"/>
              <a:t>therapy</a:t>
            </a:r>
            <a:r>
              <a:rPr lang="fr-CA" dirty="0"/>
              <a:t> as first line </a:t>
            </a:r>
            <a:r>
              <a:rPr lang="fr-CA" dirty="0" err="1"/>
              <a:t>treatment</a:t>
            </a:r>
            <a:endParaRPr lang="fr-CA" dirty="0"/>
          </a:p>
          <a:p>
            <a:pPr>
              <a:spcAft>
                <a:spcPts val="1200"/>
              </a:spcAft>
            </a:pPr>
            <a:r>
              <a:rPr lang="fr-CA" dirty="0"/>
              <a:t>Spironolactone as 4th line agent</a:t>
            </a:r>
          </a:p>
        </p:txBody>
      </p:sp>
    </p:spTree>
    <p:extLst>
      <p:ext uri="{BB962C8B-B14F-4D97-AF65-F5344CB8AC3E}">
        <p14:creationId xmlns:p14="http://schemas.microsoft.com/office/powerpoint/2010/main" val="1881805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76405-064C-460D-7638-397956CB2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DC922-BB41-97B5-1AD3-F91E5507F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025" y="1902372"/>
            <a:ext cx="9371949" cy="4260964"/>
          </a:xfrm>
        </p:spPr>
        <p:txBody>
          <a:bodyPr/>
          <a:lstStyle/>
          <a:p>
            <a:r>
              <a:rPr lang="en" dirty="0"/>
              <a:t>Primary Care Guidelines Committee Members</a:t>
            </a:r>
          </a:p>
          <a:p>
            <a:pPr lvl="1"/>
            <a:r>
              <a:rPr lang="en" dirty="0"/>
              <a:t>R. Goupil (co-chair), G. Hundemer (co-chair), R. Tsuyuki, N. Santesso, K. Terenzi, J. Habert, G. Cheng, S Gysel, J. Bruneau, A. Leung, N. Campbell, E. Schiffrin</a:t>
            </a:r>
            <a:endParaRPr lang="fr-CA" dirty="0"/>
          </a:p>
          <a:p>
            <a:pPr lvl="1"/>
            <a:endParaRPr lang="fr-CA" dirty="0"/>
          </a:p>
          <a:p>
            <a:r>
              <a:rPr lang="en" dirty="0"/>
              <a:t>Patient Guidelines Committee Members</a:t>
            </a:r>
          </a:p>
          <a:p>
            <a:pPr lvl="1"/>
            <a:r>
              <a:rPr lang="en" dirty="0"/>
              <a:t>K. Eady, J.K. Laughton, K. Moffat,  R. Rajasingham</a:t>
            </a:r>
            <a:endParaRPr lang="fr-CA" dirty="0"/>
          </a:p>
          <a:p>
            <a:pPr lvl="1"/>
            <a:endParaRPr lang="fr-CA" dirty="0"/>
          </a:p>
          <a:p>
            <a:r>
              <a:rPr lang="en" dirty="0"/>
              <a:t>Patient Reviewers of Recommendations</a:t>
            </a:r>
          </a:p>
          <a:p>
            <a:pPr lvl="1"/>
            <a:r>
              <a:rPr lang="en" dirty="0"/>
              <a:t>C. Allard, L. Edwards, R.L. Lohaza, D. Macpherson, R.M. Wiebe</a:t>
            </a:r>
            <a:endParaRPr lang="fr-CA" dirty="0"/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460453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2C02E-0A73-2A85-FE52-0D2AD3E3C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13681-6728-39C3-08F4-CDE900EC15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76079726"/>
      </p:ext>
    </p:extLst>
  </p:cSld>
  <p:clrMapOvr>
    <a:masterClrMapping/>
  </p:clrMapOvr>
</p:sld>
</file>

<file path=ppt/theme/theme1.xml><?xml version="1.0" encoding="utf-8"?>
<a:theme xmlns:a="http://schemas.openxmlformats.org/drawingml/2006/main" name="Rx healthy foods">
  <a:themeElements>
    <a:clrScheme name="Custom 8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275D38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x healthy foods" id="{63C454D2-29CC-4BE9-AB02-5F8468C2D1A7}" vid="{8560D571-B5AD-44BF-8C08-037316282B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4B071E1757A541A6531907295D50C6" ma:contentTypeVersion="19" ma:contentTypeDescription="Create a new document." ma:contentTypeScope="" ma:versionID="999fa6bab68ed26937c6e7b76e558286">
  <xsd:schema xmlns:xsd="http://www.w3.org/2001/XMLSchema" xmlns:xs="http://www.w3.org/2001/XMLSchema" xmlns:p="http://schemas.microsoft.com/office/2006/metadata/properties" xmlns:ns2="2405a600-97a4-40fc-9f06-4d62d004bc1f" xmlns:ns3="567c96cf-dde6-473a-9dea-1eb35f279fd9" targetNamespace="http://schemas.microsoft.com/office/2006/metadata/properties" ma:root="true" ma:fieldsID="4d41709d2b65bf349e8c5cd0d49d87b6" ns2:_="" ns3:_="">
    <xsd:import namespace="2405a600-97a4-40fc-9f06-4d62d004bc1f"/>
    <xsd:import namespace="567c96cf-dde6-473a-9dea-1eb35f279fd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5a600-97a4-40fc-9f06-4d62d004bc1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18a9a46-9862-4bc1-8501-ec70b4ac56bf}" ma:internalName="TaxCatchAll" ma:showField="CatchAllData" ma:web="2405a600-97a4-40fc-9f06-4d62d004bc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c96cf-dde6-473a-9dea-1eb35f279f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66035a3-d89e-4451-8bf1-9cc6dc3161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7c96cf-dde6-473a-9dea-1eb35f279fd9">
      <Terms xmlns="http://schemas.microsoft.com/office/infopath/2007/PartnerControls"/>
    </lcf76f155ced4ddcb4097134ff3c332f>
    <TaxCatchAll xmlns="2405a600-97a4-40fc-9f06-4d62d004bc1f" xsi:nil="true"/>
  </documentManagement>
</p:properties>
</file>

<file path=customXml/itemProps1.xml><?xml version="1.0" encoding="utf-8"?>
<ds:datastoreItem xmlns:ds="http://schemas.openxmlformats.org/officeDocument/2006/customXml" ds:itemID="{02FCF692-B5D2-4D46-B103-5C9689FB8FA7}"/>
</file>

<file path=customXml/itemProps2.xml><?xml version="1.0" encoding="utf-8"?>
<ds:datastoreItem xmlns:ds="http://schemas.openxmlformats.org/officeDocument/2006/customXml" ds:itemID="{CC285B7B-EA05-4A44-983D-96F7576109E3}"/>
</file>

<file path=customXml/itemProps3.xml><?xml version="1.0" encoding="utf-8"?>
<ds:datastoreItem xmlns:ds="http://schemas.openxmlformats.org/officeDocument/2006/customXml" ds:itemID="{8BD2DC2A-6847-4D62-9E55-EFB75BF19FFA}"/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2175</Words>
  <Application>Microsoft Office PowerPoint</Application>
  <PresentationFormat>Widescreen</PresentationFormat>
  <Paragraphs>237</Paragraphs>
  <Slides>39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Aptos</vt:lpstr>
      <vt:lpstr>Arial</vt:lpstr>
      <vt:lpstr>Calibri</vt:lpstr>
      <vt:lpstr>Corbel</vt:lpstr>
      <vt:lpstr>Franklin Gothic Book</vt:lpstr>
      <vt:lpstr>Franklin Gothic Medium</vt:lpstr>
      <vt:lpstr>Roboto</vt:lpstr>
      <vt:lpstr>Wingdings</vt:lpstr>
      <vt:lpstr>Rx healthy foods</vt:lpstr>
      <vt:lpstr>PowerPoint Presentation</vt:lpstr>
      <vt:lpstr>Declining treatment and control rates in Canada</vt:lpstr>
      <vt:lpstr>Possible causes of declining control rates</vt:lpstr>
      <vt:lpstr>Hypertension Canada 2024-2028</vt:lpstr>
      <vt:lpstr>PowerPoint Presentation</vt:lpstr>
      <vt:lpstr> Why primary care guidelines?</vt:lpstr>
      <vt:lpstr>Methodology</vt:lpstr>
      <vt:lpstr>HEARTS Background</vt:lpstr>
      <vt:lpstr>HEARTS – Does it work?</vt:lpstr>
      <vt:lpstr>6 Pillars of HEARTS</vt:lpstr>
      <vt:lpstr>Scope</vt:lpstr>
      <vt:lpstr>Guideline Committee Composition</vt:lpstr>
      <vt:lpstr>Selection of priority topics</vt:lpstr>
      <vt:lpstr>Methodology</vt:lpstr>
      <vt:lpstr>GRADE System</vt:lpstr>
      <vt:lpstr>DIAGNOSTIC</vt:lpstr>
      <vt:lpstr>PowerPoint Presentation</vt:lpstr>
      <vt:lpstr>PowerPoint Presentation</vt:lpstr>
      <vt:lpstr>Particularities</vt:lpstr>
      <vt:lpstr>TREATMENT (1)</vt:lpstr>
      <vt:lpstr>PowerPoint Presentation</vt:lpstr>
      <vt:lpstr>High cardiovascular disease risk conditions</vt:lpstr>
      <vt:lpstr>Why recommend a SBP &lt; 130 mmHg target?</vt:lpstr>
      <vt:lpstr>Why recommend a SBP &lt; 130 mmHg target?</vt:lpstr>
      <vt:lpstr>TREATMENT (2)</vt:lpstr>
      <vt:lpstr>Potential benefits of combination therapy</vt:lpstr>
      <vt:lpstr>TREATMENT (3)</vt:lpstr>
      <vt:lpstr>Particularities</vt:lpstr>
      <vt:lpstr>Particularities</vt:lpstr>
      <vt:lpstr>Implementation Tool</vt:lpstr>
      <vt:lpstr>Acceptable alternatives</vt:lpstr>
      <vt:lpstr>Advantages of a standardized processing algorithm?</vt:lpstr>
      <vt:lpstr>Answers to common questions are available in Appendix 2</vt:lpstr>
      <vt:lpstr>PowerPoint Presentation</vt:lpstr>
      <vt:lpstr>PowerPoint Presentation</vt:lpstr>
      <vt:lpstr>PowerPoint Presentation</vt:lpstr>
      <vt:lpstr>Key messages</vt:lpstr>
      <vt:lpstr>Acknowledgements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Gregory Hundemer</dc:creator>
  <cp:lastModifiedBy>Remi Goupil</cp:lastModifiedBy>
  <cp:revision>12</cp:revision>
  <cp:lastPrinted>2025-05-23T13:49:20Z</cp:lastPrinted>
  <dcterms:modified xsi:type="dcterms:W3CDTF">2025-07-18T19:07:00Z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0x010100404B071E1757A541A6531907295D50C6</vt:lpwstr>
  </property>
</Properties>
</file>