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9"/>
  </p:notesMasterIdLst>
  <p:sldIdLst>
    <p:sldId id="256" r:id="rId2"/>
    <p:sldId id="336" r:id="rId3"/>
    <p:sldId id="337" r:id="rId4"/>
    <p:sldId id="258" r:id="rId5"/>
    <p:sldId id="259" r:id="rId6"/>
    <p:sldId id="260" r:id="rId7"/>
    <p:sldId id="261" r:id="rId8"/>
    <p:sldId id="262" r:id="rId9"/>
    <p:sldId id="327" r:id="rId10"/>
    <p:sldId id="328" r:id="rId11"/>
    <p:sldId id="338" r:id="rId12"/>
    <p:sldId id="339" r:id="rId13"/>
    <p:sldId id="373" r:id="rId14"/>
    <p:sldId id="374" r:id="rId15"/>
    <p:sldId id="342" r:id="rId16"/>
    <p:sldId id="343" r:id="rId17"/>
    <p:sldId id="377" r:id="rId18"/>
    <p:sldId id="368" r:id="rId19"/>
    <p:sldId id="344" r:id="rId20"/>
    <p:sldId id="345" r:id="rId21"/>
    <p:sldId id="346" r:id="rId22"/>
    <p:sldId id="347" r:id="rId23"/>
    <p:sldId id="348" r:id="rId24"/>
    <p:sldId id="349" r:id="rId25"/>
    <p:sldId id="350" r:id="rId26"/>
    <p:sldId id="351" r:id="rId27"/>
    <p:sldId id="369" r:id="rId28"/>
    <p:sldId id="353" r:id="rId29"/>
    <p:sldId id="354" r:id="rId30"/>
    <p:sldId id="355" r:id="rId31"/>
    <p:sldId id="356" r:id="rId32"/>
    <p:sldId id="357" r:id="rId33"/>
    <p:sldId id="358" r:id="rId34"/>
    <p:sldId id="359" r:id="rId35"/>
    <p:sldId id="370" r:id="rId36"/>
    <p:sldId id="361" r:id="rId37"/>
    <p:sldId id="362" r:id="rId38"/>
    <p:sldId id="371" r:id="rId39"/>
    <p:sldId id="364" r:id="rId40"/>
    <p:sldId id="365" r:id="rId41"/>
    <p:sldId id="366" r:id="rId42"/>
    <p:sldId id="367" r:id="rId43"/>
    <p:sldId id="319" r:id="rId44"/>
    <p:sldId id="375" r:id="rId45"/>
    <p:sldId id="277" r:id="rId46"/>
    <p:sldId id="278" r:id="rId47"/>
    <p:sldId id="267" r:id="rId48"/>
    <p:sldId id="268" r:id="rId49"/>
    <p:sldId id="270" r:id="rId50"/>
    <p:sldId id="279" r:id="rId51"/>
    <p:sldId id="320" r:id="rId52"/>
    <p:sldId id="332" r:id="rId53"/>
    <p:sldId id="281" r:id="rId54"/>
    <p:sldId id="282" r:id="rId55"/>
    <p:sldId id="283" r:id="rId56"/>
    <p:sldId id="284" r:id="rId57"/>
    <p:sldId id="321" r:id="rId58"/>
    <p:sldId id="285" r:id="rId59"/>
    <p:sldId id="286" r:id="rId60"/>
    <p:sldId id="372" r:id="rId61"/>
    <p:sldId id="313" r:id="rId62"/>
    <p:sldId id="314" r:id="rId63"/>
    <p:sldId id="333" r:id="rId64"/>
    <p:sldId id="315" r:id="rId65"/>
    <p:sldId id="316" r:id="rId66"/>
    <p:sldId id="317" r:id="rId67"/>
    <p:sldId id="318" r:id="rId68"/>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eldman, Ross" initials="FR"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alpha val="20000"/>
            </a:scheme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alpha val="20000"/>
            </a:schemeClr>
          </a:solidFill>
        </a:fill>
      </a:tcStyle>
    </a:firstCol>
    <a:lastRow>
      <a:tcTxStyle b="on" i="off">
        <a:fontRef idx="maj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508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noFill/>
        </a:fill>
      </a:tcStyle>
    </a:lastRow>
    <a:firstRow>
      <a:tcTxStyle b="on" i="off">
        <a:fontRef idx="maj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254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14" autoAdjust="0"/>
  </p:normalViewPr>
  <p:slideViewPr>
    <p:cSldViewPr snapToGrid="0" snapToObjects="1">
      <p:cViewPr>
        <p:scale>
          <a:sx n="80" d="100"/>
          <a:sy n="80" d="100"/>
        </p:scale>
        <p:origin x="-1074" y="54"/>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30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roundedCorners val="0"/>
  <c:style val="18"/>
  <c:chart>
    <c:autoTitleDeleted val="1"/>
    <c:plotArea>
      <c:layout>
        <c:manualLayout>
          <c:layoutTarget val="inner"/>
          <c:xMode val="edge"/>
          <c:yMode val="edge"/>
          <c:x val="0.22945699999999999"/>
          <c:y val="0.12044199999999999"/>
          <c:w val="0.73925700000000005"/>
          <c:h val="0.67500300000000002"/>
        </c:manualLayout>
      </c:layout>
      <c:barChart>
        <c:barDir val="bar"/>
        <c:grouping val="clustered"/>
        <c:varyColors val="0"/>
        <c:ser>
          <c:idx val="0"/>
          <c:order val="0"/>
          <c:tx>
            <c:strRef>
              <c:f>Sheet1!$B$1</c:f>
            </c:strRef>
          </c:tx>
          <c:spPr>
            <a:solidFill>
              <a:srgbClr val="4382CF"/>
            </a:solidFill>
            <a:ln w="12700" cap="flat">
              <a:noFill/>
              <a:miter lim="400000"/>
            </a:ln>
            <a:effectLst/>
          </c:spPr>
          <c:invertIfNegative val="0"/>
          <c:cat>
            <c:strRef>
              <c:f>Sheet1!$A$2:$A$4</c:f>
              <c:strCache>
                <c:ptCount val="3"/>
                <c:pt idx="0">
                  <c:v>OBP</c:v>
                </c:pt>
                <c:pt idx="1">
                  <c:v>HBPM</c:v>
                </c:pt>
                <c:pt idx="2">
                  <c:v>ABPM</c:v>
                </c:pt>
              </c:strCache>
            </c:strRef>
          </c:cat>
          <c:val>
            <c:numRef>
              <c:f>Sheet1!$B$2:$B$4</c:f>
              <c:numCache>
                <c:formatCode>General</c:formatCode>
                <c:ptCount val="3"/>
                <c:pt idx="0">
                  <c:v>0.26</c:v>
                </c:pt>
                <c:pt idx="1">
                  <c:v>0.43</c:v>
                </c:pt>
                <c:pt idx="2">
                  <c:v>0.51</c:v>
                </c:pt>
              </c:numCache>
            </c:numRef>
          </c:val>
        </c:ser>
        <c:dLbls>
          <c:showLegendKey val="0"/>
          <c:showVal val="0"/>
          <c:showCatName val="0"/>
          <c:showSerName val="0"/>
          <c:showPercent val="0"/>
          <c:showBubbleSize val="0"/>
        </c:dLbls>
        <c:gapWidth val="50"/>
        <c:axId val="123343232"/>
        <c:axId val="123344768"/>
      </c:barChart>
      <c:catAx>
        <c:axId val="123343232"/>
        <c:scaling>
          <c:orientation val="maxMin"/>
        </c:scaling>
        <c:delete val="0"/>
        <c:axPos val="l"/>
        <c:numFmt formatCode="General" sourceLinked="0"/>
        <c:majorTickMark val="out"/>
        <c:minorTickMark val="none"/>
        <c:tickLblPos val="nextTo"/>
        <c:spPr>
          <a:ln w="12700" cap="flat">
            <a:solidFill>
              <a:srgbClr val="808080"/>
            </a:solidFill>
            <a:prstDash val="solid"/>
            <a:round/>
          </a:ln>
        </c:spPr>
        <c:txPr>
          <a:bodyPr rot="0"/>
          <a:lstStyle/>
          <a:p>
            <a:pPr>
              <a:defRPr sz="1600" b="0" i="0" u="none" strike="noStrike">
                <a:solidFill>
                  <a:srgbClr val="000000"/>
                </a:solidFill>
                <a:latin typeface="Calibri"/>
              </a:defRPr>
            </a:pPr>
            <a:endParaRPr lang="en-US"/>
          </a:p>
        </c:txPr>
        <c:crossAx val="123344768"/>
        <c:crosses val="autoZero"/>
        <c:auto val="1"/>
        <c:lblAlgn val="ctr"/>
        <c:lblOffset val="100"/>
        <c:noMultiLvlLbl val="1"/>
      </c:catAx>
      <c:valAx>
        <c:axId val="123344768"/>
        <c:scaling>
          <c:orientation val="minMax"/>
          <c:max val="0.6"/>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123343232"/>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roundedCorners val="0"/>
  <c:style val="18"/>
  <c:chart>
    <c:autoTitleDeleted val="1"/>
    <c:plotArea>
      <c:layout>
        <c:manualLayout>
          <c:layoutTarget val="inner"/>
          <c:xMode val="edge"/>
          <c:yMode val="edge"/>
          <c:x val="0.22865199999999999"/>
          <c:y val="0.127306"/>
          <c:w val="0.74017200000000005"/>
          <c:h val="0.65719499999999997"/>
        </c:manualLayout>
      </c:layout>
      <c:barChart>
        <c:barDir val="bar"/>
        <c:grouping val="clustered"/>
        <c:varyColors val="0"/>
        <c:ser>
          <c:idx val="0"/>
          <c:order val="0"/>
          <c:tx>
            <c:strRef>
              <c:f>Sheet1!$B$1</c:f>
              <c:strCache>
                <c:ptCount val="1"/>
                <c:pt idx="0">
                  <c:v>LVH</c:v>
                </c:pt>
              </c:strCache>
            </c:strRef>
          </c:tx>
          <c:spPr>
            <a:solidFill>
              <a:srgbClr val="4484D0"/>
            </a:solidFill>
            <a:ln w="12700" cap="flat">
              <a:noFill/>
              <a:miter lim="400000"/>
            </a:ln>
            <a:effectLst/>
          </c:spPr>
          <c:invertIfNegative val="0"/>
          <c:cat>
            <c:strRef>
              <c:f>Sheet1!$A$2:$A$4</c:f>
              <c:strCache>
                <c:ptCount val="3"/>
                <c:pt idx="0">
                  <c:v>OBP</c:v>
                </c:pt>
                <c:pt idx="1">
                  <c:v>HBPM</c:v>
                </c:pt>
                <c:pt idx="2">
                  <c:v>ABPM</c:v>
                </c:pt>
              </c:strCache>
            </c:strRef>
          </c:cat>
          <c:val>
            <c:numRef>
              <c:f>Sheet1!$B$2:$B$4</c:f>
              <c:numCache>
                <c:formatCode>General</c:formatCode>
                <c:ptCount val="3"/>
                <c:pt idx="0">
                  <c:v>0.27</c:v>
                </c:pt>
                <c:pt idx="1">
                  <c:v>0.41</c:v>
                </c:pt>
                <c:pt idx="2">
                  <c:v>0.47</c:v>
                </c:pt>
              </c:numCache>
            </c:numRef>
          </c:val>
        </c:ser>
        <c:dLbls>
          <c:showLegendKey val="0"/>
          <c:showVal val="0"/>
          <c:showCatName val="0"/>
          <c:showSerName val="0"/>
          <c:showPercent val="0"/>
          <c:showBubbleSize val="0"/>
        </c:dLbls>
        <c:gapWidth val="50"/>
        <c:axId val="123380864"/>
        <c:axId val="123382400"/>
      </c:barChart>
      <c:catAx>
        <c:axId val="123380864"/>
        <c:scaling>
          <c:orientation val="maxMin"/>
        </c:scaling>
        <c:delete val="0"/>
        <c:axPos val="l"/>
        <c:numFmt formatCode="General" sourceLinked="0"/>
        <c:majorTickMark val="out"/>
        <c:minorTickMark val="none"/>
        <c:tickLblPos val="nextTo"/>
        <c:spPr>
          <a:ln w="12700" cap="flat">
            <a:solidFill>
              <a:srgbClr val="808080"/>
            </a:solidFill>
            <a:prstDash val="solid"/>
            <a:round/>
          </a:ln>
        </c:spPr>
        <c:txPr>
          <a:bodyPr rot="0"/>
          <a:lstStyle/>
          <a:p>
            <a:pPr>
              <a:defRPr sz="1600" b="0" i="0" u="none" strike="noStrike">
                <a:solidFill>
                  <a:srgbClr val="000000"/>
                </a:solidFill>
                <a:latin typeface="Calibri"/>
              </a:defRPr>
            </a:pPr>
            <a:endParaRPr lang="en-US"/>
          </a:p>
        </c:txPr>
        <c:crossAx val="123382400"/>
        <c:crosses val="autoZero"/>
        <c:auto val="1"/>
        <c:lblAlgn val="ctr"/>
        <c:lblOffset val="100"/>
        <c:noMultiLvlLbl val="1"/>
      </c:catAx>
      <c:valAx>
        <c:axId val="123382400"/>
        <c:scaling>
          <c:orientation val="minMax"/>
          <c:max val="0.6"/>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123380864"/>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roundedCorners val="0"/>
  <c:style val="18"/>
  <c:chart>
    <c:autoTitleDeleted val="1"/>
    <c:plotArea>
      <c:layout>
        <c:manualLayout>
          <c:layoutTarget val="inner"/>
          <c:xMode val="edge"/>
          <c:yMode val="edge"/>
          <c:x val="8.6938399999999999E-2"/>
          <c:y val="0.118158"/>
          <c:w val="0.87598699999999996"/>
          <c:h val="0.68092799999999998"/>
        </c:manualLayout>
      </c:layout>
      <c:barChart>
        <c:barDir val="bar"/>
        <c:grouping val="clustered"/>
        <c:varyColors val="0"/>
        <c:ser>
          <c:idx val="0"/>
          <c:order val="0"/>
          <c:tx>
            <c:strRef>
              <c:f>Sheet1!$B$1</c:f>
              <c:strCache>
                <c:ptCount val="1"/>
                <c:pt idx="0">
                  <c:v>LVH</c:v>
                </c:pt>
              </c:strCache>
            </c:strRef>
          </c:tx>
          <c:spPr>
            <a:solidFill>
              <a:srgbClr val="AA2329"/>
            </a:solidFill>
            <a:ln w="12700" cap="flat">
              <a:noFill/>
              <a:miter lim="400000"/>
            </a:ln>
            <a:effectLst/>
          </c:spPr>
          <c:invertIfNegative val="0"/>
          <c:cat>
            <c:strRef>
              <c:f>Sheet1!$A$2:$A$4</c:f>
              <c:strCache>
                <c:ptCount val="3"/>
                <c:pt idx="0">
                  <c:v>OBP</c:v>
                </c:pt>
                <c:pt idx="1">
                  <c:v>Average HBP</c:v>
                </c:pt>
                <c:pt idx="2">
                  <c:v>ABPM</c:v>
                </c:pt>
              </c:strCache>
            </c:strRef>
          </c:cat>
          <c:val>
            <c:numRef>
              <c:f>Sheet1!$B$2:$B$4</c:f>
              <c:numCache>
                <c:formatCode>General</c:formatCode>
                <c:ptCount val="3"/>
                <c:pt idx="0">
                  <c:v>0.25</c:v>
                </c:pt>
                <c:pt idx="1">
                  <c:v>0.4</c:v>
                </c:pt>
                <c:pt idx="2">
                  <c:v>0.45</c:v>
                </c:pt>
              </c:numCache>
            </c:numRef>
          </c:val>
        </c:ser>
        <c:dLbls>
          <c:showLegendKey val="0"/>
          <c:showVal val="0"/>
          <c:showCatName val="0"/>
          <c:showSerName val="0"/>
          <c:showPercent val="0"/>
          <c:showBubbleSize val="0"/>
        </c:dLbls>
        <c:gapWidth val="50"/>
        <c:axId val="123402112"/>
        <c:axId val="123403648"/>
      </c:barChart>
      <c:catAx>
        <c:axId val="123402112"/>
        <c:scaling>
          <c:orientation val="maxMin"/>
        </c:scaling>
        <c:delete val="0"/>
        <c:axPos val="l"/>
        <c:numFmt formatCode="General" sourceLinked="0"/>
        <c:majorTickMark val="out"/>
        <c:minorTickMark val="none"/>
        <c:tickLblPos val="none"/>
        <c:spPr>
          <a:ln w="12700" cap="flat">
            <a:solidFill>
              <a:srgbClr val="808080"/>
            </a:solidFill>
            <a:prstDash val="solid"/>
            <a:round/>
          </a:ln>
        </c:spPr>
        <c:txPr>
          <a:bodyPr rot="0"/>
          <a:lstStyle/>
          <a:p>
            <a:pPr>
              <a:defRPr sz="1800" b="0" i="0" u="none" strike="noStrike">
                <a:solidFill>
                  <a:srgbClr val="000000"/>
                </a:solidFill>
                <a:latin typeface="Calibri"/>
              </a:defRPr>
            </a:pPr>
            <a:endParaRPr lang="en-US"/>
          </a:p>
        </c:txPr>
        <c:crossAx val="123403648"/>
        <c:crosses val="autoZero"/>
        <c:auto val="1"/>
        <c:lblAlgn val="ctr"/>
        <c:lblOffset val="100"/>
        <c:noMultiLvlLbl val="1"/>
      </c:catAx>
      <c:valAx>
        <c:axId val="123403648"/>
        <c:scaling>
          <c:orientation val="minMax"/>
          <c:max val="0.5"/>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123402112"/>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roundedCorners val="0"/>
  <c:style val="18"/>
  <c:chart>
    <c:autoTitleDeleted val="1"/>
    <c:plotArea>
      <c:layout>
        <c:manualLayout>
          <c:layoutTarget val="inner"/>
          <c:xMode val="edge"/>
          <c:yMode val="edge"/>
          <c:x val="8.6938399999999999E-2"/>
          <c:y val="0.12540000000000001"/>
          <c:w val="0.87598699999999996"/>
          <c:h val="0.66213900000000003"/>
        </c:manualLayout>
      </c:layout>
      <c:barChart>
        <c:barDir val="bar"/>
        <c:grouping val="clustered"/>
        <c:varyColors val="0"/>
        <c:ser>
          <c:idx val="0"/>
          <c:order val="0"/>
          <c:tx>
            <c:strRef>
              <c:f>Sheet1!$B$1</c:f>
              <c:strCache>
                <c:ptCount val="1"/>
                <c:pt idx="0">
                  <c:v>LVH</c:v>
                </c:pt>
              </c:strCache>
            </c:strRef>
          </c:tx>
          <c:spPr>
            <a:solidFill>
              <a:srgbClr val="AA2329"/>
            </a:solidFill>
            <a:ln w="12700" cap="flat">
              <a:noFill/>
              <a:miter lim="400000"/>
            </a:ln>
            <a:effectLst/>
          </c:spPr>
          <c:invertIfNegative val="0"/>
          <c:cat>
            <c:strRef>
              <c:f>Sheet1!$A$2:$A$4</c:f>
              <c:strCache>
                <c:ptCount val="3"/>
                <c:pt idx="0">
                  <c:v>OBP</c:v>
                </c:pt>
                <c:pt idx="1">
                  <c:v>Average HBP</c:v>
                </c:pt>
                <c:pt idx="2">
                  <c:v>ABPM</c:v>
                </c:pt>
              </c:strCache>
            </c:strRef>
          </c:cat>
          <c:val>
            <c:numRef>
              <c:f>Sheet1!$B$2:$B$4</c:f>
              <c:numCache>
                <c:formatCode>General</c:formatCode>
                <c:ptCount val="3"/>
                <c:pt idx="0">
                  <c:v>0.15</c:v>
                </c:pt>
                <c:pt idx="1">
                  <c:v>0.33</c:v>
                </c:pt>
                <c:pt idx="2">
                  <c:v>0.4</c:v>
                </c:pt>
              </c:numCache>
            </c:numRef>
          </c:val>
        </c:ser>
        <c:dLbls>
          <c:showLegendKey val="0"/>
          <c:showVal val="0"/>
          <c:showCatName val="0"/>
          <c:showSerName val="0"/>
          <c:showPercent val="0"/>
          <c:showBubbleSize val="0"/>
        </c:dLbls>
        <c:gapWidth val="50"/>
        <c:axId val="124283520"/>
        <c:axId val="129896832"/>
      </c:barChart>
      <c:catAx>
        <c:axId val="124283520"/>
        <c:scaling>
          <c:orientation val="maxMin"/>
        </c:scaling>
        <c:delete val="0"/>
        <c:axPos val="l"/>
        <c:numFmt formatCode="General" sourceLinked="0"/>
        <c:majorTickMark val="out"/>
        <c:minorTickMark val="none"/>
        <c:tickLblPos val="none"/>
        <c:spPr>
          <a:ln w="12700" cap="flat">
            <a:solidFill>
              <a:srgbClr val="808080"/>
            </a:solidFill>
            <a:prstDash val="solid"/>
            <a:round/>
          </a:ln>
        </c:spPr>
        <c:txPr>
          <a:bodyPr rot="0"/>
          <a:lstStyle/>
          <a:p>
            <a:pPr>
              <a:defRPr sz="1800" b="0" i="0" u="none" strike="noStrike">
                <a:solidFill>
                  <a:srgbClr val="000000"/>
                </a:solidFill>
                <a:latin typeface="Calibri"/>
              </a:defRPr>
            </a:pPr>
            <a:endParaRPr lang="en-US"/>
          </a:p>
        </c:txPr>
        <c:crossAx val="129896832"/>
        <c:crosses val="autoZero"/>
        <c:auto val="1"/>
        <c:lblAlgn val="ctr"/>
        <c:lblOffset val="100"/>
        <c:noMultiLvlLbl val="1"/>
      </c:catAx>
      <c:valAx>
        <c:axId val="129896832"/>
        <c:scaling>
          <c:orientation val="minMax"/>
          <c:max val="0.5"/>
        </c:scaling>
        <c:delete val="0"/>
        <c:axPos val="t"/>
        <c:numFmt formatCode="0.##" sourceLinked="0"/>
        <c:majorTickMark val="out"/>
        <c:minorTickMark val="none"/>
        <c:tickLblPos val="high"/>
        <c:spPr>
          <a:ln w="12700" cap="flat">
            <a:solidFill>
              <a:srgbClr val="808080"/>
            </a:solidFill>
            <a:prstDash val="solid"/>
            <a:round/>
          </a:ln>
        </c:spPr>
        <c:txPr>
          <a:bodyPr rot="0"/>
          <a:lstStyle/>
          <a:p>
            <a:pPr>
              <a:defRPr sz="1200" b="0" i="0" u="none" strike="noStrike">
                <a:solidFill>
                  <a:srgbClr val="000000"/>
                </a:solidFill>
                <a:latin typeface="Calibri"/>
              </a:defRPr>
            </a:pPr>
            <a:endParaRPr lang="en-US"/>
          </a:p>
        </c:txPr>
        <c:crossAx val="124283520"/>
        <c:crosses val="autoZero"/>
        <c:crossBetween val="between"/>
        <c:majorUnit val="0.1"/>
        <c:minorUnit val="0.0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xfrm>
            <a:off x="1143000" y="685800"/>
            <a:ext cx="4572000" cy="3429000"/>
          </a:xfrm>
          <a:prstGeom prst="rect">
            <a:avLst/>
          </a:prstGeom>
        </p:spPr>
        <p:txBody>
          <a:bodyPr/>
          <a:lstStyle/>
          <a:p>
            <a:endParaRPr/>
          </a:p>
        </p:txBody>
      </p:sp>
      <p:sp>
        <p:nvSpPr>
          <p:cNvPr id="183" name="Shape 18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06348586"/>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hypertension.ca/"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t>The higher treatment target for the very elderly reflects current evidence and</a:t>
            </a:r>
          </a:p>
          <a:p>
            <a:r>
              <a:t>heightened concerns of precipitating adverse effects, particularly in frail patients.  Decisions regarding initiating and intensifying pharmacotherapy in the very elderly should be based upon an individualized risk-benefit analysis.</a:t>
            </a:r>
          </a:p>
        </p:txBody>
      </p:sp>
    </p:spTree>
    <p:extLst>
      <p:ext uri="{BB962C8B-B14F-4D97-AF65-F5344CB8AC3E}">
        <p14:creationId xmlns:p14="http://schemas.microsoft.com/office/powerpoint/2010/main" val="124422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630382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203998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a:spLocks noGrp="1" noRot="1" noChangeAspect="1"/>
          </p:cNvSpPr>
          <p:nvPr>
            <p:ph type="sldImg"/>
          </p:nvPr>
        </p:nvSpPr>
        <p:spPr>
          <a:prstGeom prst="rect">
            <a:avLst/>
          </a:prstGeom>
        </p:spPr>
        <p:txBody>
          <a:bodyPr/>
          <a:lstStyle/>
          <a:p>
            <a:endParaRPr/>
          </a:p>
        </p:txBody>
      </p:sp>
      <p:sp>
        <p:nvSpPr>
          <p:cNvPr id="592" name="Shape 592"/>
          <p:cNvSpPr>
            <a:spLocks noGrp="1"/>
          </p:cNvSpPr>
          <p:nvPr>
            <p:ph type="body" sz="quarter" idx="1"/>
          </p:nvPr>
        </p:nvSpPr>
        <p:spPr>
          <a:prstGeom prst="rect">
            <a:avLst/>
          </a:prstGeom>
        </p:spPr>
        <p:txBody>
          <a:bodyPr/>
          <a:lstStyle/>
          <a:p>
            <a:r>
              <a:t>42% had at least one hypertensive reading in usual care versus stand nurse</a:t>
            </a:r>
          </a:p>
        </p:txBody>
      </p:sp>
    </p:spTree>
    <p:extLst>
      <p:ext uri="{BB962C8B-B14F-4D97-AF65-F5344CB8AC3E}">
        <p14:creationId xmlns:p14="http://schemas.microsoft.com/office/powerpoint/2010/main" val="3568052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Shape 600"/>
          <p:cNvSpPr>
            <a:spLocks noGrp="1" noRot="1" noChangeAspect="1"/>
          </p:cNvSpPr>
          <p:nvPr>
            <p:ph type="sldImg"/>
          </p:nvPr>
        </p:nvSpPr>
        <p:spPr>
          <a:prstGeom prst="rect">
            <a:avLst/>
          </a:prstGeom>
        </p:spPr>
        <p:txBody>
          <a:bodyPr/>
          <a:lstStyle/>
          <a:p>
            <a:endParaRPr/>
          </a:p>
        </p:txBody>
      </p:sp>
      <p:sp>
        <p:nvSpPr>
          <p:cNvPr id="601" name="Shape 601"/>
          <p:cNvSpPr>
            <a:spLocks noGrp="1"/>
          </p:cNvSpPr>
          <p:nvPr>
            <p:ph type="body" sz="quarter" idx="1"/>
          </p:nvPr>
        </p:nvSpPr>
        <p:spPr>
          <a:prstGeom prst="rect">
            <a:avLst/>
          </a:prstGeom>
        </p:spPr>
        <p:txBody>
          <a:bodyPr/>
          <a:lstStyle/>
          <a:p>
            <a:r>
              <a:t>Preliminary data have become available linking AOBP with target organ damage. Andreadis et al30 have recently</a:t>
            </a:r>
          </a:p>
          <a:p>
            <a:r>
              <a:t>reported that systolic AOBP correlated with left ventricular mass index (</a:t>
            </a:r>
            <a:r>
              <a:rPr i="1"/>
              <a:t>r </a:t>
            </a:r>
            <a:r>
              <a:t>= 0.37) as strongly as AABP did (</a:t>
            </a:r>
            <a:r>
              <a:rPr i="1"/>
              <a:t>r </a:t>
            </a:r>
            <a:r>
              <a:t>= 0.37). A</a:t>
            </a:r>
          </a:p>
          <a:p>
            <a:r>
              <a:t>clinic reading taken in the presence of research staff correlated poorly with left ventricular mass index (</a:t>
            </a:r>
            <a:r>
              <a:rPr i="1"/>
              <a:t>r </a:t>
            </a:r>
            <a:r>
              <a:t>= 0.12). In</a:t>
            </a:r>
          </a:p>
          <a:p>
            <a:r>
              <a:t>an earlier study,1 routine MOBP recorded in primary care practice also correlated poorly (</a:t>
            </a:r>
            <a:r>
              <a:rPr i="1"/>
              <a:t>r </a:t>
            </a:r>
            <a:r>
              <a:t>= 0.06) with left ventricular</a:t>
            </a:r>
          </a:p>
          <a:p>
            <a:r>
              <a:t>mass index, whereas a manual BP reading recorded in the same setting for research purposes showed a substantially</a:t>
            </a:r>
          </a:p>
          <a:p>
            <a:r>
              <a:t>stronger correlation (</a:t>
            </a:r>
            <a:r>
              <a:rPr i="1"/>
              <a:t>r </a:t>
            </a:r>
            <a:r>
              <a:t>= 0.27). Automated office BP measurement has also been shown to correlate better</a:t>
            </a:r>
          </a:p>
          <a:p>
            <a:r>
              <a:t>with carotid artery intima-media thickness compared with manual BP readings.36</a:t>
            </a:r>
          </a:p>
        </p:txBody>
      </p:sp>
    </p:spTree>
    <p:extLst>
      <p:ext uri="{BB962C8B-B14F-4D97-AF65-F5344CB8AC3E}">
        <p14:creationId xmlns:p14="http://schemas.microsoft.com/office/powerpoint/2010/main" val="4116134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Shape 608"/>
          <p:cNvSpPr>
            <a:spLocks noGrp="1" noRot="1" noChangeAspect="1"/>
          </p:cNvSpPr>
          <p:nvPr>
            <p:ph type="sldImg"/>
          </p:nvPr>
        </p:nvSpPr>
        <p:spPr>
          <a:prstGeom prst="rect">
            <a:avLst/>
          </a:prstGeom>
        </p:spPr>
        <p:txBody>
          <a:bodyPr/>
          <a:lstStyle/>
          <a:p>
            <a:endParaRPr/>
          </a:p>
        </p:txBody>
      </p:sp>
      <p:sp>
        <p:nvSpPr>
          <p:cNvPr id="609" name="Shape 609"/>
          <p:cNvSpPr>
            <a:spLocks noGrp="1"/>
          </p:cNvSpPr>
          <p:nvPr>
            <p:ph type="body" sz="quarter" idx="1"/>
          </p:nvPr>
        </p:nvSpPr>
        <p:spPr>
          <a:prstGeom prst="rect">
            <a:avLst/>
          </a:prstGeom>
        </p:spPr>
        <p:txBody>
          <a:bodyPr/>
          <a:lstStyle/>
          <a:p>
            <a:r>
              <a:t>September issue of Hypertension</a:t>
            </a:r>
          </a:p>
          <a:p>
            <a:endParaRPr/>
          </a:p>
          <a:p>
            <a:r>
              <a:t>The Cardiovascular Health Awareness Program (CHAP) was a BP screening program in which community-dwelling residents</a:t>
            </a:r>
          </a:p>
          <a:p>
            <a:r>
              <a:t>in Ontario over age 65 years had their BP recorded in a local pharmacy using the same standard AOBP procedures</a:t>
            </a:r>
          </a:p>
          <a:p>
            <a:r>
              <a:t>used as in the above-mentioned pharmacy study.</a:t>
            </a:r>
          </a:p>
          <a:p>
            <a:endParaRPr/>
          </a:p>
          <a:p>
            <a:pPr>
              <a:defRPr i="1"/>
            </a:pPr>
            <a:r>
              <a:t>Kaczorowski J, Chambers LW, Dolovich L, et al. Improving cardiovascular health at population level: 39 community cluster randomised trial of Cardiovascular Health Awareness Program (CHAP). BMJ. 2011;342:d442.</a:t>
            </a:r>
          </a:p>
        </p:txBody>
      </p:sp>
    </p:spTree>
    <p:extLst>
      <p:ext uri="{BB962C8B-B14F-4D97-AF65-F5344CB8AC3E}">
        <p14:creationId xmlns:p14="http://schemas.microsoft.com/office/powerpoint/2010/main" val="340124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noRot="1" noChangeAspect="1"/>
          </p:cNvSpPr>
          <p:nvPr>
            <p:ph type="sldImg"/>
          </p:nvPr>
        </p:nvSpPr>
        <p:spPr>
          <a:prstGeom prst="rect">
            <a:avLst/>
          </a:prstGeom>
        </p:spPr>
        <p:txBody>
          <a:bodyPr/>
          <a:lstStyle/>
          <a:p>
            <a:endParaRPr/>
          </a:p>
        </p:txBody>
      </p:sp>
      <p:sp>
        <p:nvSpPr>
          <p:cNvPr id="624" name="Shape 624"/>
          <p:cNvSpPr>
            <a:spLocks noGrp="1"/>
          </p:cNvSpPr>
          <p:nvPr>
            <p:ph type="body" sz="quarter" idx="1"/>
          </p:nvPr>
        </p:nvSpPr>
        <p:spPr>
          <a:prstGeom prst="rect">
            <a:avLst/>
          </a:prstGeom>
        </p:spPr>
        <p:txBody>
          <a:bodyPr/>
          <a:lstStyle/>
          <a:p>
            <a:pPr marL="76930" indent="-76930">
              <a:lnSpc>
                <a:spcPct val="93000"/>
              </a:lnSpc>
              <a:tabLst>
                <a:tab pos="647700" algn="l"/>
                <a:tab pos="1295400" algn="l"/>
                <a:tab pos="1943100" algn="l"/>
                <a:tab pos="2590800" algn="l"/>
                <a:tab pos="3238500" algn="l"/>
                <a:tab pos="3886200" algn="l"/>
                <a:tab pos="4546600" algn="l"/>
              </a:tabLst>
              <a:defRPr>
                <a:latin typeface="Arial"/>
                <a:ea typeface="Arial"/>
                <a:cs typeface="Arial"/>
                <a:sym typeface="Arial"/>
              </a:defRPr>
            </a:pPr>
            <a:r>
              <a:rPr dirty="0"/>
              <a:t>Adjusted hazard ratios with 95% confidence intervals according to category of systolic blood pressure (BP).</a:t>
            </a:r>
          </a:p>
          <a:p>
            <a:pPr marL="76930" indent="-76930">
              <a:lnSpc>
                <a:spcPct val="93000"/>
              </a:lnSpc>
              <a:tabLst>
                <a:tab pos="647700" algn="l"/>
                <a:tab pos="1295400" algn="l"/>
                <a:tab pos="1943100" algn="l"/>
                <a:tab pos="2590800" algn="l"/>
                <a:tab pos="3238500" algn="l"/>
                <a:tab pos="3886200" algn="l"/>
                <a:tab pos="4546600" algn="l"/>
              </a:tabLst>
              <a:defRPr>
                <a:latin typeface="Arial"/>
                <a:ea typeface="Arial"/>
                <a:cs typeface="Arial"/>
                <a:sym typeface="Arial"/>
              </a:defRPr>
            </a:pPr>
            <a:endParaRPr dirty="0"/>
          </a:p>
          <a:p>
            <a:pPr marL="76930" indent="-76930">
              <a:lnSpc>
                <a:spcPct val="93000"/>
              </a:lnSpc>
              <a:tabLst>
                <a:tab pos="647700" algn="l"/>
                <a:tab pos="1295400" algn="l"/>
                <a:tab pos="1943100" algn="l"/>
                <a:tab pos="2590800" algn="l"/>
                <a:tab pos="3238500" algn="l"/>
                <a:tab pos="3886200" algn="l"/>
                <a:tab pos="4546600" algn="l"/>
              </a:tabLst>
              <a:defRPr>
                <a:latin typeface="Arial"/>
                <a:ea typeface="Arial"/>
                <a:cs typeface="Arial"/>
                <a:sym typeface="Arial"/>
              </a:defRPr>
            </a:pPr>
            <a:endParaRPr dirty="0"/>
          </a:p>
          <a:p>
            <a:pPr marL="76930" indent="-76930">
              <a:lnSpc>
                <a:spcPct val="93000"/>
              </a:lnSpc>
              <a:tabLst>
                <a:tab pos="647700" algn="l"/>
                <a:tab pos="1295400" algn="l"/>
                <a:tab pos="1943100" algn="l"/>
                <a:tab pos="2590800" algn="l"/>
                <a:tab pos="3238500" algn="l"/>
                <a:tab pos="3886200" algn="l"/>
                <a:tab pos="4546600" algn="l"/>
              </a:tabLst>
              <a:defRPr>
                <a:latin typeface="Arial"/>
                <a:ea typeface="Arial"/>
                <a:cs typeface="Arial"/>
                <a:sym typeface="Arial"/>
              </a:defRPr>
            </a:pPr>
            <a:r>
              <a:rPr dirty="0"/>
              <a:t>271 CV events – 208 non-fatal and 63 fatal</a:t>
            </a:r>
          </a:p>
        </p:txBody>
      </p:sp>
    </p:spTree>
    <p:extLst>
      <p:ext uri="{BB962C8B-B14F-4D97-AF65-F5344CB8AC3E}">
        <p14:creationId xmlns:p14="http://schemas.microsoft.com/office/powerpoint/2010/main" val="1014892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Shape 654"/>
          <p:cNvSpPr>
            <a:spLocks noGrp="1" noRot="1" noChangeAspect="1"/>
          </p:cNvSpPr>
          <p:nvPr>
            <p:ph type="sldImg"/>
          </p:nvPr>
        </p:nvSpPr>
        <p:spPr>
          <a:prstGeom prst="rect">
            <a:avLst/>
          </a:prstGeom>
        </p:spPr>
        <p:txBody>
          <a:bodyPr/>
          <a:lstStyle/>
          <a:p>
            <a:endParaRPr/>
          </a:p>
        </p:txBody>
      </p:sp>
      <p:sp>
        <p:nvSpPr>
          <p:cNvPr id="655" name="Shape 655"/>
          <p:cNvSpPr>
            <a:spLocks noGrp="1"/>
          </p:cNvSpPr>
          <p:nvPr>
            <p:ph type="body" sz="quarter" idx="1"/>
          </p:nvPr>
        </p:nvSpPr>
        <p:spPr>
          <a:prstGeom prst="rect">
            <a:avLst/>
          </a:prstGeom>
        </p:spPr>
        <p:txBody>
          <a:bodyPr/>
          <a:lstStyle/>
          <a:p>
            <a:r>
              <a:t>Note: the extent of blood pressure change from each intervention should not be compared because the participants, the type and duration of intervention, and the basic design of the trials differed substantially.</a:t>
            </a:r>
          </a:p>
        </p:txBody>
      </p:sp>
    </p:spTree>
    <p:extLst>
      <p:ext uri="{BB962C8B-B14F-4D97-AF65-F5344CB8AC3E}">
        <p14:creationId xmlns:p14="http://schemas.microsoft.com/office/powerpoint/2010/main" val="983841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-WHO commissioned SR </a:t>
            </a:r>
            <a:r>
              <a:rPr lang="en-CA" baseline="0" dirty="0" smtClean="0"/>
              <a:t> of </a:t>
            </a:r>
            <a:r>
              <a:rPr lang="en-CA" dirty="0" err="1" smtClean="0"/>
              <a:t>RCTs</a:t>
            </a:r>
            <a:r>
              <a:rPr lang="en-CA" dirty="0" smtClean="0"/>
              <a:t> comparing higher vs. lower K</a:t>
            </a:r>
            <a:r>
              <a:rPr lang="en-CA" baseline="0" dirty="0" smtClean="0"/>
              <a:t> </a:t>
            </a:r>
            <a:r>
              <a:rPr lang="en-CA" dirty="0" smtClean="0"/>
              <a:t>&gt;= 4weeks </a:t>
            </a:r>
          </a:p>
          <a:p>
            <a:r>
              <a:rPr lang="en-CA" dirty="0" smtClean="0"/>
              <a:t>-All studies must have </a:t>
            </a:r>
            <a:r>
              <a:rPr lang="en-CA" dirty="0" err="1" smtClean="0"/>
              <a:t>haad</a:t>
            </a:r>
            <a:r>
              <a:rPr lang="en-CA" dirty="0" smtClean="0"/>
              <a:t> measured urinary K excretion</a:t>
            </a:r>
          </a:p>
          <a:p>
            <a:r>
              <a:rPr lang="en-CA" dirty="0" smtClean="0"/>
              <a:t>-Conclusion of effectiveness</a:t>
            </a:r>
            <a:r>
              <a:rPr lang="en-CA" baseline="0" dirty="0" smtClean="0"/>
              <a:t> was of m</a:t>
            </a:r>
            <a:r>
              <a:rPr lang="en-CA" dirty="0" smtClean="0"/>
              <a:t>oderate to high quality per GRADE</a:t>
            </a:r>
          </a:p>
          <a:p>
            <a:r>
              <a:rPr lang="en-CA" dirty="0" smtClean="0"/>
              <a:t>-Findings for DBP similar</a:t>
            </a:r>
          </a:p>
          <a:p>
            <a:endParaRPr lang="en-CA" dirty="0"/>
          </a:p>
        </p:txBody>
      </p:sp>
    </p:spTree>
    <p:extLst>
      <p:ext uri="{BB962C8B-B14F-4D97-AF65-F5344CB8AC3E}">
        <p14:creationId xmlns:p14="http://schemas.microsoft.com/office/powerpoint/2010/main" val="253810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Notes:  </a:t>
            </a:r>
          </a:p>
          <a:p>
            <a:pPr marL="228600" indent="-228600">
              <a:buAutoNum type="arabicPeriod"/>
            </a:pPr>
            <a:r>
              <a:rPr lang="en-CA" dirty="0" smtClean="0"/>
              <a:t>If AOBP is used, use the</a:t>
            </a:r>
            <a:r>
              <a:rPr lang="en-CA" baseline="0" dirty="0" smtClean="0"/>
              <a:t> mean calculated and displayed by the device.  If non-AOBP (see note 2) is used, take at least three readings, discard the first and calculate the mean of the remaining measurements.  A history and physical exam should be performed and diagnostic tests ordered.  </a:t>
            </a:r>
          </a:p>
          <a:p>
            <a:pPr marL="228600" indent="-228600">
              <a:buAutoNum type="arabicPeriod"/>
            </a:pPr>
            <a:r>
              <a:rPr lang="en-CA" baseline="0" dirty="0" smtClean="0"/>
              <a:t>AOBP = Automated Office BP.  This is performed with the patient unattended in a private area.  </a:t>
            </a:r>
          </a:p>
          <a:p>
            <a:pPr marL="0" indent="0">
              <a:buNone/>
            </a:pPr>
            <a:r>
              <a:rPr lang="en-CA" baseline="0" dirty="0" smtClean="0"/>
              <a:t>     Non-AOBP = Non-automated measurement performed using an electronic upper arm device with the provider in the room.  </a:t>
            </a:r>
          </a:p>
          <a:p>
            <a:pPr marL="228600" indent="-228600">
              <a:buAutoNum type="arabicPeriod" startAt="3"/>
            </a:pPr>
            <a:r>
              <a:rPr lang="en-CA" baseline="0" dirty="0" smtClean="0"/>
              <a:t>Diagnostic thresholds for AOBP, ABPM, and home BP in patients with diabetes have yet to be established (and may be lower than 130/80 mmHg).  </a:t>
            </a:r>
          </a:p>
          <a:p>
            <a:pPr marL="228600" indent="-228600">
              <a:buAutoNum type="arabicPeriod" startAt="3"/>
            </a:pPr>
            <a:r>
              <a:rPr lang="en-CA" baseline="0" dirty="0" smtClean="0"/>
              <a:t>Serial office measurements over 3-5 visits can be used if ABPM or home measurement not available.  </a:t>
            </a:r>
          </a:p>
          <a:p>
            <a:pPr marL="228600" indent="-228600">
              <a:buAutoNum type="arabicPeriod" startAt="3"/>
            </a:pPr>
            <a:r>
              <a:rPr lang="en-CA" baseline="0" dirty="0" smtClean="0"/>
              <a:t>Home BP Series:  Two readings taken each morning and evening for 7 days (28 total).  Discard first day readings and average the last 6 days.  </a:t>
            </a:r>
          </a:p>
          <a:p>
            <a:pPr marL="228600" indent="-228600">
              <a:buAutoNum type="arabicPeriod" startAt="3"/>
            </a:pPr>
            <a:r>
              <a:rPr lang="en-CA" baseline="0" dirty="0" smtClean="0"/>
              <a:t>Annual BP measurement is recommended to detect progression to hypertension.  </a:t>
            </a:r>
            <a:endParaRPr lang="en-CA" dirty="0"/>
          </a:p>
        </p:txBody>
      </p:sp>
    </p:spTree>
    <p:extLst>
      <p:ext uri="{BB962C8B-B14F-4D97-AF65-F5344CB8AC3E}">
        <p14:creationId xmlns:p14="http://schemas.microsoft.com/office/powerpoint/2010/main" val="339769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noRot="1" noChangeAspect="1"/>
          </p:cNvSpPr>
          <p:nvPr>
            <p:ph type="sldImg"/>
          </p:nvPr>
        </p:nvSpPr>
        <p:spPr>
          <a:prstGeom prst="rect">
            <a:avLst/>
          </a:prstGeom>
        </p:spPr>
        <p:txBody>
          <a:bodyPr/>
          <a:lstStyle/>
          <a:p>
            <a:endParaRPr/>
          </a:p>
        </p:txBody>
      </p:sp>
      <p:sp>
        <p:nvSpPr>
          <p:cNvPr id="393" name="Shape 393"/>
          <p:cNvSpPr>
            <a:spLocks noGrp="1"/>
          </p:cNvSpPr>
          <p:nvPr>
            <p:ph type="body" sz="quarter" idx="1"/>
          </p:nvPr>
        </p:nvSpPr>
        <p:spPr>
          <a:prstGeom prst="rect">
            <a:avLst/>
          </a:prstGeom>
        </p:spPr>
        <p:txBody>
          <a:bodyPr/>
          <a:lstStyle/>
          <a:p>
            <a:r>
              <a:t>Correlation Between Target Organ Damage and OBP, Self BP, and ABPM </a:t>
            </a:r>
          </a:p>
          <a:p>
            <a:pPr lvl="1"/>
            <a:r>
              <a:t>The correlation between target organ damage, such as LVH and albumin excretion ratio was weaker with office BP (OBP) and stronger with ABPM. The correlation with self (home) BP was higher than with OBP, but less than with ABPM, for both systolic and diastolic BP.</a:t>
            </a:r>
          </a:p>
        </p:txBody>
      </p:sp>
    </p:spTree>
    <p:extLst>
      <p:ext uri="{BB962C8B-B14F-4D97-AF65-F5344CB8AC3E}">
        <p14:creationId xmlns:p14="http://schemas.microsoft.com/office/powerpoint/2010/main" val="189183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noRot="1" noChangeAspect="1"/>
          </p:cNvSpPr>
          <p:nvPr>
            <p:ph type="sldImg"/>
          </p:nvPr>
        </p:nvSpPr>
        <p:spPr>
          <a:prstGeom prst="rect">
            <a:avLst/>
          </a:prstGeom>
        </p:spPr>
        <p:txBody>
          <a:bodyPr/>
          <a:lstStyle/>
          <a:p>
            <a:endParaRPr/>
          </a:p>
        </p:txBody>
      </p:sp>
      <p:sp>
        <p:nvSpPr>
          <p:cNvPr id="288" name="Shape 288"/>
          <p:cNvSpPr>
            <a:spLocks noGrp="1"/>
          </p:cNvSpPr>
          <p:nvPr>
            <p:ph type="body" sz="quarter" idx="1"/>
          </p:nvPr>
        </p:nvSpPr>
        <p:spPr>
          <a:prstGeom prst="rect">
            <a:avLst/>
          </a:prstGeom>
        </p:spPr>
        <p:txBody>
          <a:bodyPr/>
          <a:lstStyle/>
          <a:p>
            <a:r>
              <a:t>Speaker’s notes</a:t>
            </a:r>
          </a:p>
          <a:p>
            <a:pPr lvl="1" indent="457200"/>
            <a:r>
              <a:t>The addition of ABPM to conventional OBPM for defining BP status in clinical practice has added a layer of complexity to the process because the separation of normotension and hypertension can be assessed independently by each of the two methods. Only relying on OBPM risks missing cases of white coat or masked hypertension.</a:t>
            </a:r>
            <a:r>
              <a:rPr baseline="30000"/>
              <a:t>1</a:t>
            </a:r>
          </a:p>
          <a:p>
            <a:pPr lvl="1" indent="457200"/>
            <a:r>
              <a:t>This slide depicts the four potential groups of patients who are:</a:t>
            </a:r>
            <a:r>
              <a:rPr baseline="30000"/>
              <a:t>2</a:t>
            </a:r>
          </a:p>
          <a:p>
            <a:pPr lvl="2" indent="914400"/>
            <a:r>
              <a:t>Normotensive by both methods (true normotensives)</a:t>
            </a:r>
          </a:p>
          <a:p>
            <a:pPr lvl="2" indent="914400"/>
            <a:r>
              <a:t>Hypertensive by both methods (true or sustained hypertensives)</a:t>
            </a:r>
          </a:p>
          <a:p>
            <a:pPr lvl="2" indent="914400"/>
            <a:r>
              <a:t>Hypertensive by OBPM and normotensive by ABPM (white coat hypertensives)</a:t>
            </a:r>
          </a:p>
          <a:p>
            <a:pPr lvl="2" indent="914400"/>
            <a:r>
              <a:t>Normotensive by OBPM and hypertensive by ABPM (masked hypertensives)</a:t>
            </a:r>
          </a:p>
          <a:p>
            <a:pPr lvl="1" indent="457200"/>
            <a:r>
              <a:t>From a clinical perspective, the first two groups are simple because both methods give the same classification. The last two groups are more complex because there is disagreement between the methods. Their distinction is important because white coat hypertensives are generally at low relative risk of CV morbidity, whereas masked hypertensives show more extensive target organ damage than true normotensives.</a:t>
            </a:r>
            <a:r>
              <a:rPr baseline="30000"/>
              <a:t>2</a:t>
            </a:r>
          </a:p>
          <a:p>
            <a:pPr>
              <a:defRPr baseline="30000"/>
            </a:pPr>
            <a:endParaRPr baseline="30000"/>
          </a:p>
          <a:p>
            <a:r>
              <a:t>References</a:t>
            </a:r>
          </a:p>
          <a:p>
            <a:pPr marL="228600" lvl="2" indent="-228600">
              <a:buSzPct val="100000"/>
              <a:buAutoNum type="arabicPeriod"/>
            </a:pPr>
            <a:r>
              <a:t>Hypertension Canada. The 2015 Canadian Hypertension Education Program recommendations (2015 annual update). Available at www.hypertension.ca. </a:t>
            </a:r>
          </a:p>
          <a:p>
            <a:pPr marL="228600" lvl="2" indent="-228600">
              <a:buSzPct val="100000"/>
              <a:buAutoNum type="arabicPeriod"/>
            </a:pPr>
            <a:r>
              <a:t>Pickering TG, </a:t>
            </a:r>
            <a:r>
              <a:rPr i="1"/>
              <a:t>et al. </a:t>
            </a:r>
            <a:r>
              <a:t>Masked hypertension. </a:t>
            </a:r>
            <a:r>
              <a:rPr i="1"/>
              <a:t>Hypertension</a:t>
            </a:r>
            <a:r>
              <a:t> 2002;40:795-6.</a:t>
            </a:r>
          </a:p>
        </p:txBody>
      </p:sp>
    </p:spTree>
    <p:extLst>
      <p:ext uri="{BB962C8B-B14F-4D97-AF65-F5344CB8AC3E}">
        <p14:creationId xmlns:p14="http://schemas.microsoft.com/office/powerpoint/2010/main" val="3360571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a:spLocks noGrp="1" noRot="1" noChangeAspect="1"/>
          </p:cNvSpPr>
          <p:nvPr>
            <p:ph type="sldImg"/>
          </p:nvPr>
        </p:nvSpPr>
        <p:spPr>
          <a:prstGeom prst="rect">
            <a:avLst/>
          </a:prstGeom>
        </p:spPr>
        <p:txBody>
          <a:bodyPr/>
          <a:lstStyle/>
          <a:p>
            <a:endParaRPr/>
          </a:p>
        </p:txBody>
      </p:sp>
      <p:sp>
        <p:nvSpPr>
          <p:cNvPr id="331" name="Shape 331"/>
          <p:cNvSpPr>
            <a:spLocks noGrp="1"/>
          </p:cNvSpPr>
          <p:nvPr>
            <p:ph type="body" sz="quarter" idx="1"/>
          </p:nvPr>
        </p:nvSpPr>
        <p:spPr>
          <a:prstGeom prst="rect">
            <a:avLst/>
          </a:prstGeom>
        </p:spPr>
        <p:txBody>
          <a:bodyPr/>
          <a:lstStyle/>
          <a:p>
            <a:r>
              <a:t>Speaker’s notes</a:t>
            </a:r>
          </a:p>
          <a:p>
            <a:pPr lvl="1" indent="457200"/>
            <a:r>
              <a:t>The estimated prevalence of masked hypertension (MH) as reported in prospective cohort studies varies. In the general population, the prevalence of MH is ~10% whereas the prevalence is higher in populations of treated hypertensive patients, reaching ~30%.1 The prevalence of MH is higher in patients with comorbidities including those with diabetes (up to 42.5%)2 and kidney disease (up to 32%).3 </a:t>
            </a:r>
          </a:p>
          <a:p>
            <a:pPr lvl="1" indent="457200"/>
            <a:r>
              <a:t>National and international registries suggest that when looking for MH within office-controlled patients, up to one in three could have MH.4</a:t>
            </a:r>
          </a:p>
          <a:p>
            <a:endParaRPr/>
          </a:p>
          <a:p>
            <a:r>
              <a:t>References</a:t>
            </a:r>
          </a:p>
          <a:p>
            <a:pPr marL="228600" lvl="2" indent="-228600">
              <a:buSzPct val="100000"/>
              <a:buAutoNum type="arabicPeriod"/>
            </a:pPr>
            <a:r>
              <a:t>Peacock J </a:t>
            </a:r>
            <a:r>
              <a:rPr i="1"/>
              <a:t>et al. </a:t>
            </a:r>
            <a:r>
              <a:t>Unmasking masked hypertension: prevalence, clinical implications, diagnosis, correlates and future directions. </a:t>
            </a:r>
            <a:r>
              <a:rPr i="1"/>
              <a:t>J Hum Hypertens </a:t>
            </a:r>
            <a:r>
              <a:t>2014; 28:521-8.</a:t>
            </a:r>
          </a:p>
          <a:p>
            <a:pPr marL="228600" lvl="2" indent="-228600">
              <a:buSzPct val="100000"/>
              <a:buAutoNum type="arabicPeriod"/>
            </a:pPr>
            <a:r>
              <a:t>Franklin SS </a:t>
            </a:r>
            <a:r>
              <a:rPr i="1"/>
              <a:t>et al. </a:t>
            </a:r>
            <a:r>
              <a:t>Masked hypertension in diabetes mellitus: treatment implications for clinical practice. </a:t>
            </a:r>
            <a:r>
              <a:rPr i="1"/>
              <a:t>Hypertension</a:t>
            </a:r>
            <a:r>
              <a:t> 2013; 61(5):964-71.</a:t>
            </a:r>
          </a:p>
          <a:p>
            <a:pPr marL="228600" lvl="2" indent="-228600">
              <a:buSzPct val="100000"/>
              <a:buAutoNum type="arabicPeriod"/>
            </a:pPr>
            <a:r>
              <a:t>Gorostidi M </a:t>
            </a:r>
            <a:r>
              <a:rPr i="1"/>
              <a:t>et al. </a:t>
            </a:r>
            <a:r>
              <a:t>Differences between office and 24-hour blood pressure control in hypertensive patients with CKD: A 5,693-patient cross-sectional analysis from Spain. </a:t>
            </a:r>
            <a:r>
              <a:rPr i="1"/>
              <a:t>Am J Kidney Dis </a:t>
            </a:r>
            <a:r>
              <a:t>2013; 62(2):285-94.</a:t>
            </a:r>
          </a:p>
          <a:p>
            <a:pPr marL="228600" lvl="2" indent="-228600">
              <a:buSzPct val="100000"/>
              <a:buAutoNum type="arabicPeriod"/>
            </a:pPr>
            <a:r>
              <a:t>Gorostidi M </a:t>
            </a:r>
            <a:r>
              <a:rPr i="1"/>
              <a:t>et al. </a:t>
            </a:r>
            <a:r>
              <a:t>Prevalence of white-coat and masked hypertension in national and international registries. </a:t>
            </a:r>
            <a:r>
              <a:rPr i="1"/>
              <a:t>Hypertens Res </a:t>
            </a:r>
            <a:r>
              <a:t>2015; 38:1-7.</a:t>
            </a:r>
          </a:p>
        </p:txBody>
      </p:sp>
    </p:spTree>
    <p:extLst>
      <p:ext uri="{BB962C8B-B14F-4D97-AF65-F5344CB8AC3E}">
        <p14:creationId xmlns:p14="http://schemas.microsoft.com/office/powerpoint/2010/main" val="4165666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Shape 501"/>
          <p:cNvSpPr>
            <a:spLocks noGrp="1" noRot="1" noChangeAspect="1"/>
          </p:cNvSpPr>
          <p:nvPr>
            <p:ph type="sldImg"/>
          </p:nvPr>
        </p:nvSpPr>
        <p:spPr>
          <a:prstGeom prst="rect">
            <a:avLst/>
          </a:prstGeom>
        </p:spPr>
        <p:txBody>
          <a:bodyPr/>
          <a:lstStyle/>
          <a:p>
            <a:endParaRPr/>
          </a:p>
        </p:txBody>
      </p:sp>
      <p:sp>
        <p:nvSpPr>
          <p:cNvPr id="502" name="Shape 502"/>
          <p:cNvSpPr>
            <a:spLocks noGrp="1"/>
          </p:cNvSpPr>
          <p:nvPr>
            <p:ph type="body" sz="quarter" idx="1"/>
          </p:nvPr>
        </p:nvSpPr>
        <p:spPr>
          <a:prstGeom prst="rect">
            <a:avLst/>
          </a:prstGeom>
        </p:spPr>
        <p:txBody>
          <a:bodyPr/>
          <a:lstStyle/>
          <a:p>
            <a:pPr>
              <a:lnSpc>
                <a:spcPct val="80000"/>
              </a:lnSpc>
              <a:defRPr b="1" u="sng">
                <a:latin typeface="Verdana"/>
                <a:ea typeface="Verdana"/>
                <a:cs typeface="Verdana"/>
                <a:sym typeface="Verdana"/>
              </a:defRPr>
            </a:pPr>
            <a:r>
              <a:t>Notes:</a:t>
            </a:r>
          </a:p>
          <a:p>
            <a:pPr>
              <a:lnSpc>
                <a:spcPct val="0"/>
              </a:lnSpc>
              <a:defRPr b="1">
                <a:latin typeface="Verdana"/>
                <a:ea typeface="Verdana"/>
                <a:cs typeface="Verdana"/>
                <a:sym typeface="Verdana"/>
              </a:defRPr>
            </a:pPr>
            <a:r>
              <a:t>Discussing Coronary Risk with Patients to Improve Blood Pressure Treatment - </a:t>
            </a:r>
            <a:r>
              <a:rPr i="1">
                <a:solidFill>
                  <a:srgbClr val="292526"/>
                </a:solidFill>
              </a:rPr>
              <a:t>The CHECK-UP Study: A Randomized Controlled Trial - </a:t>
            </a:r>
            <a:r>
              <a:rPr b="0" i="1">
                <a:solidFill>
                  <a:srgbClr val="FFFFFF"/>
                </a:solidFill>
              </a:rPr>
              <a:t>J Gen Intern Med 2009 Jan; Vol. 24 (1), pp. 33-9.</a:t>
            </a:r>
          </a:p>
          <a:p>
            <a:pPr>
              <a:lnSpc>
                <a:spcPct val="0"/>
              </a:lnSpc>
              <a:defRPr b="1">
                <a:latin typeface="Verdana"/>
                <a:ea typeface="Verdana"/>
                <a:cs typeface="Verdana"/>
                <a:sym typeface="Verdana"/>
              </a:defRPr>
            </a:pPr>
            <a:r>
              <a:t>Results: </a:t>
            </a:r>
            <a:r>
              <a:rPr b="0"/>
              <a:t>There were 2,631 subjects who completed the study. Among 1,352 patients without diagnosed hypertension, 30% were above target on at least three consecutive visits. Among 1,279 individuals with known hypertension, 69% were above target on at least two consecutive visits. Overall, patients receiving risk profiles were more likely to receive appropriate antihypertensive therapy (OR = 1.40, 95% CI 1.11-1.78) compared to those receiving usual care. After adjustment for inter-physician variability and potential confounders, the use of the risk profile was associated with an increased likelihood of starting therapy (OR = 1.78, 95% CI 1.06-3.00) or modifying therapy (OR = 1.40, 95% CI 1.03-1.91).</a:t>
            </a:r>
          </a:p>
          <a:p>
            <a:pPr>
              <a:lnSpc>
                <a:spcPct val="0"/>
              </a:lnSpc>
              <a:defRPr b="1">
                <a:latin typeface="Verdana"/>
                <a:ea typeface="Verdana"/>
                <a:cs typeface="Verdana"/>
                <a:sym typeface="Verdana"/>
              </a:defRPr>
            </a:pPr>
            <a:r>
              <a:t>Conclusions: </a:t>
            </a:r>
            <a:r>
              <a:rPr b="0"/>
              <a:t>In this clinical trial of dyslipidemia management, inadequately controlled hypertension was common, occurring in nearly 50% of individuals. Ongoing coronary risk assessment was associated with more appropriate blood pressure management. Cardiovascular risk assessment decision aids should be further evaluated in a randomized trial of hypertension therapy.</a:t>
            </a:r>
          </a:p>
        </p:txBody>
      </p:sp>
    </p:spTree>
    <p:extLst>
      <p:ext uri="{BB962C8B-B14F-4D97-AF65-F5344CB8AC3E}">
        <p14:creationId xmlns:p14="http://schemas.microsoft.com/office/powerpoint/2010/main" val="2015916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Shape 526"/>
          <p:cNvSpPr>
            <a:spLocks noGrp="1" noRot="1" noChangeAspect="1"/>
          </p:cNvSpPr>
          <p:nvPr>
            <p:ph type="sldImg"/>
          </p:nvPr>
        </p:nvSpPr>
        <p:spPr>
          <a:prstGeom prst="rect">
            <a:avLst/>
          </a:prstGeom>
        </p:spPr>
        <p:txBody>
          <a:bodyPr/>
          <a:lstStyle/>
          <a:p>
            <a:endParaRPr/>
          </a:p>
        </p:txBody>
      </p:sp>
      <p:sp>
        <p:nvSpPr>
          <p:cNvPr id="527" name="Shape 527"/>
          <p:cNvSpPr>
            <a:spLocks noGrp="1"/>
          </p:cNvSpPr>
          <p:nvPr>
            <p:ph type="body" sz="quarter" idx="1"/>
          </p:nvPr>
        </p:nvSpPr>
        <p:spPr>
          <a:prstGeom prst="rect">
            <a:avLst/>
          </a:prstGeom>
        </p:spPr>
        <p:txBody>
          <a:bodyPr/>
          <a:lstStyle/>
          <a:p>
            <a:pPr>
              <a:defRPr>
                <a:solidFill>
                  <a:schemeClr val="accent1"/>
                </a:solidFill>
              </a:defRPr>
            </a:pPr>
            <a:r>
              <a:t>Cochrane network meta-analysis 2014, Kate Cahill et al</a:t>
            </a:r>
          </a:p>
          <a:p>
            <a:pPr marL="171450" indent="-171450">
              <a:buSzPct val="100000"/>
              <a:buFont typeface="Arial"/>
              <a:buChar char="•"/>
              <a:defRPr>
                <a:solidFill>
                  <a:schemeClr val="accent1"/>
                </a:solidFill>
              </a:defRPr>
            </a:pPr>
            <a:r>
              <a:t>Nicotine replacement therapy, antidepressant bupropion, and nicotine receptor partial agonist varenicline (Champix)</a:t>
            </a:r>
          </a:p>
          <a:p>
            <a:pPr marL="171450" indent="-171450">
              <a:buSzPct val="100000"/>
              <a:buFont typeface="Arial"/>
              <a:buChar char="•"/>
              <a:defRPr>
                <a:solidFill>
                  <a:schemeClr val="accent1"/>
                </a:solidFill>
              </a:defRPr>
            </a:pPr>
            <a:r>
              <a:t>Impact on long term abstinence- 6 months or longer</a:t>
            </a:r>
          </a:p>
          <a:p>
            <a:pPr marL="171450" indent="-171450">
              <a:buSzPct val="100000"/>
              <a:buFont typeface="Arial"/>
              <a:buChar char="•"/>
              <a:defRPr>
                <a:solidFill>
                  <a:schemeClr val="accent1"/>
                </a:solidFill>
              </a:defRPr>
            </a:pPr>
            <a:r>
              <a:t>Synthesis of 12 Cochrane reviews </a:t>
            </a:r>
          </a:p>
          <a:p>
            <a:pPr lvl="1">
              <a:defRPr>
                <a:solidFill>
                  <a:schemeClr val="accent1"/>
                </a:solidFill>
              </a:defRPr>
            </a:pPr>
            <a:r>
              <a:t>- 267 studies</a:t>
            </a:r>
          </a:p>
          <a:p>
            <a:pPr lvl="1">
              <a:defRPr>
                <a:solidFill>
                  <a:schemeClr val="accent1"/>
                </a:solidFill>
              </a:defRPr>
            </a:pPr>
            <a:r>
              <a:t>- Over 10,000 participants</a:t>
            </a:r>
          </a:p>
        </p:txBody>
      </p:sp>
    </p:spTree>
    <p:extLst>
      <p:ext uri="{BB962C8B-B14F-4D97-AF65-F5344CB8AC3E}">
        <p14:creationId xmlns:p14="http://schemas.microsoft.com/office/powerpoint/2010/main" val="3694541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Shape 761"/>
          <p:cNvSpPr>
            <a:spLocks noGrp="1" noRot="1" noChangeAspect="1"/>
          </p:cNvSpPr>
          <p:nvPr>
            <p:ph type="sldImg"/>
          </p:nvPr>
        </p:nvSpPr>
        <p:spPr>
          <a:prstGeom prst="rect">
            <a:avLst/>
          </a:prstGeom>
        </p:spPr>
        <p:txBody>
          <a:bodyPr/>
          <a:lstStyle/>
          <a:p>
            <a:endParaRPr/>
          </a:p>
        </p:txBody>
      </p:sp>
      <p:sp>
        <p:nvSpPr>
          <p:cNvPr id="762" name="Shape 762"/>
          <p:cNvSpPr>
            <a:spLocks noGrp="1"/>
          </p:cNvSpPr>
          <p:nvPr>
            <p:ph type="body" sz="quarter" idx="1"/>
          </p:nvPr>
        </p:nvSpPr>
        <p:spPr>
          <a:prstGeom prst="rect">
            <a:avLst/>
          </a:prstGeom>
        </p:spPr>
        <p:txBody>
          <a:bodyPr/>
          <a:lstStyle/>
          <a:p>
            <a:pPr>
              <a:defRPr sz="1000"/>
            </a:pPr>
            <a:r>
              <a:t>Ask your patients to visit the public section of the website for free access to the latest information and resources.</a:t>
            </a:r>
          </a:p>
          <a:p>
            <a:pPr>
              <a:defRPr sz="1000"/>
            </a:pPr>
            <a:endParaRPr/>
          </a:p>
          <a:p>
            <a:pPr>
              <a:defRPr sz="1000"/>
            </a:pPr>
            <a:r>
              <a:t>Special efforts are being made for health care professionals to have greater accessibility to hypertension resources.  Health care professionals can enroll at </a:t>
            </a:r>
            <a:r>
              <a:rPr u="sng">
                <a:solidFill>
                  <a:srgbClr val="0000FF"/>
                </a:solidFill>
                <a:uFill>
                  <a:solidFill>
                    <a:srgbClr val="0000FF"/>
                  </a:solidFill>
                </a:uFill>
                <a:hlinkClick r:id="rId3"/>
              </a:rPr>
              <a:t>www.hypertension.ca</a:t>
            </a:r>
            <a:r>
              <a:t> to get automated email notices when new or updated hypertension resources are available for you and for your patients.  </a:t>
            </a:r>
          </a:p>
          <a:p>
            <a:pPr>
              <a:defRPr sz="1000"/>
            </a:pPr>
            <a:endParaRPr/>
          </a:p>
          <a:p>
            <a:pPr>
              <a:defRPr sz="1000"/>
            </a:pPr>
            <a:r>
              <a:t>A case-based interactive lecture series on clinically important hypertension topics is available on the internet to provide additional learning opportunities, and for you to interact with national hypertension experts.   The lecture series will feature important clinical topics provided by national experts, with case presentations and an opportunity to ask questions and make comments.</a:t>
            </a:r>
          </a:p>
          <a:p>
            <a:pPr>
              <a:defRPr sz="1000"/>
            </a:pPr>
            <a:endParaRPr/>
          </a:p>
          <a:p>
            <a:pPr>
              <a:defRPr sz="1000"/>
            </a:pPr>
            <a:r>
              <a:t>We will also continue and expand our programs to train community leaders in hypertension.  </a:t>
            </a:r>
          </a:p>
        </p:txBody>
      </p:sp>
    </p:spTree>
    <p:extLst>
      <p:ext uri="{BB962C8B-B14F-4D97-AF65-F5344CB8AC3E}">
        <p14:creationId xmlns:p14="http://schemas.microsoft.com/office/powerpoint/2010/main" val="3094121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 name="Shape 772"/>
          <p:cNvSpPr>
            <a:spLocks noGrp="1" noRot="1" noChangeAspect="1"/>
          </p:cNvSpPr>
          <p:nvPr>
            <p:ph type="sldImg"/>
          </p:nvPr>
        </p:nvSpPr>
        <p:spPr>
          <a:prstGeom prst="rect">
            <a:avLst/>
          </a:prstGeom>
        </p:spPr>
        <p:txBody>
          <a:bodyPr/>
          <a:lstStyle/>
          <a:p>
            <a:endParaRPr/>
          </a:p>
        </p:txBody>
      </p:sp>
      <p:sp>
        <p:nvSpPr>
          <p:cNvPr id="773" name="Shape 773"/>
          <p:cNvSpPr>
            <a:spLocks noGrp="1"/>
          </p:cNvSpPr>
          <p:nvPr>
            <p:ph type="body" sz="quarter" idx="1"/>
          </p:nvPr>
        </p:nvSpPr>
        <p:spPr>
          <a:prstGeom prst="rect">
            <a:avLst/>
          </a:prstGeom>
        </p:spPr>
        <p:txBody>
          <a:bodyPr/>
          <a:lstStyle>
            <a:lvl1pPr>
              <a:spcBef>
                <a:spcPts val="400"/>
              </a:spcBef>
              <a:defRPr>
                <a:latin typeface="Arial"/>
                <a:ea typeface="Arial"/>
                <a:cs typeface="Arial"/>
                <a:sym typeface="Arial"/>
              </a:defRPr>
            </a:lvl1pPr>
          </a:lstStyle>
          <a:p>
            <a:r>
              <a:t>3901 subjects, prevalence is 12-14% in a given family practice</a:t>
            </a:r>
          </a:p>
        </p:txBody>
      </p:sp>
    </p:spTree>
    <p:extLst>
      <p:ext uri="{BB962C8B-B14F-4D97-AF65-F5344CB8AC3E}">
        <p14:creationId xmlns:p14="http://schemas.microsoft.com/office/powerpoint/2010/main" val="39880506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7" name="Shape 17"/>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18" name="Shape 18"/>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19"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20" name="Shape 20"/>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21" name="Shape 21"/>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2" name="Shape 22"/>
          <p:cNvSpPr>
            <a:spLocks noGrp="1"/>
          </p:cNvSpPr>
          <p:nvPr>
            <p:ph type="title"/>
          </p:nvPr>
        </p:nvSpPr>
        <p:spPr>
          <a:xfrm>
            <a:off x="1276512" y="365125"/>
            <a:ext cx="6953089" cy="1325564"/>
          </a:xfrm>
          <a:prstGeom prst="rect">
            <a:avLst/>
          </a:prstGeom>
        </p:spPr>
        <p:txBody>
          <a:bodyPr lIns="45718" tIns="45718" rIns="45718" bIns="45718" anchor="ctr"/>
          <a:lstStyle>
            <a:lvl1pPr>
              <a:defRPr>
                <a:solidFill>
                  <a:srgbClr val="AB2328"/>
                </a:solidFill>
              </a:defRPr>
            </a:lvl1pPr>
          </a:lstStyle>
          <a:p>
            <a:r>
              <a:t>Title Text</a:t>
            </a:r>
          </a:p>
        </p:txBody>
      </p:sp>
      <p:sp>
        <p:nvSpPr>
          <p:cNvPr id="23" name="Shape 23"/>
          <p:cNvSpPr>
            <a:spLocks noGrp="1"/>
          </p:cNvSpPr>
          <p:nvPr>
            <p:ph type="body" idx="1"/>
          </p:nvPr>
        </p:nvSpPr>
        <p:spPr>
          <a:xfrm>
            <a:off x="628650" y="1825625"/>
            <a:ext cx="7886700" cy="4351338"/>
          </a:xfrm>
          <a:prstGeom prst="rect">
            <a:avLst/>
          </a:prstGeom>
        </p:spPr>
        <p:txBody>
          <a:bodyPr lIns="45718" tIns="45718" rIns="45718" bIns="45718"/>
          <a:lstStyle>
            <a:lvl1pPr>
              <a:lnSpc>
                <a:spcPct val="100000"/>
              </a:lnSpc>
              <a:spcBef>
                <a:spcPts val="600"/>
              </a:spcBef>
              <a:defRPr sz="2000"/>
            </a:lvl1pPr>
            <a:lvl2pPr>
              <a:lnSpc>
                <a:spcPct val="100000"/>
              </a:lnSpc>
              <a:spcBef>
                <a:spcPts val="600"/>
              </a:spcBef>
              <a:defRPr sz="2000"/>
            </a:lvl2pPr>
            <a:lvl3pPr>
              <a:lnSpc>
                <a:spcPct val="100000"/>
              </a:lnSpc>
              <a:spcBef>
                <a:spcPts val="600"/>
              </a:spcBef>
              <a:defRPr sz="2000"/>
            </a:lvl3pPr>
            <a:lvl4pPr>
              <a:lnSpc>
                <a:spcPct val="100000"/>
              </a:lnSpc>
              <a:spcBef>
                <a:spcPts val="600"/>
              </a:spcBef>
              <a:defRPr sz="2000"/>
            </a:lvl4pPr>
            <a:lvl5pPr>
              <a:lnSpc>
                <a:spcPct val="100000"/>
              </a:lnSpc>
              <a:spcBef>
                <a:spcPts val="600"/>
              </a:spcBef>
              <a:defRPr sz="2000"/>
            </a:lvl5pPr>
          </a:lstStyle>
          <a:p>
            <a:r>
              <a:t>Body Level One</a:t>
            </a:r>
          </a:p>
          <a:p>
            <a:pPr lvl="1"/>
            <a:r>
              <a:t>Body Level Two</a:t>
            </a:r>
          </a:p>
          <a:p>
            <a:pPr lvl="2"/>
            <a:r>
              <a:t>Body Level Three</a:t>
            </a:r>
          </a:p>
          <a:p>
            <a:pPr lvl="3"/>
            <a:r>
              <a:t>Body Level Four</a:t>
            </a:r>
          </a:p>
          <a:p>
            <a:pPr lvl="4"/>
            <a:r>
              <a:t>Body Level Five</a:t>
            </a:r>
          </a:p>
        </p:txBody>
      </p:sp>
      <p:sp>
        <p:nvSpPr>
          <p:cNvPr id="24" name="Shape 24"/>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5" name="Shape 25"/>
          <p:cNvSpPr>
            <a:spLocks noGrp="1"/>
          </p:cNvSpPr>
          <p:nvPr>
            <p:ph type="sldNum" sz="quarter" idx="2"/>
          </p:nvPr>
        </p:nvSpPr>
        <p:spPr>
          <a:xfrm>
            <a:off x="8764430" y="6066294"/>
            <a:ext cx="258623"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32" name="Shape 32"/>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33" name="Shape 33"/>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34"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35" name="Shape 35"/>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36" name="Shape 36"/>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37" name="Shape 37"/>
          <p:cNvSpPr>
            <a:spLocks noGrp="1"/>
          </p:cNvSpPr>
          <p:nvPr>
            <p:ph type="title"/>
          </p:nvPr>
        </p:nvSpPr>
        <p:spPr>
          <a:xfrm>
            <a:off x="1256972" y="365125"/>
            <a:ext cx="6972629" cy="1325564"/>
          </a:xfrm>
          <a:prstGeom prst="rect">
            <a:avLst/>
          </a:prstGeom>
        </p:spPr>
        <p:txBody>
          <a:bodyPr lIns="45718" tIns="45718" rIns="45718" bIns="45718" anchor="ctr"/>
          <a:lstStyle>
            <a:lvl1pPr>
              <a:defRPr>
                <a:solidFill>
                  <a:srgbClr val="AB2328"/>
                </a:solidFill>
              </a:defRPr>
            </a:lvl1pPr>
          </a:lstStyle>
          <a:p>
            <a:r>
              <a:t>Title Text</a:t>
            </a:r>
          </a:p>
        </p:txBody>
      </p:sp>
      <p:sp>
        <p:nvSpPr>
          <p:cNvPr id="38" name="Shape 38"/>
          <p:cNvSpPr>
            <a:spLocks noGrp="1"/>
          </p:cNvSpPr>
          <p:nvPr>
            <p:ph type="sldNum" sz="quarter" idx="2"/>
          </p:nvPr>
        </p:nvSpPr>
        <p:spPr>
          <a:xfrm>
            <a:off x="8635842" y="5906982"/>
            <a:ext cx="258623"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72" name="Shape 72"/>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73" name="Shape 73"/>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74"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75" name="Shape 75"/>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76" name="Shape 76"/>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77" name="Shape 77"/>
          <p:cNvSpPr>
            <a:spLocks noGrp="1"/>
          </p:cNvSpPr>
          <p:nvPr>
            <p:ph type="title"/>
          </p:nvPr>
        </p:nvSpPr>
        <p:spPr>
          <a:xfrm>
            <a:off x="1143000" y="2044556"/>
            <a:ext cx="6858000" cy="1465407"/>
          </a:xfrm>
          <a:prstGeom prst="rect">
            <a:avLst/>
          </a:prstGeom>
        </p:spPr>
        <p:txBody>
          <a:bodyPr lIns="45718" tIns="45718" rIns="45718" bIns="45718"/>
          <a:lstStyle>
            <a:lvl1pPr>
              <a:defRPr sz="4500">
                <a:solidFill>
                  <a:srgbClr val="AB2328"/>
                </a:solidFill>
              </a:defRPr>
            </a:lvl1pPr>
          </a:lstStyle>
          <a:p>
            <a:r>
              <a:t>Title Text</a:t>
            </a:r>
          </a:p>
        </p:txBody>
      </p:sp>
      <p:sp>
        <p:nvSpPr>
          <p:cNvPr id="78" name="Shape 78"/>
          <p:cNvSpPr>
            <a:spLocks noGrp="1"/>
          </p:cNvSpPr>
          <p:nvPr>
            <p:ph type="body" sz="quarter" idx="1"/>
          </p:nvPr>
        </p:nvSpPr>
        <p:spPr>
          <a:xfrm>
            <a:off x="1143000" y="3898207"/>
            <a:ext cx="6858000" cy="458039"/>
          </a:xfrm>
          <a:prstGeom prst="rect">
            <a:avLst/>
          </a:prstGeom>
        </p:spPr>
        <p:txBody>
          <a:bodyPr lIns="45718" tIns="45718" rIns="45718" bIns="45718"/>
          <a:lstStyle>
            <a:lvl1pPr marL="0" indent="0" algn="ctr">
              <a:spcBef>
                <a:spcPts val="700"/>
              </a:spcBef>
              <a:buClrTx/>
              <a:buSzTx/>
              <a:buFontTx/>
              <a:buNone/>
              <a:defRPr sz="1800" b="1"/>
            </a:lvl1pPr>
            <a:lvl2pPr marL="0" indent="0" algn="ctr">
              <a:spcBef>
                <a:spcPts val="700"/>
              </a:spcBef>
              <a:buClrTx/>
              <a:buSzTx/>
              <a:buFontTx/>
              <a:buNone/>
              <a:defRPr sz="1800" b="1"/>
            </a:lvl2pPr>
            <a:lvl3pPr marL="0" indent="0" algn="ctr">
              <a:spcBef>
                <a:spcPts val="700"/>
              </a:spcBef>
              <a:buClrTx/>
              <a:buSzTx/>
              <a:buFontTx/>
              <a:buNone/>
              <a:defRPr sz="1800" b="1"/>
            </a:lvl3pPr>
            <a:lvl4pPr marL="0" indent="0" algn="ctr">
              <a:spcBef>
                <a:spcPts val="700"/>
              </a:spcBef>
              <a:buClrTx/>
              <a:buSzTx/>
              <a:buFontTx/>
              <a:buNone/>
              <a:defRPr sz="1800" b="1"/>
            </a:lvl4pPr>
            <a:lvl5pPr marL="0" indent="0" algn="ctr">
              <a:spcBef>
                <a:spcPts val="700"/>
              </a:spcBef>
              <a:buClrTx/>
              <a:buSzTx/>
              <a:buFontTx/>
              <a:buNone/>
              <a:defRPr sz="1800" b="1"/>
            </a:lvl5pPr>
          </a:lstStyle>
          <a:p>
            <a:r>
              <a:t>Body Level One</a:t>
            </a:r>
          </a:p>
          <a:p>
            <a:pPr lvl="1"/>
            <a:r>
              <a:t>Body Level Two</a:t>
            </a:r>
          </a:p>
          <a:p>
            <a:pPr lvl="2"/>
            <a:r>
              <a:t>Body Level Three</a:t>
            </a:r>
          </a:p>
          <a:p>
            <a:pPr lvl="3"/>
            <a:r>
              <a:t>Body Level Four</a:t>
            </a:r>
          </a:p>
          <a:p>
            <a:pPr lvl="4"/>
            <a:r>
              <a:t>Body Level Five</a:t>
            </a:r>
          </a:p>
        </p:txBody>
      </p:sp>
      <p:sp>
        <p:nvSpPr>
          <p:cNvPr id="79" name="Shape 79"/>
          <p:cNvSpPr/>
          <p:nvPr/>
        </p:nvSpPr>
        <p:spPr>
          <a:xfrm>
            <a:off x="0" y="6308332"/>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80" name="Shape 80"/>
          <p:cNvSpPr/>
          <p:nvPr/>
        </p:nvSpPr>
        <p:spPr>
          <a:xfrm>
            <a:off x="0" y="6306155"/>
            <a:ext cx="9144000" cy="161425"/>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81" name="Shape 81"/>
          <p:cNvSpPr/>
          <p:nvPr/>
        </p:nvSpPr>
        <p:spPr>
          <a:xfrm>
            <a:off x="101600" y="54642"/>
            <a:ext cx="1371600" cy="1260451"/>
          </a:xfrm>
          <a:prstGeom prst="rect">
            <a:avLst/>
          </a:prstGeom>
          <a:solidFill>
            <a:srgbClr val="FFFFFF"/>
          </a:solidFill>
          <a:ln w="12700">
            <a:solidFill>
              <a:srgbClr val="FFFFFF"/>
            </a:solidFill>
            <a:miter/>
          </a:ln>
        </p:spPr>
        <p:txBody>
          <a:bodyPr lIns="45718" tIns="45718" rIns="45718" bIns="45718" anchor="ctr"/>
          <a:lstStyle/>
          <a:p>
            <a:pPr algn="ctr">
              <a:defRPr sz="1300">
                <a:ln w="9525">
                  <a:solidFill>
                    <a:srgbClr val="FFFFFF"/>
                  </a:solidFill>
                </a:ln>
                <a:solidFill>
                  <a:srgbClr val="FFFFFF"/>
                </a:solidFill>
                <a:latin typeface="+mj-lt"/>
                <a:ea typeface="+mj-ea"/>
                <a:cs typeface="+mj-cs"/>
                <a:sym typeface="Calibri"/>
              </a:defRPr>
            </a:pPr>
            <a:endParaRPr/>
          </a:p>
        </p:txBody>
      </p:sp>
      <p:pic>
        <p:nvPicPr>
          <p:cNvPr id="82" name="image2.jpeg"/>
          <p:cNvPicPr>
            <a:picLocks noChangeAspect="1"/>
          </p:cNvPicPr>
          <p:nvPr/>
        </p:nvPicPr>
        <p:blipFill>
          <a:blip r:embed="rId3">
            <a:extLst/>
          </a:blip>
          <a:stretch>
            <a:fillRect/>
          </a:stretch>
        </p:blipFill>
        <p:spPr>
          <a:xfrm>
            <a:off x="2959100" y="94644"/>
            <a:ext cx="3232150" cy="1762994"/>
          </a:xfrm>
          <a:prstGeom prst="rect">
            <a:avLst/>
          </a:prstGeom>
          <a:ln w="12700">
            <a:miter lim="400000"/>
          </a:ln>
        </p:spPr>
      </p:pic>
      <p:sp>
        <p:nvSpPr>
          <p:cNvPr id="83" name="Shape 83"/>
          <p:cNvSpPr/>
          <p:nvPr/>
        </p:nvSpPr>
        <p:spPr>
          <a:xfrm>
            <a:off x="1" y="6153113"/>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84" name="Shape 84"/>
          <p:cNvSpPr>
            <a:spLocks noGrp="1"/>
          </p:cNvSpPr>
          <p:nvPr>
            <p:ph type="sldNum" sz="quarter" idx="2"/>
          </p:nvPr>
        </p:nvSpPr>
        <p:spPr>
          <a:xfrm>
            <a:off x="6423889" y="6356350"/>
            <a:ext cx="258622" cy="269238"/>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2_Title Only">
    <p:spTree>
      <p:nvGrpSpPr>
        <p:cNvPr id="1" name=""/>
        <p:cNvGrpSpPr/>
        <p:nvPr/>
      </p:nvGrpSpPr>
      <p:grpSpPr>
        <a:xfrm>
          <a:off x="0" y="0"/>
          <a:ext cx="0" cy="0"/>
          <a:chOff x="0" y="0"/>
          <a:chExt cx="0" cy="0"/>
        </a:xfrm>
      </p:grpSpPr>
      <p:sp>
        <p:nvSpPr>
          <p:cNvPr id="91" name="Shape 91"/>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92" name="Shape 92"/>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93"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94" name="Shape 94"/>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95" name="Shape 95"/>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96" name="Shape 96"/>
          <p:cNvSpPr>
            <a:spLocks noGrp="1"/>
          </p:cNvSpPr>
          <p:nvPr>
            <p:ph type="title"/>
          </p:nvPr>
        </p:nvSpPr>
        <p:spPr>
          <a:xfrm>
            <a:off x="1256972" y="365125"/>
            <a:ext cx="6972629" cy="1325564"/>
          </a:xfrm>
          <a:prstGeom prst="rect">
            <a:avLst/>
          </a:prstGeom>
        </p:spPr>
        <p:txBody>
          <a:bodyPr lIns="45718" tIns="45718" rIns="45718" bIns="45718" anchor="ctr"/>
          <a:lstStyle>
            <a:lvl1pPr>
              <a:defRPr>
                <a:solidFill>
                  <a:srgbClr val="AB2328"/>
                </a:solidFill>
              </a:defRPr>
            </a:lvl1pPr>
          </a:lstStyle>
          <a:p>
            <a:r>
              <a:t>Title Text</a:t>
            </a:r>
          </a:p>
        </p:txBody>
      </p:sp>
      <p:sp>
        <p:nvSpPr>
          <p:cNvPr id="97" name="Shape 97"/>
          <p:cNvSpPr>
            <a:spLocks noGrp="1"/>
          </p:cNvSpPr>
          <p:nvPr>
            <p:ph type="body" sz="quarter" idx="1"/>
          </p:nvPr>
        </p:nvSpPr>
        <p:spPr>
          <a:xfrm>
            <a:off x="457201" y="6155494"/>
            <a:ext cx="7427170" cy="585879"/>
          </a:xfrm>
          <a:prstGeom prst="rect">
            <a:avLst/>
          </a:prstGeom>
        </p:spPr>
        <p:txBody>
          <a:bodyPr lIns="45718" tIns="45718" rIns="45718" bIns="45718" anchor="b"/>
          <a:lstStyle>
            <a:lvl1pPr>
              <a:defRPr sz="900">
                <a:solidFill>
                  <a:srgbClr val="808080"/>
                </a:solidFill>
                <a:latin typeface="Arial Narrow"/>
                <a:ea typeface="Arial Narrow"/>
                <a:cs typeface="Arial Narrow"/>
                <a:sym typeface="Arial Narrow"/>
              </a:defRPr>
            </a:lvl1pPr>
            <a:lvl2pPr marL="428625" indent="-85725">
              <a:defRPr sz="900">
                <a:solidFill>
                  <a:srgbClr val="808080"/>
                </a:solidFill>
                <a:latin typeface="Arial Narrow"/>
                <a:ea typeface="Arial Narrow"/>
                <a:cs typeface="Arial Narrow"/>
                <a:sym typeface="Arial Narrow"/>
              </a:defRPr>
            </a:lvl2pPr>
            <a:lvl3pPr marL="788669" indent="-102869">
              <a:defRPr sz="900">
                <a:solidFill>
                  <a:srgbClr val="808080"/>
                </a:solidFill>
                <a:latin typeface="Arial Narrow"/>
                <a:ea typeface="Arial Narrow"/>
                <a:cs typeface="Arial Narrow"/>
                <a:sym typeface="Arial Narrow"/>
              </a:defRPr>
            </a:lvl3pPr>
            <a:lvl4pPr marL="1147395" indent="-118695">
              <a:defRPr sz="900">
                <a:solidFill>
                  <a:srgbClr val="808080"/>
                </a:solidFill>
                <a:latin typeface="Arial Narrow"/>
                <a:ea typeface="Arial Narrow"/>
                <a:cs typeface="Arial Narrow"/>
                <a:sym typeface="Arial Narrow"/>
              </a:defRPr>
            </a:lvl4pPr>
            <a:lvl5pPr marL="1490295" indent="-118695">
              <a:defRPr sz="900">
                <a:solidFill>
                  <a:srgbClr val="808080"/>
                </a:solidFill>
                <a:latin typeface="Arial Narrow"/>
                <a:ea typeface="Arial Narrow"/>
                <a:cs typeface="Arial Narrow"/>
                <a:sym typeface="Arial Narrow"/>
              </a:defRPr>
            </a:lvl5pPr>
          </a:lstStyle>
          <a:p>
            <a:r>
              <a:t>Body Level One</a:t>
            </a:r>
          </a:p>
          <a:p>
            <a:pPr lvl="1"/>
            <a:r>
              <a:t>Body Level Two</a:t>
            </a:r>
          </a:p>
          <a:p>
            <a:pPr lvl="2"/>
            <a:r>
              <a:t>Body Level Three</a:t>
            </a:r>
          </a:p>
          <a:p>
            <a:pPr lvl="3"/>
            <a:r>
              <a:t>Body Level Four</a:t>
            </a:r>
          </a:p>
          <a:p>
            <a:pPr lvl="4"/>
            <a:r>
              <a:t>Body Level Five</a:t>
            </a:r>
          </a:p>
        </p:txBody>
      </p:sp>
      <p:sp>
        <p:nvSpPr>
          <p:cNvPr id="98" name="Shape 98"/>
          <p:cNvSpPr>
            <a:spLocks noGrp="1"/>
          </p:cNvSpPr>
          <p:nvPr>
            <p:ph type="sldNum" sz="quarter" idx="2"/>
          </p:nvPr>
        </p:nvSpPr>
        <p:spPr>
          <a:xfrm>
            <a:off x="8608220" y="5844337"/>
            <a:ext cx="258622"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up">
    <p:spTree>
      <p:nvGrpSpPr>
        <p:cNvPr id="1" name=""/>
        <p:cNvGrpSpPr/>
        <p:nvPr/>
      </p:nvGrpSpPr>
      <p:grpSpPr>
        <a:xfrm>
          <a:off x="0" y="0"/>
          <a:ext cx="0" cy="0"/>
          <a:chOff x="0" y="0"/>
          <a:chExt cx="0" cy="0"/>
        </a:xfrm>
      </p:grpSpPr>
      <p:sp>
        <p:nvSpPr>
          <p:cNvPr id="105" name="Shape 105"/>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106" name="Shape 106"/>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107"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108" name="Shape 108"/>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109" name="Shape 109"/>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110" name="Shape 110"/>
          <p:cNvSpPr>
            <a:spLocks noGrp="1"/>
          </p:cNvSpPr>
          <p:nvPr>
            <p:ph type="title"/>
          </p:nvPr>
        </p:nvSpPr>
        <p:spPr>
          <a:xfrm>
            <a:off x="457200" y="0"/>
            <a:ext cx="8229600" cy="1270993"/>
          </a:xfrm>
          <a:prstGeom prst="rect">
            <a:avLst/>
          </a:prstGeom>
        </p:spPr>
        <p:txBody>
          <a:bodyPr lIns="45718" tIns="45718" rIns="45718" bIns="45718" anchor="ctr"/>
          <a:lstStyle>
            <a:lvl1pPr>
              <a:defRPr sz="3600">
                <a:solidFill>
                  <a:srgbClr val="FFFFFF"/>
                </a:solidFill>
              </a:defRPr>
            </a:lvl1pPr>
          </a:lstStyle>
          <a:p>
            <a:r>
              <a:t>Title Text</a:t>
            </a:r>
          </a:p>
        </p:txBody>
      </p:sp>
      <p:sp>
        <p:nvSpPr>
          <p:cNvPr id="111" name="Shape 111"/>
          <p:cNvSpPr>
            <a:spLocks noGrp="1"/>
          </p:cNvSpPr>
          <p:nvPr>
            <p:ph type="sldNum" sz="quarter" idx="2"/>
          </p:nvPr>
        </p:nvSpPr>
        <p:spPr>
          <a:xfrm>
            <a:off x="8694316" y="6390909"/>
            <a:ext cx="258623"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1_Title and Content">
    <p:spTree>
      <p:nvGrpSpPr>
        <p:cNvPr id="1" name=""/>
        <p:cNvGrpSpPr/>
        <p:nvPr/>
      </p:nvGrpSpPr>
      <p:grpSpPr>
        <a:xfrm>
          <a:off x="0" y="0"/>
          <a:ext cx="0" cy="0"/>
          <a:chOff x="0" y="0"/>
          <a:chExt cx="0" cy="0"/>
        </a:xfrm>
      </p:grpSpPr>
      <p:sp>
        <p:nvSpPr>
          <p:cNvPr id="132" name="Shape 132"/>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133" name="Shape 133"/>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134"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135" name="Shape 135"/>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136" name="Shape 136"/>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137" name="Shape 137"/>
          <p:cNvSpPr>
            <a:spLocks noGrp="1"/>
          </p:cNvSpPr>
          <p:nvPr>
            <p:ph type="title"/>
          </p:nvPr>
        </p:nvSpPr>
        <p:spPr>
          <a:xfrm>
            <a:off x="1256972" y="365125"/>
            <a:ext cx="6972629" cy="1325564"/>
          </a:xfrm>
          <a:prstGeom prst="rect">
            <a:avLst/>
          </a:prstGeom>
        </p:spPr>
        <p:txBody>
          <a:bodyPr lIns="45718" tIns="45718" rIns="45718" bIns="45718" anchor="ctr"/>
          <a:lstStyle>
            <a:lvl1pPr>
              <a:defRPr>
                <a:solidFill>
                  <a:srgbClr val="AB2328"/>
                </a:solidFill>
              </a:defRPr>
            </a:lvl1pPr>
          </a:lstStyle>
          <a:p>
            <a:r>
              <a:t>Title Text</a:t>
            </a:r>
          </a:p>
        </p:txBody>
      </p:sp>
      <p:sp>
        <p:nvSpPr>
          <p:cNvPr id="138" name="Shape 138"/>
          <p:cNvSpPr>
            <a:spLocks noGrp="1"/>
          </p:cNvSpPr>
          <p:nvPr>
            <p:ph type="body" idx="1"/>
          </p:nvPr>
        </p:nvSpPr>
        <p:spPr>
          <a:xfrm>
            <a:off x="457200" y="1600199"/>
            <a:ext cx="8188325" cy="4530727"/>
          </a:xfrm>
          <a:prstGeom prst="rect">
            <a:avLst/>
          </a:prstGeom>
        </p:spPr>
        <p:txBody>
          <a:bodyPr lIns="45718" tIns="45718" rIns="45718" bIns="45718"/>
          <a:lstStyle>
            <a:lvl1pPr>
              <a:spcBef>
                <a:spcPts val="700"/>
              </a:spcBef>
            </a:lvl1pPr>
            <a:lvl2pPr>
              <a:spcBef>
                <a:spcPts val="700"/>
              </a:spcBef>
            </a:lvl2pPr>
            <a:lvl3pPr>
              <a:spcBef>
                <a:spcPts val="700"/>
              </a:spcBef>
            </a:lvl3pPr>
            <a:lvl4pPr>
              <a:spcBef>
                <a:spcPts val="700"/>
              </a:spcBef>
            </a:lvl4pPr>
            <a:lvl5pPr>
              <a:spcBef>
                <a:spcPts val="700"/>
              </a:spcBef>
            </a:lvl5pPr>
          </a:lstStyle>
          <a:p>
            <a:r>
              <a:t>Body Level One</a:t>
            </a:r>
          </a:p>
          <a:p>
            <a:pPr lvl="1"/>
            <a:r>
              <a:t>Body Level Two</a:t>
            </a:r>
          </a:p>
          <a:p>
            <a:pPr lvl="2"/>
            <a:r>
              <a:t>Body Level Three</a:t>
            </a:r>
          </a:p>
          <a:p>
            <a:pPr lvl="3"/>
            <a:r>
              <a:t>Body Level Four</a:t>
            </a:r>
          </a:p>
          <a:p>
            <a:pPr lvl="4"/>
            <a:r>
              <a:t>Body Level Five</a:t>
            </a:r>
          </a:p>
        </p:txBody>
      </p:sp>
      <p:sp>
        <p:nvSpPr>
          <p:cNvPr id="139" name="Shape 139"/>
          <p:cNvSpPr>
            <a:spLocks noGrp="1"/>
          </p:cNvSpPr>
          <p:nvPr>
            <p:ph type="body" sz="quarter" idx="13"/>
          </p:nvPr>
        </p:nvSpPr>
        <p:spPr>
          <a:xfrm>
            <a:off x="457199" y="6155490"/>
            <a:ext cx="7427170" cy="585879"/>
          </a:xfrm>
          <a:prstGeom prst="rect">
            <a:avLst/>
          </a:prstGeom>
        </p:spPr>
        <p:txBody>
          <a:bodyPr lIns="45718" tIns="45718" rIns="45718" bIns="45718" anchor="b"/>
          <a:lstStyle/>
          <a:p>
            <a:pPr>
              <a:spcBef>
                <a:spcPts val="700"/>
              </a:spcBef>
            </a:pPr>
            <a:endParaRPr/>
          </a:p>
        </p:txBody>
      </p:sp>
      <p:sp>
        <p:nvSpPr>
          <p:cNvPr id="140" name="Shape 140"/>
          <p:cNvSpPr>
            <a:spLocks noGrp="1"/>
          </p:cNvSpPr>
          <p:nvPr>
            <p:ph type="sldNum" sz="quarter" idx="2"/>
          </p:nvPr>
        </p:nvSpPr>
        <p:spPr>
          <a:xfrm>
            <a:off x="8762276" y="5978307"/>
            <a:ext cx="258623"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47" name="Shape 147"/>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148" name="Shape 148"/>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149"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150" name="Shape 150"/>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151" name="Shape 151"/>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152" name="Shape 152"/>
          <p:cNvSpPr>
            <a:spLocks noGrp="1"/>
          </p:cNvSpPr>
          <p:nvPr>
            <p:ph type="title"/>
          </p:nvPr>
        </p:nvSpPr>
        <p:spPr>
          <a:xfrm>
            <a:off x="1256972" y="365125"/>
            <a:ext cx="6972629" cy="1325564"/>
          </a:xfrm>
          <a:prstGeom prst="rect">
            <a:avLst/>
          </a:prstGeom>
        </p:spPr>
        <p:txBody>
          <a:bodyPr lIns="45718" tIns="45718" rIns="45718" bIns="45718" anchor="ctr"/>
          <a:lstStyle>
            <a:lvl1pPr>
              <a:defRPr>
                <a:solidFill>
                  <a:srgbClr val="AB2328"/>
                </a:solidFill>
              </a:defRPr>
            </a:lvl1pPr>
          </a:lstStyle>
          <a:p>
            <a:r>
              <a:t>Title Text</a:t>
            </a:r>
          </a:p>
        </p:txBody>
      </p:sp>
      <p:sp>
        <p:nvSpPr>
          <p:cNvPr id="153" name="Shape 153"/>
          <p:cNvSpPr>
            <a:spLocks noGrp="1"/>
          </p:cNvSpPr>
          <p:nvPr>
            <p:ph type="body" sz="half" idx="1"/>
          </p:nvPr>
        </p:nvSpPr>
        <p:spPr>
          <a:xfrm>
            <a:off x="628650" y="1825625"/>
            <a:ext cx="3886200" cy="4351338"/>
          </a:xfrm>
          <a:prstGeom prst="rect">
            <a:avLst/>
          </a:prstGeom>
        </p:spPr>
        <p:txBody>
          <a:bodyPr lIns="45718" tIns="45718" rIns="45718" bIns="45718"/>
          <a:lstStyle>
            <a:lvl1pPr>
              <a:spcBef>
                <a:spcPts val="700"/>
              </a:spcBef>
            </a:lvl1pPr>
            <a:lvl2pPr>
              <a:spcBef>
                <a:spcPts val="700"/>
              </a:spcBef>
            </a:lvl2pPr>
            <a:lvl3pPr>
              <a:spcBef>
                <a:spcPts val="700"/>
              </a:spcBef>
            </a:lvl3pPr>
            <a:lvl4pPr>
              <a:spcBef>
                <a:spcPts val="700"/>
              </a:spcBef>
            </a:lvl4pPr>
            <a:lvl5pPr>
              <a:spcBef>
                <a:spcPts val="700"/>
              </a:spcBef>
            </a:lvl5pPr>
          </a:lstStyle>
          <a:p>
            <a:r>
              <a:t>Body Level One</a:t>
            </a:r>
          </a:p>
          <a:p>
            <a:pPr lvl="1"/>
            <a:r>
              <a:t>Body Level Two</a:t>
            </a:r>
          </a:p>
          <a:p>
            <a:pPr lvl="2"/>
            <a:r>
              <a:t>Body Level Three</a:t>
            </a:r>
          </a:p>
          <a:p>
            <a:pPr lvl="3"/>
            <a:r>
              <a:t>Body Level Four</a:t>
            </a:r>
          </a:p>
          <a:p>
            <a:pPr lvl="4"/>
            <a:r>
              <a:t>Body Level Five</a:t>
            </a:r>
          </a:p>
        </p:txBody>
      </p:sp>
      <p:sp>
        <p:nvSpPr>
          <p:cNvPr id="154" name="Shape 154"/>
          <p:cNvSpPr>
            <a:spLocks noGrp="1"/>
          </p:cNvSpPr>
          <p:nvPr>
            <p:ph type="sldNum" sz="quarter" idx="2"/>
          </p:nvPr>
        </p:nvSpPr>
        <p:spPr>
          <a:xfrm>
            <a:off x="8672355" y="5844337"/>
            <a:ext cx="258623"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161" name="Shape 161"/>
          <p:cNvSpPr>
            <a:spLocks noGrp="1"/>
          </p:cNvSpPr>
          <p:nvPr>
            <p:ph type="title"/>
          </p:nvPr>
        </p:nvSpPr>
        <p:spPr>
          <a:prstGeom prst="rect">
            <a:avLst/>
          </a:prstGeom>
        </p:spPr>
        <p:txBody>
          <a:bodyPr/>
          <a:lstStyle/>
          <a:p>
            <a:r>
              <a:t>Title Text</a:t>
            </a:r>
          </a:p>
        </p:txBody>
      </p:sp>
      <p:sp>
        <p:nvSpPr>
          <p:cNvPr id="162" name="Shape 16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63" name="Shape 1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45" name="Shape 45"/>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46" name="Shape 46"/>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47" name="image1.jpeg"/>
          <p:cNvPicPr>
            <a:picLocks noChangeAspect="1"/>
          </p:cNvPicPr>
          <p:nvPr/>
        </p:nvPicPr>
        <p:blipFill>
          <a:blip r:embed="rId2">
            <a:extLst/>
          </a:blip>
          <a:stretch>
            <a:fillRect/>
          </a:stretch>
        </p:blipFill>
        <p:spPr>
          <a:xfrm>
            <a:off x="217103" y="230189"/>
            <a:ext cx="1018774" cy="1130301"/>
          </a:xfrm>
          <a:prstGeom prst="rect">
            <a:avLst/>
          </a:prstGeom>
          <a:ln w="12700">
            <a:miter lim="400000"/>
          </a:ln>
        </p:spPr>
      </p:pic>
      <p:sp>
        <p:nvSpPr>
          <p:cNvPr id="48" name="Shape 48"/>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49" name="Shape 49"/>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50" name="Shape 50"/>
          <p:cNvSpPr>
            <a:spLocks noGrp="1"/>
          </p:cNvSpPr>
          <p:nvPr>
            <p:ph type="sldNum" sz="quarter" idx="2"/>
          </p:nvPr>
        </p:nvSpPr>
        <p:spPr>
          <a:xfrm>
            <a:off x="8646955" y="5922281"/>
            <a:ext cx="258623" cy="26923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2846285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472708"/>
            <a:ext cx="9144000" cy="390419"/>
          </a:xfrm>
          <a:prstGeom prst="rect">
            <a:avLst/>
          </a:prstGeom>
          <a:solidFill>
            <a:srgbClr val="AB2328"/>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sp>
        <p:nvSpPr>
          <p:cNvPr id="3" name="Shape 3"/>
          <p:cNvSpPr/>
          <p:nvPr/>
        </p:nvSpPr>
        <p:spPr>
          <a:xfrm>
            <a:off x="0" y="6318179"/>
            <a:ext cx="9144000" cy="161427"/>
          </a:xfrm>
          <a:prstGeom prst="rect">
            <a:avLst/>
          </a:prstGeom>
          <a:solidFill>
            <a:srgbClr val="000000"/>
          </a:solidFill>
          <a:ln w="12700">
            <a:miter lim="400000"/>
          </a:ln>
        </p:spPr>
        <p:txBody>
          <a:bodyPr lIns="45718" tIns="45718" rIns="45718" bIns="45718" anchor="ctr"/>
          <a:lstStyle/>
          <a:p>
            <a:pPr algn="ctr">
              <a:defRPr sz="1300">
                <a:solidFill>
                  <a:srgbClr val="FFFFFF"/>
                </a:solidFill>
                <a:latin typeface="+mj-lt"/>
                <a:ea typeface="+mj-ea"/>
                <a:cs typeface="+mj-cs"/>
                <a:sym typeface="Calibri"/>
              </a:defRPr>
            </a:pPr>
            <a:endParaRPr/>
          </a:p>
        </p:txBody>
      </p:sp>
      <p:pic>
        <p:nvPicPr>
          <p:cNvPr id="4" name="image1.jpeg"/>
          <p:cNvPicPr>
            <a:picLocks noChangeAspect="1"/>
          </p:cNvPicPr>
          <p:nvPr/>
        </p:nvPicPr>
        <p:blipFill>
          <a:blip r:embed="rId11">
            <a:extLst/>
          </a:blip>
          <a:stretch>
            <a:fillRect/>
          </a:stretch>
        </p:blipFill>
        <p:spPr>
          <a:xfrm>
            <a:off x="217103" y="230189"/>
            <a:ext cx="1018774" cy="1130301"/>
          </a:xfrm>
          <a:prstGeom prst="rect">
            <a:avLst/>
          </a:prstGeom>
          <a:ln w="12700">
            <a:miter lim="400000"/>
          </a:ln>
        </p:spPr>
      </p:pic>
      <p:sp>
        <p:nvSpPr>
          <p:cNvPr id="5" name="Shape 5"/>
          <p:cNvSpPr/>
          <p:nvPr/>
        </p:nvSpPr>
        <p:spPr>
          <a:xfrm>
            <a:off x="8579849" y="6503540"/>
            <a:ext cx="387359" cy="2565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100">
                <a:solidFill>
                  <a:srgbClr val="FFFFFF"/>
                </a:solidFill>
                <a:latin typeface="+mj-lt"/>
                <a:ea typeface="+mj-ea"/>
                <a:cs typeface="+mj-cs"/>
                <a:sym typeface="Calibri"/>
              </a:defRPr>
            </a:lvl1pPr>
          </a:lstStyle>
          <a:p>
            <a:r>
              <a:t>2016</a:t>
            </a:r>
          </a:p>
        </p:txBody>
      </p:sp>
      <p:sp>
        <p:nvSpPr>
          <p:cNvPr id="6" name="Shape 6"/>
          <p:cNvSpPr/>
          <p:nvPr/>
        </p:nvSpPr>
        <p:spPr>
          <a:xfrm>
            <a:off x="1" y="6183348"/>
            <a:ext cx="9144001" cy="226775"/>
          </a:xfrm>
          <a:prstGeom prst="rect">
            <a:avLst/>
          </a:prstGeom>
          <a:solidFill>
            <a:srgbClr val="FFFFFF"/>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7" name="Shape 7"/>
          <p:cNvSpPr>
            <a:spLocks noGrp="1"/>
          </p:cNvSpPr>
          <p:nvPr>
            <p:ph type="title"/>
          </p:nvPr>
        </p:nvSpPr>
        <p:spPr>
          <a:xfrm>
            <a:off x="1237435" y="274635"/>
            <a:ext cx="7449365" cy="1143202"/>
          </a:xfrm>
          <a:prstGeom prst="rect">
            <a:avLst/>
          </a:prstGeom>
          <a:ln w="12700">
            <a:miter lim="400000"/>
          </a:ln>
          <a:extLst>
            <a:ext uri="{C572A759-6A51-4108-AA02-DFA0A04FC94B}">
              <ma14:wrappingTextBoxFlag xmlns:ma14="http://schemas.microsoft.com/office/mac/drawingml/2011/main" xmlns="" val="1"/>
            </a:ext>
          </a:extLst>
        </p:spPr>
        <p:txBody>
          <a:bodyPr lIns="121883" tIns="121883" rIns="121883" bIns="121883" anchor="b">
            <a:normAutofit/>
          </a:bodyPr>
          <a:lstStyle/>
          <a:p>
            <a:r>
              <a:t>Title Text</a:t>
            </a:r>
          </a:p>
        </p:txBody>
      </p:sp>
      <p:sp>
        <p:nvSpPr>
          <p:cNvPr id="8" name="Shape 8"/>
          <p:cNvSpPr>
            <a:spLocks noGrp="1"/>
          </p:cNvSpPr>
          <p:nvPr>
            <p:ph type="body" idx="1"/>
          </p:nvPr>
        </p:nvSpPr>
        <p:spPr>
          <a:xfrm>
            <a:off x="457200" y="1600212"/>
            <a:ext cx="8185150" cy="4580787"/>
          </a:xfrm>
          <a:prstGeom prst="rect">
            <a:avLst/>
          </a:prstGeom>
          <a:ln w="12700">
            <a:miter lim="400000"/>
          </a:ln>
          <a:extLst>
            <a:ext uri="{C572A759-6A51-4108-AA02-DFA0A04FC94B}">
              <ma14:wrappingTextBoxFlag xmlns:ma14="http://schemas.microsoft.com/office/mac/drawingml/2011/main" xmlns="" val="1"/>
            </a:ext>
          </a:extLst>
        </p:spPr>
        <p:txBody>
          <a:bodyPr lIns="121883" tIns="121883" rIns="121883" bIns="121883">
            <a:normAutofit/>
          </a:bodyPr>
          <a:lstStyle/>
          <a:p>
            <a:r>
              <a:t>Body Level One</a:t>
            </a:r>
          </a:p>
          <a:p>
            <a:pPr lvl="1"/>
            <a:r>
              <a:t>Body Level Two</a:t>
            </a:r>
          </a:p>
          <a:p>
            <a:pPr lvl="2"/>
            <a:r>
              <a:t>Body Level Three</a:t>
            </a:r>
          </a:p>
          <a:p>
            <a:pPr lvl="3"/>
            <a:r>
              <a:t>Body Level Four</a:t>
            </a:r>
          </a:p>
          <a:p>
            <a:pPr lvl="4"/>
            <a:r>
              <a:t>Body Level Five</a:t>
            </a:r>
          </a:p>
        </p:txBody>
      </p:sp>
      <p:sp>
        <p:nvSpPr>
          <p:cNvPr id="9" name="Shape 9"/>
          <p:cNvSpPr/>
          <p:nvPr/>
        </p:nvSpPr>
        <p:spPr>
          <a:xfrm>
            <a:off x="457200" y="1524000"/>
            <a:ext cx="8229600" cy="0"/>
          </a:xfrm>
          <a:prstGeom prst="line">
            <a:avLst/>
          </a:prstGeom>
          <a:ln w="50800">
            <a:solidFill>
              <a:srgbClr val="DA0002"/>
            </a:solidFill>
          </a:ln>
        </p:spPr>
        <p:txBody>
          <a:bodyPr lIns="45718" tIns="45718" rIns="45718" bIns="45718"/>
          <a:lstStyle/>
          <a:p>
            <a:endParaRPr/>
          </a:p>
        </p:txBody>
      </p:sp>
      <p:sp>
        <p:nvSpPr>
          <p:cNvPr id="10" name="Shape 10"/>
          <p:cNvSpPr>
            <a:spLocks noGrp="1"/>
          </p:cNvSpPr>
          <p:nvPr>
            <p:ph type="sldNum" sz="quarter" idx="2"/>
          </p:nvPr>
        </p:nvSpPr>
        <p:spPr>
          <a:xfrm>
            <a:off x="8750142" y="5813740"/>
            <a:ext cx="258623" cy="269239"/>
          </a:xfrm>
          <a:prstGeom prst="rect">
            <a:avLst/>
          </a:prstGeom>
          <a:ln w="12700">
            <a:miter lim="400000"/>
          </a:ln>
        </p:spPr>
        <p:txBody>
          <a:bodyPr wrap="none" lIns="45718" tIns="45718" rIns="45718" bIns="45718">
            <a:spAutoFit/>
          </a:bodyPr>
          <a:lstStyle>
            <a:lvl1pPr algn="ctr">
              <a:defRPr sz="1200">
                <a:latin typeface="+mj-lt"/>
                <a:ea typeface="+mj-ea"/>
                <a:cs typeface="+mj-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7" r:id="rId6"/>
    <p:sldLayoutId id="2147483658" r:id="rId7"/>
    <p:sldLayoutId id="2147483659" r:id="rId8"/>
    <p:sldLayoutId id="2147483660" r:id="rId9"/>
  </p:sldLayoutIdLst>
  <p:transition spd="med"/>
  <p:txStyles>
    <p:titleStyle>
      <a:lvl1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1pPr>
      <a:lvl2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2pPr>
      <a:lvl3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3pPr>
      <a:lvl4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4pPr>
      <a:lvl5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5pPr>
      <a:lvl6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6pPr>
      <a:lvl7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7pPr>
      <a:lvl8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8pPr>
      <a:lvl9pPr marL="0" marR="0" indent="0" algn="ctr" defTabSz="685800" rtl="0" latinLnBrk="0">
        <a:lnSpc>
          <a:spcPct val="90000"/>
        </a:lnSpc>
        <a:spcBef>
          <a:spcPts val="0"/>
        </a:spcBef>
        <a:spcAft>
          <a:spcPts val="0"/>
        </a:spcAft>
        <a:buClrTx/>
        <a:buSzTx/>
        <a:buFontTx/>
        <a:buNone/>
        <a:tabLst/>
        <a:defRPr sz="3000" b="1" i="0" u="none" strike="noStrike" cap="none" spc="0" baseline="0">
          <a:ln>
            <a:noFill/>
          </a:ln>
          <a:solidFill>
            <a:srgbClr val="DA0002"/>
          </a:solidFill>
          <a:uFillTx/>
          <a:latin typeface="+mj-lt"/>
          <a:ea typeface="+mj-ea"/>
          <a:cs typeface="+mj-cs"/>
          <a:sym typeface="Calibri"/>
        </a:defRPr>
      </a:lvl9pPr>
    </p:titleStyle>
    <p:bodyStyle>
      <a:lvl1pPr marL="171450" marR="0" indent="-171450"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1pPr>
      <a:lvl2pPr marL="542925" marR="0" indent="-200025"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2pPr>
      <a:lvl3pPr marL="925830" marR="0" indent="-240030"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3pPr>
      <a:lvl4pPr marL="1305657" marR="0" indent="-276957"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4pPr>
      <a:lvl5pPr marL="1648556" marR="0" indent="-276957"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5pPr>
      <a:lvl6pPr marL="1991456" marR="0" indent="-276956"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6pPr>
      <a:lvl7pPr marL="2334356" marR="0" indent="-276956"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7pPr>
      <a:lvl8pPr marL="2677256" marR="0" indent="-276956"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8pPr>
      <a:lvl9pPr marL="3020156" marR="0" indent="-276956" algn="l" defTabSz="685800" latinLnBrk="0">
        <a:lnSpc>
          <a:spcPct val="90000"/>
        </a:lnSpc>
        <a:spcBef>
          <a:spcPts val="0"/>
        </a:spcBef>
        <a:spcAft>
          <a:spcPts val="0"/>
        </a:spcAft>
        <a:buClr>
          <a:srgbClr val="AB2328"/>
        </a:buClr>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9pPr>
    </p:bodyStyle>
    <p:otherStyle>
      <a:lvl1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sciencedirect.com/science/journal/00917435/46/6"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dx.doi.org/10.1016/S2213-8587(14)70069-5" TargetMode="External"/><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7.xml.rels><?xml version="1.0" encoding="UTF-8" standalone="yes"?>
<Relationships xmlns="http://schemas.openxmlformats.org/package/2006/relationships"><Relationship Id="rId3" Type="http://schemas.openxmlformats.org/officeDocument/2006/relationships/hyperlink" Target="http://www.hypertension.ca/"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www.myhealthcheckup.com/" TargetMode="External"/><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p:cNvSpPr>
          <p:nvPr>
            <p:ph type="title"/>
          </p:nvPr>
        </p:nvSpPr>
        <p:spPr>
          <a:xfrm>
            <a:off x="685800" y="1946993"/>
            <a:ext cx="7772400" cy="1470028"/>
          </a:xfrm>
          <a:prstGeom prst="rect">
            <a:avLst/>
          </a:prstGeom>
        </p:spPr>
        <p:txBody>
          <a:bodyPr/>
          <a:lstStyle/>
          <a:p>
            <a:pPr defTabSz="914400">
              <a:defRPr sz="4400">
                <a:solidFill>
                  <a:srgbClr val="000000"/>
                </a:solidFill>
              </a:defRPr>
            </a:pPr>
            <a:r>
              <a:t>The 2016 CHEP Guidelines</a:t>
            </a:r>
          </a:p>
        </p:txBody>
      </p:sp>
      <p:sp>
        <p:nvSpPr>
          <p:cNvPr id="186" name="Shape 186"/>
          <p:cNvSpPr>
            <a:spLocks noGrp="1"/>
          </p:cNvSpPr>
          <p:nvPr>
            <p:ph type="body" sz="half" idx="1"/>
          </p:nvPr>
        </p:nvSpPr>
        <p:spPr>
          <a:xfrm>
            <a:off x="611559" y="3789040"/>
            <a:ext cx="7992889" cy="1752602"/>
          </a:xfrm>
          <a:prstGeom prst="rect">
            <a:avLst/>
          </a:prstGeom>
        </p:spPr>
        <p:txBody>
          <a:bodyPr/>
          <a:lstStyle/>
          <a:p>
            <a:pPr>
              <a:lnSpc>
                <a:spcPct val="80000"/>
              </a:lnSpc>
              <a:defRPr sz="3200" b="0">
                <a:latin typeface="Calibri Light"/>
                <a:ea typeface="Calibri Light"/>
                <a:cs typeface="Calibri Light"/>
                <a:sym typeface="Calibri Light"/>
              </a:defRPr>
            </a:pPr>
            <a:r>
              <a:t>What’s new in the treatment of hypertension? </a:t>
            </a:r>
          </a:p>
          <a:p>
            <a:pPr>
              <a:lnSpc>
                <a:spcPct val="80000"/>
              </a:lnSpc>
              <a:defRPr sz="3200" b="0">
                <a:latin typeface="Calibri Light"/>
                <a:ea typeface="Calibri Light"/>
                <a:cs typeface="Calibri Light"/>
                <a:sym typeface="Calibri Light"/>
              </a:defRPr>
            </a:pPr>
            <a:r>
              <a:t>What’s still really important?</a:t>
            </a:r>
          </a:p>
        </p:txBody>
      </p:sp>
      <p:sp>
        <p:nvSpPr>
          <p:cNvPr id="4"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a:t>
            </a:fld>
            <a:endParaRPr dirty="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a:spLocks noGrp="1"/>
          </p:cNvSpPr>
          <p:nvPr>
            <p:ph type="title"/>
          </p:nvPr>
        </p:nvSpPr>
        <p:spPr>
          <a:xfrm>
            <a:off x="457200" y="260648"/>
            <a:ext cx="8685600" cy="936104"/>
          </a:xfrm>
          <a:prstGeom prst="rect">
            <a:avLst/>
          </a:prstGeom>
        </p:spPr>
        <p:txBody>
          <a:bodyPr lIns="0" tIns="0" rIns="0" bIns="0">
            <a:normAutofit/>
          </a:bodyPr>
          <a:lstStyle/>
          <a:p>
            <a:pPr lvl="0">
              <a:defRPr sz="1800" b="0">
                <a:solidFill>
                  <a:srgbClr val="000000"/>
                </a:solidFill>
              </a:defRPr>
            </a:pPr>
            <a:r>
              <a:rPr sz="3200" b="1" dirty="0" smtClean="0">
                <a:solidFill>
                  <a:srgbClr val="C00000"/>
                </a:solidFill>
              </a:rPr>
              <a:t>Presenter </a:t>
            </a:r>
            <a:r>
              <a:rPr sz="3200" b="1" dirty="0">
                <a:solidFill>
                  <a:srgbClr val="C00000"/>
                </a:solidFill>
              </a:rPr>
              <a:t>Disclosure</a:t>
            </a:r>
            <a:r>
              <a:rPr sz="2800" b="1" dirty="0">
                <a:solidFill>
                  <a:srgbClr val="4C4C4C"/>
                </a:solidFill>
              </a:rPr>
              <a:t/>
            </a:r>
            <a:br>
              <a:rPr sz="2800" b="1" dirty="0">
                <a:solidFill>
                  <a:srgbClr val="4C4C4C"/>
                </a:solidFill>
              </a:rPr>
            </a:br>
            <a:endParaRPr sz="2800" b="1" dirty="0">
              <a:solidFill>
                <a:srgbClr val="4C4C4C"/>
              </a:solidFill>
            </a:endParaRPr>
          </a:p>
        </p:txBody>
      </p:sp>
      <p:sp>
        <p:nvSpPr>
          <p:cNvPr id="80" name="Shape 80"/>
          <p:cNvSpPr>
            <a:spLocks noGrp="1"/>
          </p:cNvSpPr>
          <p:nvPr>
            <p:ph type="body" idx="1"/>
          </p:nvPr>
        </p:nvSpPr>
        <p:spPr>
          <a:xfrm>
            <a:off x="457200" y="1600199"/>
            <a:ext cx="8229600" cy="4525964"/>
          </a:xfrm>
          <a:prstGeom prst="rect">
            <a:avLst/>
          </a:prstGeom>
        </p:spPr>
        <p:txBody>
          <a:bodyPr lIns="0" tIns="0" rIns="0" bIns="0">
            <a:normAutofit/>
          </a:bodyPr>
          <a:lstStyle/>
          <a:p>
            <a:pPr lvl="0">
              <a:defRPr sz="1800">
                <a:solidFill>
                  <a:srgbClr val="000000"/>
                </a:solidFill>
              </a:defRPr>
            </a:pPr>
            <a:r>
              <a:rPr sz="2400" dirty="0" smtClean="0">
                <a:solidFill>
                  <a:srgbClr val="262626"/>
                </a:solidFill>
              </a:rPr>
              <a:t>Relationships </a:t>
            </a:r>
            <a:r>
              <a:rPr sz="2400" dirty="0">
                <a:solidFill>
                  <a:srgbClr val="262626"/>
                </a:solidFill>
              </a:rPr>
              <a:t>with commercial </a:t>
            </a:r>
            <a:r>
              <a:rPr sz="2400" dirty="0" smtClean="0">
                <a:solidFill>
                  <a:srgbClr val="262626"/>
                </a:solidFill>
              </a:rPr>
              <a:t>interests</a:t>
            </a:r>
            <a:r>
              <a:rPr lang="en-CA" sz="2400" dirty="0" smtClean="0">
                <a:solidFill>
                  <a:srgbClr val="262626"/>
                </a:solidFill>
              </a:rPr>
              <a:t> (Padwal)</a:t>
            </a:r>
            <a:r>
              <a:rPr sz="2400" dirty="0" smtClean="0">
                <a:solidFill>
                  <a:srgbClr val="262626"/>
                </a:solidFill>
              </a:rPr>
              <a:t>:</a:t>
            </a:r>
            <a:endParaRPr sz="2400" dirty="0">
              <a:solidFill>
                <a:srgbClr val="262626"/>
              </a:solidFill>
            </a:endParaRPr>
          </a:p>
          <a:p>
            <a:pPr lvl="1">
              <a:buClr>
                <a:srgbClr val="8F8F8F"/>
              </a:buClr>
              <a:buFont typeface="Arial"/>
              <a:defRPr sz="1800">
                <a:solidFill>
                  <a:srgbClr val="000000"/>
                </a:solidFill>
              </a:defRPr>
            </a:pPr>
            <a:r>
              <a:rPr sz="2400" dirty="0">
                <a:solidFill>
                  <a:srgbClr val="262626"/>
                </a:solidFill>
              </a:rPr>
              <a:t>Grants/Research Support: </a:t>
            </a:r>
            <a:r>
              <a:rPr lang="en-CA" sz="2400" dirty="0" smtClean="0">
                <a:solidFill>
                  <a:srgbClr val="262626"/>
                </a:solidFill>
              </a:rPr>
              <a:t>CIHR, AIHS, University of Alberta Hospital Foundation, Novo Nordisk, Valencia Technologies</a:t>
            </a:r>
          </a:p>
          <a:p>
            <a:pPr lvl="1">
              <a:buClr>
                <a:srgbClr val="8F8F8F"/>
              </a:buClr>
              <a:buFont typeface="Arial"/>
              <a:defRPr sz="1800">
                <a:solidFill>
                  <a:srgbClr val="000000"/>
                </a:solidFill>
              </a:defRPr>
            </a:pPr>
            <a:r>
              <a:rPr sz="2400" dirty="0" smtClean="0">
                <a:solidFill>
                  <a:srgbClr val="262626"/>
                </a:solidFill>
              </a:rPr>
              <a:t>Speakers Bureau/Honoraria:</a:t>
            </a:r>
            <a:r>
              <a:rPr lang="en-CA" sz="2400" dirty="0" smtClean="0">
                <a:solidFill>
                  <a:srgbClr val="262626"/>
                </a:solidFill>
              </a:rPr>
              <a:t> Merck, </a:t>
            </a:r>
            <a:r>
              <a:rPr lang="en-CA" sz="2400" dirty="0" err="1" smtClean="0">
                <a:solidFill>
                  <a:srgbClr val="262626"/>
                </a:solidFill>
              </a:rPr>
              <a:t>Servier</a:t>
            </a:r>
            <a:endParaRPr lang="en-US" sz="2400" b="1" dirty="0">
              <a:solidFill>
                <a:srgbClr val="FF0000"/>
              </a:solidFill>
              <a:latin typeface="Arial" panose="020B0604020202020204" pitchFamily="34" charset="0"/>
              <a:ea typeface="MS PGothic" charset="0"/>
              <a:cs typeface="Arial" panose="020B0604020202020204" pitchFamily="34" charset="0"/>
            </a:endParaRPr>
          </a:p>
          <a:p>
            <a:pPr lvl="1" algn="l" rtl="0">
              <a:buClr>
                <a:srgbClr val="8F8F8F"/>
              </a:buClr>
              <a:buFont typeface="Arial"/>
              <a:buChar char="•"/>
              <a:defRPr sz="1800">
                <a:solidFill>
                  <a:srgbClr val="000000"/>
                </a:solidFill>
              </a:defRPr>
            </a:pPr>
            <a:r>
              <a:rPr sz="2400" dirty="0" smtClean="0">
                <a:solidFill>
                  <a:srgbClr val="262626"/>
                </a:solidFill>
              </a:rPr>
              <a:t>Consulting </a:t>
            </a:r>
            <a:r>
              <a:rPr sz="2400" dirty="0">
                <a:solidFill>
                  <a:srgbClr val="262626"/>
                </a:solidFill>
              </a:rPr>
              <a:t>Fees: </a:t>
            </a:r>
            <a:r>
              <a:rPr lang="en-CA" sz="2400" dirty="0" smtClean="0">
                <a:solidFill>
                  <a:srgbClr val="262626"/>
                </a:solidFill>
              </a:rPr>
              <a:t>Amgen, </a:t>
            </a:r>
            <a:r>
              <a:rPr lang="en-CA" sz="2400" dirty="0" err="1" smtClean="0">
                <a:solidFill>
                  <a:srgbClr val="262626"/>
                </a:solidFill>
              </a:rPr>
              <a:t>Servier</a:t>
            </a:r>
            <a:endParaRPr lang="en-CA" sz="2400" dirty="0" smtClean="0">
              <a:solidFill>
                <a:srgbClr val="262626"/>
              </a:solidFill>
            </a:endParaRPr>
          </a:p>
          <a:p>
            <a:pPr lvl="1" algn="l" rtl="0">
              <a:buClr>
                <a:srgbClr val="8F8F8F"/>
              </a:buClr>
              <a:buFont typeface="Arial"/>
              <a:buChar char="•"/>
              <a:defRPr sz="1800">
                <a:solidFill>
                  <a:srgbClr val="000000"/>
                </a:solidFill>
              </a:defRPr>
            </a:pPr>
            <a:r>
              <a:rPr lang="en-CA" sz="2400" dirty="0" smtClean="0">
                <a:solidFill>
                  <a:srgbClr val="262626"/>
                </a:solidFill>
              </a:rPr>
              <a:t>Data</a:t>
            </a:r>
            <a:r>
              <a:rPr lang="en-CA" sz="2400" dirty="0">
                <a:solidFill>
                  <a:srgbClr val="262626"/>
                </a:solidFill>
              </a:rPr>
              <a:t> </a:t>
            </a:r>
            <a:r>
              <a:rPr lang="en-CA" sz="2400" dirty="0" smtClean="0">
                <a:solidFill>
                  <a:srgbClr val="262626"/>
                </a:solidFill>
              </a:rPr>
              <a:t>Safety and Monitoring: </a:t>
            </a:r>
            <a:r>
              <a:rPr lang="en-CA" sz="2400" dirty="0" err="1" smtClean="0">
                <a:solidFill>
                  <a:srgbClr val="262626"/>
                </a:solidFill>
              </a:rPr>
              <a:t>Prometic</a:t>
            </a:r>
            <a:endParaRPr sz="2400" b="1" dirty="0">
              <a:solidFill>
                <a:srgbClr val="262626"/>
              </a:solidFill>
            </a:endParaRPr>
          </a:p>
        </p:txBody>
      </p:sp>
      <p:sp>
        <p:nvSpPr>
          <p:cNvPr id="4"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a:t>
            </a:fld>
            <a:endParaRPr dirty="0"/>
          </a:p>
        </p:txBody>
      </p:sp>
    </p:spTree>
    <p:extLst>
      <p:ext uri="{BB962C8B-B14F-4D97-AF65-F5344CB8AC3E}">
        <p14:creationId xmlns:p14="http://schemas.microsoft.com/office/powerpoint/2010/main" val="2343732494"/>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a:spLocks noGrp="1"/>
          </p:cNvSpPr>
          <p:nvPr>
            <p:ph type="title"/>
          </p:nvPr>
        </p:nvSpPr>
        <p:spPr>
          <a:xfrm>
            <a:off x="457200" y="260648"/>
            <a:ext cx="8685600" cy="936104"/>
          </a:xfrm>
          <a:prstGeom prst="rect">
            <a:avLst/>
          </a:prstGeom>
        </p:spPr>
        <p:txBody>
          <a:bodyPr lIns="0" tIns="0" rIns="0" bIns="0">
            <a:normAutofit/>
          </a:bodyPr>
          <a:lstStyle/>
          <a:p>
            <a:pPr lvl="0">
              <a:defRPr sz="1800" b="0">
                <a:solidFill>
                  <a:srgbClr val="000000"/>
                </a:solidFill>
              </a:defRPr>
            </a:pPr>
            <a:r>
              <a:rPr sz="3200" b="1" dirty="0">
                <a:solidFill>
                  <a:srgbClr val="C00000"/>
                </a:solidFill>
              </a:rPr>
              <a:t>Mitigating Potential Bias</a:t>
            </a:r>
            <a:r>
              <a:rPr sz="2800" b="1" dirty="0">
                <a:solidFill>
                  <a:srgbClr val="4C4C4C"/>
                </a:solidFill>
              </a:rPr>
              <a:t/>
            </a:r>
            <a:br>
              <a:rPr sz="2800" b="1" dirty="0">
                <a:solidFill>
                  <a:srgbClr val="4C4C4C"/>
                </a:solidFill>
              </a:rPr>
            </a:br>
            <a:endParaRPr sz="2800" b="1" dirty="0">
              <a:solidFill>
                <a:srgbClr val="4C4C4C"/>
              </a:solidFill>
            </a:endParaRPr>
          </a:p>
        </p:txBody>
      </p:sp>
      <p:sp>
        <p:nvSpPr>
          <p:cNvPr id="86" name="Shape 86"/>
          <p:cNvSpPr>
            <a:spLocks noGrp="1"/>
          </p:cNvSpPr>
          <p:nvPr>
            <p:ph type="body" idx="1"/>
          </p:nvPr>
        </p:nvSpPr>
        <p:spPr>
          <a:xfrm>
            <a:off x="457200" y="1600199"/>
            <a:ext cx="8229600" cy="4525964"/>
          </a:xfrm>
          <a:prstGeom prst="rect">
            <a:avLst/>
          </a:prstGeom>
        </p:spPr>
        <p:txBody>
          <a:bodyPr lIns="0" tIns="0" rIns="0" bIns="0">
            <a:normAutofit/>
          </a:bodyPr>
          <a:lstStyle/>
          <a:p>
            <a:pPr lvl="1">
              <a:buClr>
                <a:srgbClr val="8F8F8F"/>
              </a:buClr>
              <a:buFont typeface="Arial"/>
              <a:defRPr sz="1800">
                <a:solidFill>
                  <a:srgbClr val="000000"/>
                </a:solidFill>
              </a:defRPr>
            </a:pPr>
            <a:r>
              <a:rPr sz="2400" dirty="0">
                <a:solidFill>
                  <a:srgbClr val="262626"/>
                </a:solidFill>
              </a:rPr>
              <a:t>The information presented </a:t>
            </a:r>
            <a:r>
              <a:rPr sz="2400" dirty="0" smtClean="0">
                <a:solidFill>
                  <a:srgbClr val="262626"/>
                </a:solidFill>
              </a:rPr>
              <a:t>is </a:t>
            </a:r>
            <a:r>
              <a:rPr sz="2400" dirty="0">
                <a:solidFill>
                  <a:srgbClr val="262626"/>
                </a:solidFill>
              </a:rPr>
              <a:t>based </a:t>
            </a:r>
            <a:r>
              <a:rPr lang="en-CA" sz="2400" dirty="0" smtClean="0">
                <a:solidFill>
                  <a:srgbClr val="262626"/>
                </a:solidFill>
              </a:rPr>
              <a:t> </a:t>
            </a:r>
            <a:r>
              <a:rPr sz="2400" dirty="0" smtClean="0">
                <a:solidFill>
                  <a:srgbClr val="262626"/>
                </a:solidFill>
              </a:rPr>
              <a:t>on </a:t>
            </a:r>
            <a:r>
              <a:rPr sz="2400" dirty="0">
                <a:solidFill>
                  <a:srgbClr val="262626"/>
                </a:solidFill>
              </a:rPr>
              <a:t>recent information that is explicitly ‘‘evidence-based’’</a:t>
            </a:r>
            <a:r>
              <a:rPr sz="2400" dirty="0" smtClean="0">
                <a:solidFill>
                  <a:srgbClr val="262626"/>
                </a:solidFill>
              </a:rPr>
              <a:t>.</a:t>
            </a:r>
            <a:endParaRPr lang="en-CA" sz="2400" dirty="0" smtClean="0">
              <a:solidFill>
                <a:srgbClr val="262626"/>
              </a:solidFill>
            </a:endParaRPr>
          </a:p>
          <a:p>
            <a:pPr lvl="1">
              <a:buClr>
                <a:srgbClr val="8F8F8F"/>
              </a:buClr>
              <a:buFont typeface="Arial"/>
              <a:defRPr sz="1800">
                <a:solidFill>
                  <a:srgbClr val="000000"/>
                </a:solidFill>
              </a:defRPr>
            </a:pPr>
            <a:endParaRPr sz="2400" dirty="0">
              <a:solidFill>
                <a:srgbClr val="262626"/>
              </a:solidFill>
            </a:endParaRPr>
          </a:p>
          <a:p>
            <a:pPr lvl="1">
              <a:buClr>
                <a:srgbClr val="8F8F8F"/>
              </a:buClr>
              <a:buFont typeface="Arial"/>
              <a:defRPr sz="1800">
                <a:solidFill>
                  <a:srgbClr val="000000"/>
                </a:solidFill>
              </a:defRPr>
            </a:pPr>
            <a:r>
              <a:rPr sz="2400" dirty="0">
                <a:solidFill>
                  <a:srgbClr val="262626"/>
                </a:solidFill>
              </a:rPr>
              <a:t>This </a:t>
            </a:r>
            <a:r>
              <a:rPr lang="en-CA" sz="2400" dirty="0" smtClean="0">
                <a:solidFill>
                  <a:srgbClr val="262626"/>
                </a:solidFill>
              </a:rPr>
              <a:t>presentation and </a:t>
            </a:r>
            <a:r>
              <a:rPr sz="2400" dirty="0" smtClean="0">
                <a:solidFill>
                  <a:srgbClr val="262626"/>
                </a:solidFill>
              </a:rPr>
              <a:t>all </a:t>
            </a:r>
            <a:r>
              <a:rPr sz="2400" dirty="0">
                <a:solidFill>
                  <a:srgbClr val="262626"/>
                </a:solidFill>
              </a:rPr>
              <a:t>the recommendations involving clinical medicine are based on evidence </a:t>
            </a:r>
            <a:r>
              <a:rPr sz="2400" dirty="0" smtClean="0">
                <a:solidFill>
                  <a:srgbClr val="262626"/>
                </a:solidFill>
              </a:rPr>
              <a:t>tha</a:t>
            </a:r>
            <a:r>
              <a:rPr lang="en-CA" sz="2400" dirty="0" smtClean="0">
                <a:solidFill>
                  <a:srgbClr val="262626"/>
                </a:solidFill>
              </a:rPr>
              <a:t>t was vetted by the Canadian Hypertension Education Program. The presentation has been developed for dissemination by Hypertension Canada. </a:t>
            </a:r>
            <a:endParaRPr sz="2400" dirty="0">
              <a:solidFill>
                <a:srgbClr val="262626"/>
              </a:solidFill>
            </a:endParaRPr>
          </a:p>
        </p:txBody>
      </p:sp>
      <p:sp>
        <p:nvSpPr>
          <p:cNvPr id="4"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a:t>
            </a:fld>
            <a:endParaRPr dirty="0"/>
          </a:p>
        </p:txBody>
      </p:sp>
    </p:spTree>
    <p:extLst>
      <p:ext uri="{BB962C8B-B14F-4D97-AF65-F5344CB8AC3E}">
        <p14:creationId xmlns:p14="http://schemas.microsoft.com/office/powerpoint/2010/main" val="1317107492"/>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xfrm>
            <a:off x="1276512" y="365125"/>
            <a:ext cx="6953089" cy="1325564"/>
          </a:xfrm>
          <a:prstGeom prst="rect">
            <a:avLst/>
          </a:prstGeom>
        </p:spPr>
        <p:txBody>
          <a:bodyPr>
            <a:normAutofit/>
          </a:bodyPr>
          <a:lstStyle>
            <a:lvl1pPr>
              <a:defRPr sz="3200"/>
            </a:lvl1pPr>
          </a:lstStyle>
          <a:p>
            <a:r>
              <a:rPr dirty="0"/>
              <a:t>Hypertension Canada</a:t>
            </a:r>
          </a:p>
        </p:txBody>
      </p:sp>
      <p:sp>
        <p:nvSpPr>
          <p:cNvPr id="193" name="Shape 193"/>
          <p:cNvSpPr>
            <a:spLocks noGrp="1"/>
          </p:cNvSpPr>
          <p:nvPr>
            <p:ph type="body" sz="half" idx="1"/>
          </p:nvPr>
        </p:nvSpPr>
        <p:spPr>
          <a:xfrm>
            <a:off x="628650" y="1825625"/>
            <a:ext cx="7886700" cy="1968501"/>
          </a:xfrm>
          <a:prstGeom prst="rect">
            <a:avLst/>
          </a:prstGeom>
        </p:spPr>
        <p:txBody>
          <a:bodyPr/>
          <a:lstStyle>
            <a:lvl1pPr marL="0" indent="0">
              <a:buSzTx/>
              <a:buNone/>
              <a:defRPr sz="2700" b="1"/>
            </a:lvl1pPr>
            <a:lvl2pPr marL="514350" indent="-171450">
              <a:defRPr sz="2700"/>
            </a:lvl2pPr>
          </a:lstStyle>
          <a:p>
            <a:r>
              <a:rPr dirty="0"/>
              <a:t>Mission:</a:t>
            </a:r>
          </a:p>
          <a:p>
            <a:pPr lvl="1"/>
            <a:r>
              <a:rPr dirty="0"/>
              <a:t>Advancing health through the prevention and control of high blood pressure and its complications.</a:t>
            </a:r>
          </a:p>
        </p:txBody>
      </p:sp>
      <p:sp>
        <p:nvSpPr>
          <p:cNvPr id="194"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dirty="0"/>
          </a:p>
        </p:txBody>
      </p:sp>
      <p:sp>
        <p:nvSpPr>
          <p:cNvPr id="195" name="Shape 195"/>
          <p:cNvSpPr/>
          <p:nvPr/>
        </p:nvSpPr>
        <p:spPr>
          <a:xfrm>
            <a:off x="628650" y="3794111"/>
            <a:ext cx="7886700" cy="176910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defTabSz="685800">
              <a:lnSpc>
                <a:spcPct val="90000"/>
              </a:lnSpc>
              <a:spcBef>
                <a:spcPts val="700"/>
              </a:spcBef>
              <a:defRPr sz="2700" b="1">
                <a:latin typeface="+mj-lt"/>
                <a:ea typeface="+mj-ea"/>
                <a:cs typeface="+mj-cs"/>
                <a:sym typeface="Calibri"/>
              </a:defRPr>
            </a:pPr>
            <a:r>
              <a:t>Vision: </a:t>
            </a:r>
            <a:endParaRPr sz="2100"/>
          </a:p>
          <a:p>
            <a:pPr marL="514350" lvl="1" indent="-171450" defTabSz="685800">
              <a:lnSpc>
                <a:spcPct val="90000"/>
              </a:lnSpc>
              <a:spcBef>
                <a:spcPts val="300"/>
              </a:spcBef>
              <a:buClr>
                <a:srgbClr val="AB2328"/>
              </a:buClr>
              <a:buSzPct val="100000"/>
              <a:buFont typeface="Arial"/>
              <a:buChar char="•"/>
              <a:defRPr sz="2700">
                <a:latin typeface="+mj-lt"/>
                <a:ea typeface="+mj-ea"/>
                <a:cs typeface="+mj-cs"/>
                <a:sym typeface="Calibri"/>
              </a:defRPr>
            </a:pPr>
            <a:r>
              <a:t>Canadians will have the healthiest blood pressure</a:t>
            </a:r>
            <a:br/>
            <a:r>
              <a:t>in the world. </a:t>
            </a:r>
            <a:r>
              <a:rPr>
                <a:solidFill>
                  <a:srgbClr val="1F497D"/>
                </a:solidFill>
              </a:rPr>
              <a:t>	</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title"/>
          </p:nvPr>
        </p:nvSpPr>
        <p:spPr>
          <a:xfrm>
            <a:off x="1206639" y="365125"/>
            <a:ext cx="7339484" cy="860429"/>
          </a:xfrm>
          <a:prstGeom prst="rect">
            <a:avLst/>
          </a:prstGeom>
        </p:spPr>
        <p:txBody>
          <a:bodyPr/>
          <a:lstStyle/>
          <a:p>
            <a:pPr>
              <a:defRPr sz="3200"/>
            </a:pPr>
            <a:r>
              <a:rPr dirty="0"/>
              <a:t>Evidence-based Annual Guidelines</a:t>
            </a:r>
          </a:p>
        </p:txBody>
      </p:sp>
      <p:sp>
        <p:nvSpPr>
          <p:cNvPr id="198" name="Shape 198"/>
          <p:cNvSpPr>
            <a:spLocks noGrp="1"/>
          </p:cNvSpPr>
          <p:nvPr>
            <p:ph type="body" idx="1"/>
          </p:nvPr>
        </p:nvSpPr>
        <p:spPr>
          <a:prstGeom prst="rect">
            <a:avLst/>
          </a:prstGeom>
        </p:spPr>
        <p:txBody>
          <a:bodyPr/>
          <a:lstStyle/>
          <a:p>
            <a:pPr>
              <a:spcBef>
                <a:spcPts val="1200"/>
              </a:spcBef>
              <a:defRPr sz="2700"/>
            </a:pPr>
            <a:r>
              <a:t>Canada has the world’s highest reported national blood pressure control rates </a:t>
            </a:r>
          </a:p>
          <a:p>
            <a:pPr>
              <a:spcBef>
                <a:spcPts val="1200"/>
              </a:spcBef>
              <a:defRPr sz="2700"/>
            </a:pPr>
            <a:r>
              <a:t>CHEP is known as the most credible source for evidence-based hypertension guidelines, with annual updates, a well-validated review process and effective dissemination techniques across Canada</a:t>
            </a:r>
          </a:p>
        </p:txBody>
      </p:sp>
      <p:sp>
        <p:nvSpPr>
          <p:cNvPr id="199" name="Shape 199"/>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p:cNvSpPr>
          <p:nvPr>
            <p:ph type="title"/>
          </p:nvPr>
        </p:nvSpPr>
        <p:spPr>
          <a:xfrm>
            <a:off x="1194916" y="365125"/>
            <a:ext cx="7339484" cy="1325564"/>
          </a:xfrm>
          <a:prstGeom prst="rect">
            <a:avLst/>
          </a:prstGeom>
        </p:spPr>
        <p:txBody>
          <a:bodyPr/>
          <a:lstStyle/>
          <a:p>
            <a:pPr>
              <a:defRPr sz="3200"/>
            </a:pPr>
            <a:r>
              <a:rPr dirty="0"/>
              <a:t>2016 CHEP Guidelines Task Force</a:t>
            </a:r>
          </a:p>
        </p:txBody>
      </p:sp>
      <p:sp>
        <p:nvSpPr>
          <p:cNvPr id="202" name="Shape 202"/>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pic>
        <p:nvPicPr>
          <p:cNvPr id="203" name="Photo-CHEP-2016.gif"/>
          <p:cNvPicPr>
            <a:picLocks noChangeAspect="1"/>
          </p:cNvPicPr>
          <p:nvPr/>
        </p:nvPicPr>
        <p:blipFill>
          <a:blip r:embed="rId2">
            <a:extLst/>
          </a:blip>
          <a:stretch>
            <a:fillRect/>
          </a:stretch>
        </p:blipFill>
        <p:spPr>
          <a:xfrm>
            <a:off x="0" y="2529002"/>
            <a:ext cx="9144001" cy="1654176"/>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p:cNvSpPr>
          <p:nvPr>
            <p:ph type="title"/>
          </p:nvPr>
        </p:nvSpPr>
        <p:spPr>
          <a:xfrm>
            <a:off x="457200" y="404664"/>
            <a:ext cx="8229600" cy="1143001"/>
          </a:xfrm>
          <a:prstGeom prst="rect">
            <a:avLst/>
          </a:prstGeom>
        </p:spPr>
        <p:txBody>
          <a:bodyPr>
            <a:normAutofit/>
          </a:bodyPr>
          <a:lstStyle/>
          <a:p>
            <a:r>
              <a:rPr sz="3200" dirty="0"/>
              <a:t>CHEP Guidelines</a:t>
            </a:r>
            <a:br>
              <a:rPr sz="3200" dirty="0"/>
            </a:br>
            <a:r>
              <a:rPr sz="3200" dirty="0"/>
              <a:t>Organizational Chart</a:t>
            </a:r>
          </a:p>
        </p:txBody>
      </p:sp>
      <p:sp>
        <p:nvSpPr>
          <p:cNvPr id="206" name="Shape 206"/>
          <p:cNvSpPr/>
          <p:nvPr/>
        </p:nvSpPr>
        <p:spPr>
          <a:xfrm>
            <a:off x="6588466" y="5463916"/>
            <a:ext cx="1834229" cy="655321"/>
          </a:xfrm>
          <a:prstGeom prst="rect">
            <a:avLst/>
          </a:prstGeom>
          <a:ln w="12700">
            <a:miter lim="400000"/>
          </a:ln>
          <a:extLst>
            <a:ext uri="{C572A759-6A51-4108-AA02-DFA0A04FC94B}">
              <ma14:wrappingTextBoxFlag xmlns:ma14="http://schemas.microsoft.com/office/mac/drawingml/2011/main" xmlns="" val="1"/>
            </a:ext>
          </a:extLst>
        </p:spPr>
        <p:txBody>
          <a:bodyPr lIns="38100" tIns="38100" rIns="38100" bIns="38100" anchor="ctr">
            <a:spAutoFit/>
          </a:bodyPr>
          <a:lstStyle/>
          <a:p>
            <a:pPr algn="ctr" defTabSz="889000">
              <a:lnSpc>
                <a:spcPct val="90000"/>
              </a:lnSpc>
              <a:spcBef>
                <a:spcPts val="800"/>
              </a:spcBef>
              <a:defRPr sz="2000">
                <a:solidFill>
                  <a:srgbClr val="FFFFFF"/>
                </a:solidFill>
              </a:defRPr>
            </a:pPr>
            <a:r>
              <a:t>Topic</a:t>
            </a:r>
            <a:br/>
            <a:r>
              <a:t>Sub-Group</a:t>
            </a:r>
          </a:p>
        </p:txBody>
      </p:sp>
      <p:pic>
        <p:nvPicPr>
          <p:cNvPr id="207" name="image4.png"/>
          <p:cNvPicPr>
            <a:picLocks noChangeAspect="1"/>
          </p:cNvPicPr>
          <p:nvPr/>
        </p:nvPicPr>
        <p:blipFill>
          <a:blip r:embed="rId2">
            <a:extLst/>
          </a:blip>
          <a:stretch>
            <a:fillRect/>
          </a:stretch>
        </p:blipFill>
        <p:spPr>
          <a:xfrm>
            <a:off x="423641" y="1559959"/>
            <a:ext cx="8678404" cy="4665810"/>
          </a:xfrm>
          <a:prstGeom prst="rect">
            <a:avLst/>
          </a:prstGeom>
          <a:ln w="12700">
            <a:miter lim="400000"/>
          </a:ln>
        </p:spPr>
      </p:pic>
      <p:sp>
        <p:nvSpPr>
          <p:cNvPr id="208" name="Shape 208"/>
          <p:cNvSpPr/>
          <p:nvPr/>
        </p:nvSpPr>
        <p:spPr>
          <a:xfrm>
            <a:off x="395535" y="1584247"/>
            <a:ext cx="8352929" cy="2636841"/>
          </a:xfrm>
          <a:prstGeom prst="rect">
            <a:avLst/>
          </a:prstGeom>
          <a:ln w="38100">
            <a:solidFill>
              <a:srgbClr val="000000"/>
            </a:solidFill>
            <a:miter/>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09" name="Shape 209"/>
          <p:cNvSpPr/>
          <p:nvPr/>
        </p:nvSpPr>
        <p:spPr>
          <a:xfrm>
            <a:off x="539551" y="1601107"/>
            <a:ext cx="8208913" cy="459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b="1">
                <a:latin typeface="+mj-lt"/>
                <a:ea typeface="+mj-ea"/>
                <a:cs typeface="+mj-cs"/>
                <a:sym typeface="Calibri"/>
              </a:defRPr>
            </a:lvl1pPr>
          </a:lstStyle>
          <a:p>
            <a:r>
              <a:t>Guidelines Task Force</a:t>
            </a:r>
          </a:p>
        </p:txBody>
      </p:sp>
      <p:sp>
        <p:nvSpPr>
          <p:cNvPr id="210" name="Shape 210"/>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7</a:t>
            </a:fld>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image5.png"/>
          <p:cNvPicPr>
            <a:picLocks noChangeAspect="1"/>
          </p:cNvPicPr>
          <p:nvPr/>
        </p:nvPicPr>
        <p:blipFill>
          <a:blip r:embed="rId2">
            <a:extLst/>
          </a:blip>
          <a:stretch>
            <a:fillRect/>
          </a:stretch>
        </p:blipFill>
        <p:spPr>
          <a:xfrm>
            <a:off x="901699" y="1124744"/>
            <a:ext cx="7349895" cy="4945608"/>
          </a:xfrm>
          <a:prstGeom prst="rect">
            <a:avLst/>
          </a:prstGeom>
          <a:ln w="12700">
            <a:miter lim="400000"/>
          </a:ln>
        </p:spPr>
      </p:pic>
      <p:sp>
        <p:nvSpPr>
          <p:cNvPr id="213" name="Shape 213"/>
          <p:cNvSpPr/>
          <p:nvPr/>
        </p:nvSpPr>
        <p:spPr>
          <a:xfrm rot="5400000">
            <a:off x="6322086" y="3765639"/>
            <a:ext cx="4932551" cy="370839"/>
          </a:xfrm>
          <a:prstGeom prst="rect">
            <a:avLst/>
          </a:prstGeom>
          <a:solidFill>
            <a:srgbClr val="F2F2F2"/>
          </a:solidFill>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b="1">
                <a:latin typeface="+mj-lt"/>
                <a:ea typeface="+mj-ea"/>
                <a:cs typeface="+mj-cs"/>
                <a:sym typeface="Calibri"/>
              </a:defRPr>
            </a:lvl1pPr>
          </a:lstStyle>
          <a:p>
            <a:r>
              <a:t>Outcomes Research Task Force</a:t>
            </a:r>
          </a:p>
        </p:txBody>
      </p:sp>
      <p:sp>
        <p:nvSpPr>
          <p:cNvPr id="214" name="Shape 214"/>
          <p:cNvSpPr/>
          <p:nvPr/>
        </p:nvSpPr>
        <p:spPr>
          <a:xfrm rot="16200000">
            <a:off x="-2065341" y="3801643"/>
            <a:ext cx="4860543" cy="370839"/>
          </a:xfrm>
          <a:prstGeom prst="rect">
            <a:avLst/>
          </a:prstGeom>
          <a:solidFill>
            <a:srgbClr val="F2F2F2"/>
          </a:solidFill>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b="1">
                <a:latin typeface="+mj-lt"/>
                <a:ea typeface="+mj-ea"/>
                <a:cs typeface="+mj-cs"/>
                <a:sym typeface="Calibri"/>
              </a:defRPr>
            </a:lvl1pPr>
          </a:lstStyle>
          <a:p>
            <a:r>
              <a:t>Dissemination and Implementation Committee</a:t>
            </a:r>
          </a:p>
        </p:txBody>
      </p:sp>
      <p:sp>
        <p:nvSpPr>
          <p:cNvPr id="215" name="Shape 215"/>
          <p:cNvSpPr>
            <a:spLocks noGrp="1"/>
          </p:cNvSpPr>
          <p:nvPr>
            <p:ph type="title"/>
          </p:nvPr>
        </p:nvSpPr>
        <p:spPr>
          <a:xfrm>
            <a:off x="999301" y="103961"/>
            <a:ext cx="8079890" cy="1325563"/>
          </a:xfrm>
          <a:prstGeom prst="rect">
            <a:avLst/>
          </a:prstGeom>
        </p:spPr>
        <p:txBody>
          <a:bodyPr/>
          <a:lstStyle/>
          <a:p>
            <a:pPr>
              <a:defRPr sz="3200"/>
            </a:pPr>
            <a:r>
              <a:rPr dirty="0"/>
              <a:t>Hypertension Canada’s Annual </a:t>
            </a:r>
            <a:r>
              <a:rPr i="1" dirty="0" err="1"/>
              <a:t>KT</a:t>
            </a:r>
            <a:r>
              <a:rPr dirty="0"/>
              <a:t> Cycle for developing management guidelines</a:t>
            </a:r>
          </a:p>
        </p:txBody>
      </p:sp>
      <p:sp>
        <p:nvSpPr>
          <p:cNvPr id="216" name="Shape 216"/>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8</a:t>
            </a:fld>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481" y="1236244"/>
            <a:ext cx="7319469" cy="4801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new?</a:t>
            </a:r>
          </a:p>
          <a:p>
            <a:pPr marL="285750" lvl="0" indent="-285750">
              <a:buClr>
                <a:srgbClr val="C00000"/>
              </a:buClr>
              <a:buFont typeface="Arial" panose="020B0604020202020204" pitchFamily="34" charset="0"/>
              <a:buChar char="•"/>
            </a:pPr>
            <a:r>
              <a:rPr lang="en-CA" sz="2200" b="1" dirty="0">
                <a:latin typeface="Calibri"/>
              </a:rPr>
              <a:t>New thresholds and targets for high risk patients (SPRINT)</a:t>
            </a:r>
          </a:p>
          <a:p>
            <a:pPr marL="285750" indent="-285750">
              <a:buClr>
                <a:srgbClr val="C00000"/>
              </a:buClr>
              <a:buFont typeface="Arial" panose="020B0604020202020204" pitchFamily="34" charset="0"/>
              <a:buChar char="•"/>
            </a:pPr>
            <a:r>
              <a:rPr lang="en-CA" sz="2200" b="1" i="1" dirty="0" smtClean="0">
                <a:latin typeface="Calibri"/>
              </a:rPr>
              <a:t>Assessing</a:t>
            </a:r>
            <a:r>
              <a:rPr lang="en-CA" sz="2200" dirty="0" smtClean="0">
                <a:latin typeface="Calibri"/>
              </a:rPr>
              <a:t> clinic blood pressures using </a:t>
            </a:r>
            <a:r>
              <a:rPr lang="en-CA" sz="2200" b="1" dirty="0" smtClean="0">
                <a:latin typeface="Calibri"/>
              </a:rPr>
              <a:t>automatic electronic </a:t>
            </a:r>
            <a:r>
              <a:rPr lang="en-CA" sz="2200" dirty="0" smtClean="0">
                <a:latin typeface="Calibri"/>
              </a:rPr>
              <a:t>(</a:t>
            </a:r>
            <a:r>
              <a:rPr lang="en-CA" sz="2200" dirty="0" err="1" smtClean="0">
                <a:latin typeface="Calibri"/>
              </a:rPr>
              <a:t>oscillometric</a:t>
            </a:r>
            <a:r>
              <a:rPr lang="en-CA" sz="2200" dirty="0" smtClean="0">
                <a:latin typeface="Calibri"/>
              </a:rPr>
              <a:t>) monitors</a:t>
            </a:r>
          </a:p>
          <a:p>
            <a:pPr marL="285750" indent="-285750">
              <a:buClr>
                <a:srgbClr val="C00000"/>
              </a:buClr>
              <a:buFont typeface="Arial" panose="020B0604020202020204" pitchFamily="34" charset="0"/>
              <a:buChar char="•"/>
            </a:pPr>
            <a:r>
              <a:rPr lang="en-CA" sz="2200" b="1" i="1" dirty="0" smtClean="0">
                <a:latin typeface="Calibri"/>
              </a:rPr>
              <a:t>Adopting</a:t>
            </a:r>
            <a:r>
              <a:rPr lang="en-CA" sz="2200" dirty="0" smtClean="0">
                <a:latin typeface="Calibri"/>
              </a:rPr>
              <a:t> healthy behaviours is integral to the management of hypertension (focus on potassium supplementation)</a:t>
            </a:r>
          </a:p>
          <a:p>
            <a:pPr marL="285750" indent="-285750">
              <a:buClr>
                <a:srgbClr val="C00000"/>
              </a:buClr>
              <a:buFont typeface="Arial" panose="020B0604020202020204" pitchFamily="34" charset="0"/>
              <a:buChar char="•"/>
            </a:pPr>
            <a:r>
              <a:rPr lang="en-CA" sz="2200" b="1" i="1" dirty="0" smtClean="0">
                <a:latin typeface="Calibri"/>
              </a:rPr>
              <a:t>Updating</a:t>
            </a:r>
            <a:r>
              <a:rPr lang="en-CA" sz="2200" dirty="0" smtClean="0">
                <a:latin typeface="Calibri"/>
              </a:rPr>
              <a:t> the evaluation of patients with suspected secondary forms of hypertension (focus on primary hyperaldosteronism)</a:t>
            </a:r>
          </a:p>
          <a:p>
            <a:pPr marL="285750" indent="-285750">
              <a:buClr>
                <a:srgbClr val="C00000"/>
              </a:buClr>
              <a:buFont typeface="Arial" panose="020B0604020202020204" pitchFamily="34" charset="0"/>
              <a:buChar char="•"/>
            </a:pPr>
            <a:r>
              <a:rPr lang="en-CA" sz="2200" b="1" i="1" dirty="0" smtClean="0">
                <a:latin typeface="Calibri"/>
              </a:rPr>
              <a:t>Updating</a:t>
            </a:r>
            <a:r>
              <a:rPr lang="en-CA" sz="2200" dirty="0" smtClean="0">
                <a:latin typeface="Calibri"/>
              </a:rPr>
              <a:t> the treatment of patients with hypertension with concurrent coronary artery disease</a:t>
            </a:r>
          </a:p>
          <a:p>
            <a:pPr marL="285750" indent="-285750">
              <a:buClr>
                <a:srgbClr val="C00000"/>
              </a:buClr>
              <a:buFont typeface="Arial" panose="020B0604020202020204" pitchFamily="34" charset="0"/>
              <a:buChar char="•"/>
            </a:pPr>
            <a:r>
              <a:rPr lang="en-CA" sz="2200" b="1" i="1" dirty="0" smtClean="0">
                <a:latin typeface="Calibri"/>
              </a:rPr>
              <a:t>New</a:t>
            </a:r>
            <a:r>
              <a:rPr lang="en-CA" sz="2200" dirty="0" smtClean="0">
                <a:latin typeface="Calibri"/>
              </a:rPr>
              <a:t> recommendations on the diagnosis and management of hypertension in pediatric patients </a:t>
            </a:r>
            <a:r>
              <a:rPr lang="en-CA" sz="1600" b="1" i="1" dirty="0" smtClean="0">
                <a:latin typeface="Calibri"/>
              </a:rPr>
              <a:t>(NOT the focus of this presentation)</a:t>
            </a:r>
            <a:r>
              <a:rPr lang="en-CA" sz="1600" dirty="0" smtClean="0">
                <a:latin typeface="Calibri"/>
              </a:rPr>
              <a:t> </a:t>
            </a: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dirty="0"/>
          </a:p>
        </p:txBody>
      </p:sp>
    </p:spTree>
    <p:extLst>
      <p:ext uri="{BB962C8B-B14F-4D97-AF65-F5344CB8AC3E}">
        <p14:creationId xmlns:p14="http://schemas.microsoft.com/office/powerpoint/2010/main" val="2194764304"/>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6971" y="1329008"/>
            <a:ext cx="7231935" cy="3016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still important?</a:t>
            </a:r>
          </a:p>
          <a:p>
            <a:pPr marL="285750" indent="-285750">
              <a:buClr>
                <a:srgbClr val="C00000"/>
              </a:buClr>
              <a:buFont typeface="Arial" panose="020B0604020202020204" pitchFamily="34" charset="0"/>
              <a:buChar char="•"/>
            </a:pPr>
            <a:r>
              <a:rPr lang="en-CA" sz="2200" dirty="0" smtClean="0">
                <a:latin typeface="Calibri"/>
              </a:rPr>
              <a:t>The diagnosis of hypertension should be based on </a:t>
            </a:r>
            <a:r>
              <a:rPr lang="en-CA" sz="2200" b="1" dirty="0" smtClean="0">
                <a:latin typeface="Calibri"/>
              </a:rPr>
              <a:t>out-of-office </a:t>
            </a:r>
            <a:r>
              <a:rPr lang="en-CA" sz="2200" dirty="0" smtClean="0">
                <a:latin typeface="Calibri"/>
              </a:rPr>
              <a:t>measurements</a:t>
            </a:r>
          </a:p>
          <a:p>
            <a:pPr marL="285750" indent="-285750">
              <a:buClr>
                <a:srgbClr val="C00000"/>
              </a:buClr>
              <a:buFont typeface="Arial" panose="020B0604020202020204" pitchFamily="34" charset="0"/>
              <a:buChar char="•"/>
            </a:pPr>
            <a:r>
              <a:rPr lang="en-CA" sz="2200" dirty="0" smtClean="0">
                <a:latin typeface="Calibri"/>
              </a:rPr>
              <a:t>The management of hypertension is all about global cardiovascular risk management and vascular protection</a:t>
            </a:r>
          </a:p>
          <a:p>
            <a:pPr marL="285750" indent="-285750">
              <a:buClr>
                <a:srgbClr val="C00000"/>
              </a:buClr>
              <a:buFont typeface="Arial" panose="020B0604020202020204" pitchFamily="34" charset="0"/>
              <a:buChar char="•"/>
            </a:pPr>
            <a:r>
              <a:rPr lang="en-CA" sz="2200" dirty="0" smtClean="0">
                <a:latin typeface="Calibri"/>
              </a:rPr>
              <a:t>The most important step in prescription of antihypertensive therapy is achieving patient “buy-in” and adherence</a:t>
            </a:r>
          </a:p>
          <a:p>
            <a:pPr marL="285750" indent="-285750">
              <a:buClr>
                <a:srgbClr val="C00000"/>
              </a:buClr>
              <a:buFont typeface="Arial" panose="020B0604020202020204" pitchFamily="34" charset="0"/>
              <a:buChar char="•"/>
            </a:pPr>
            <a:endParaRPr lang="en-CA" sz="1600" dirty="0" smtClean="0">
              <a:latin typeface="Calibri"/>
            </a:endParaRP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dirty="0"/>
          </a:p>
        </p:txBody>
      </p:sp>
    </p:spTree>
    <p:extLst>
      <p:ext uri="{BB962C8B-B14F-4D97-AF65-F5344CB8AC3E}">
        <p14:creationId xmlns:p14="http://schemas.microsoft.com/office/powerpoint/2010/main" val="1433561269"/>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image6.png"/>
          <p:cNvPicPr>
            <a:picLocks noChangeAspect="1"/>
          </p:cNvPicPr>
          <p:nvPr/>
        </p:nvPicPr>
        <p:blipFill>
          <a:blip r:embed="rId2">
            <a:extLst/>
          </a:blip>
          <a:stretch>
            <a:fillRect/>
          </a:stretch>
        </p:blipFill>
        <p:spPr>
          <a:xfrm>
            <a:off x="975034" y="1436691"/>
            <a:ext cx="7217776" cy="2849590"/>
          </a:xfrm>
          <a:prstGeom prst="rect">
            <a:avLst/>
          </a:prstGeom>
          <a:ln w="12700">
            <a:miter lim="400000"/>
          </a:ln>
        </p:spPr>
      </p:pic>
      <p:sp>
        <p:nvSpPr>
          <p:cNvPr id="227" name="Shape 227"/>
          <p:cNvSpPr>
            <a:spLocks noGrp="1"/>
          </p:cNvSpPr>
          <p:nvPr>
            <p:ph type="title"/>
          </p:nvPr>
        </p:nvSpPr>
        <p:spPr>
          <a:xfrm>
            <a:off x="1198562" y="338748"/>
            <a:ext cx="7749487" cy="868363"/>
          </a:xfrm>
          <a:prstGeom prst="rect">
            <a:avLst/>
          </a:prstGeom>
        </p:spPr>
        <p:txBody>
          <a:bodyPr>
            <a:noAutofit/>
          </a:bodyPr>
          <a:lstStyle>
            <a:lvl1pPr defTabSz="569212">
              <a:defRPr sz="2600"/>
            </a:lvl1pPr>
          </a:lstStyle>
          <a:p>
            <a:r>
              <a:rPr sz="3200" dirty="0"/>
              <a:t>Usual Office BP </a:t>
            </a:r>
            <a:r>
              <a:rPr sz="3200" u="sng" dirty="0" smtClean="0"/>
              <a:t>Threshold </a:t>
            </a:r>
            <a:r>
              <a:rPr sz="3200" u="sng" dirty="0"/>
              <a:t>Values </a:t>
            </a:r>
            <a:r>
              <a:rPr sz="3200" dirty="0"/>
              <a:t>for Initiation of Pharmacological Treatment</a:t>
            </a:r>
          </a:p>
        </p:txBody>
      </p:sp>
      <p:graphicFrame>
        <p:nvGraphicFramePr>
          <p:cNvPr id="228" name="Table 228"/>
          <p:cNvGraphicFramePr/>
          <p:nvPr>
            <p:extLst>
              <p:ext uri="{D42A27DB-BD31-4B8C-83A1-F6EECF244321}">
                <p14:modId xmlns:p14="http://schemas.microsoft.com/office/powerpoint/2010/main" val="734919147"/>
              </p:ext>
            </p:extLst>
          </p:nvPr>
        </p:nvGraphicFramePr>
        <p:xfrm>
          <a:off x="1068619" y="1646435"/>
          <a:ext cx="6683375" cy="2685120"/>
        </p:xfrm>
        <a:graphic>
          <a:graphicData uri="http://schemas.openxmlformats.org/drawingml/2006/table">
            <a:tbl>
              <a:tblPr>
                <a:tableStyleId>{4C3C2611-4C71-4FC5-86AE-919BDF0F9419}</a:tableStyleId>
              </a:tblPr>
              <a:tblGrid>
                <a:gridCol w="4714114"/>
                <a:gridCol w="997917"/>
                <a:gridCol w="971344"/>
              </a:tblGrid>
              <a:tr h="650868">
                <a:tc>
                  <a:txBody>
                    <a:bodyPr/>
                    <a:lstStyle/>
                    <a:p>
                      <a:pPr algn="l" defTabSz="457200">
                        <a:defRPr sz="1800"/>
                      </a:pPr>
                      <a:r>
                        <a:rPr sz="2400" b="1" dirty="0"/>
                        <a:t>Population</a:t>
                      </a:r>
                    </a:p>
                  </a:txBody>
                  <a:tcPr marL="45707" marR="45707" marT="45707" marB="45707" anchor="ctr" horzOverflow="overflow"/>
                </a:tc>
                <a:tc>
                  <a:txBody>
                    <a:bodyPr/>
                    <a:lstStyle/>
                    <a:p>
                      <a:pPr defTabSz="457200">
                        <a:defRPr sz="1800"/>
                      </a:pPr>
                      <a:r>
                        <a:rPr sz="2400" b="1" dirty="0" err="1"/>
                        <a:t>SBP</a:t>
                      </a:r>
                      <a:endParaRPr sz="2400" b="1" dirty="0"/>
                    </a:p>
                  </a:txBody>
                  <a:tcPr marL="45707" marR="45707" marT="45707" marB="45707" anchor="ctr" horzOverflow="overflow"/>
                </a:tc>
                <a:tc>
                  <a:txBody>
                    <a:bodyPr/>
                    <a:lstStyle/>
                    <a:p>
                      <a:pPr defTabSz="457200">
                        <a:defRPr sz="1800"/>
                      </a:pPr>
                      <a:r>
                        <a:rPr sz="2400" b="1" dirty="0"/>
                        <a:t>DBP</a:t>
                      </a:r>
                    </a:p>
                  </a:txBody>
                  <a:tcPr marL="45707" marR="45707" marT="45707" marB="45707" anchor="ctr" horzOverflow="overflow"/>
                </a:tc>
              </a:tr>
              <a:tr h="445996">
                <a:tc>
                  <a:txBody>
                    <a:bodyPr/>
                    <a:lstStyle/>
                    <a:p>
                      <a:pPr algn="l" defTabSz="685800">
                        <a:defRPr sz="1800"/>
                      </a:pPr>
                      <a:r>
                        <a:rPr lang="en-CA" sz="2000" b="1" dirty="0" smtClean="0"/>
                        <a:t>High</a:t>
                      </a:r>
                      <a:r>
                        <a:rPr lang="en-CA" sz="2000" b="1" baseline="0" dirty="0" smtClean="0"/>
                        <a:t> Risk (SPRINT population)</a:t>
                      </a:r>
                      <a:endParaRPr sz="2000" b="1" dirty="0"/>
                    </a:p>
                  </a:txBody>
                  <a:tcPr marL="45707" marR="45707" marT="45707" marB="45707" anchor="ctr" horzOverflow="overflow"/>
                </a:tc>
                <a:tc>
                  <a:txBody>
                    <a:bodyPr/>
                    <a:lstStyle/>
                    <a:p>
                      <a:pPr defTabSz="685800">
                        <a:defRPr sz="2000" u="sng"/>
                      </a:pPr>
                      <a:r>
                        <a:rPr dirty="0"/>
                        <a:t>&gt;</a:t>
                      </a:r>
                      <a:r>
                        <a:rPr u="none" dirty="0"/>
                        <a:t>130</a:t>
                      </a:r>
                    </a:p>
                  </a:txBody>
                  <a:tcPr marL="45707" marR="45707" marT="45707" marB="45707" anchor="ctr" horzOverflow="overflow"/>
                </a:tc>
                <a:tc>
                  <a:txBody>
                    <a:bodyPr/>
                    <a:lstStyle/>
                    <a:p>
                      <a:pPr defTabSz="685800">
                        <a:defRPr sz="2000" u="sng"/>
                      </a:pPr>
                      <a:r>
                        <a:rPr lang="en-CA" u="sng" dirty="0" smtClean="0"/>
                        <a:t>NA</a:t>
                      </a:r>
                      <a:endParaRPr u="none" dirty="0"/>
                    </a:p>
                  </a:txBody>
                  <a:tcPr marL="45707" marR="45707" marT="45707" marB="45707" anchor="ctr" horzOverflow="overflow"/>
                </a:tc>
              </a:tr>
              <a:tr h="445996">
                <a:tc>
                  <a:txBody>
                    <a:bodyPr/>
                    <a:lstStyle/>
                    <a:p>
                      <a:pPr algn="l" defTabSz="457200">
                        <a:defRPr sz="2000"/>
                      </a:pPr>
                      <a:r>
                        <a:rPr lang="en-CA" b="0" dirty="0" smtClean="0"/>
                        <a:t>Diabetes</a:t>
                      </a:r>
                      <a:endParaRPr b="0" dirty="0"/>
                    </a:p>
                  </a:txBody>
                  <a:tcPr marL="45707" marR="45707" marT="45707" marB="45707" anchor="ctr" horzOverflow="overflow"/>
                </a:tc>
                <a:tc>
                  <a:txBody>
                    <a:bodyPr/>
                    <a:lstStyle/>
                    <a:p>
                      <a:pPr defTabSz="457200">
                        <a:defRPr sz="2000" u="sng"/>
                      </a:pPr>
                      <a:r>
                        <a:rPr lang="en-CA" u="sng" dirty="0" smtClean="0"/>
                        <a:t>&gt;</a:t>
                      </a:r>
                      <a:r>
                        <a:rPr lang="en-CA" u="none" dirty="0" smtClean="0"/>
                        <a:t>130</a:t>
                      </a:r>
                      <a:endParaRPr u="none" dirty="0"/>
                    </a:p>
                  </a:txBody>
                  <a:tcPr marL="45707" marR="45707" marT="45707" marB="45707" anchor="ctr" horzOverflow="overflow"/>
                </a:tc>
                <a:tc>
                  <a:txBody>
                    <a:bodyPr/>
                    <a:lstStyle/>
                    <a:p>
                      <a:pPr defTabSz="457200">
                        <a:defRPr sz="2000" u="sng"/>
                      </a:pPr>
                      <a:r>
                        <a:rPr lang="en-CA" u="sng" dirty="0" smtClean="0"/>
                        <a:t>&gt;</a:t>
                      </a:r>
                      <a:r>
                        <a:rPr lang="en-CA" u="none" dirty="0" smtClean="0"/>
                        <a:t>80</a:t>
                      </a:r>
                      <a:endParaRPr u="none" dirty="0"/>
                    </a:p>
                  </a:txBody>
                  <a:tcPr marL="45707" marR="45707" marT="45707" marB="45707" anchor="ctr" horzOverflow="overflow"/>
                </a:tc>
              </a:tr>
              <a:tr h="445996">
                <a:tc>
                  <a:txBody>
                    <a:bodyPr/>
                    <a:lstStyle/>
                    <a:p>
                      <a:pPr algn="l" defTabSz="457200">
                        <a:defRPr sz="2000"/>
                      </a:pPr>
                      <a:r>
                        <a:rPr lang="en-CA" dirty="0" smtClean="0"/>
                        <a:t>Moderate-to-high</a:t>
                      </a:r>
                      <a:r>
                        <a:rPr dirty="0" smtClean="0"/>
                        <a:t> </a:t>
                      </a:r>
                      <a:r>
                        <a:rPr dirty="0"/>
                        <a:t>risk </a:t>
                      </a:r>
                      <a:r>
                        <a:rPr dirty="0" smtClean="0"/>
                        <a:t>(</a:t>
                      </a:r>
                      <a:r>
                        <a:rPr lang="en-CA" dirty="0" smtClean="0"/>
                        <a:t>TOD or </a:t>
                      </a:r>
                      <a:r>
                        <a:rPr dirty="0" smtClean="0"/>
                        <a:t>CV </a:t>
                      </a:r>
                      <a:r>
                        <a:rPr dirty="0"/>
                        <a:t>risk factors)*</a:t>
                      </a:r>
                      <a:endParaRPr b="1" dirty="0"/>
                    </a:p>
                  </a:txBody>
                  <a:tcPr marL="45707" marR="45707" marT="45707" marB="45707" anchor="ctr" horzOverflow="overflow"/>
                </a:tc>
                <a:tc>
                  <a:txBody>
                    <a:bodyPr/>
                    <a:lstStyle/>
                    <a:p>
                      <a:pPr defTabSz="457200">
                        <a:defRPr sz="2000" u="sng"/>
                      </a:pPr>
                      <a:r>
                        <a:rPr dirty="0"/>
                        <a:t>&gt;</a:t>
                      </a:r>
                      <a:r>
                        <a:rPr u="none" dirty="0"/>
                        <a:t>140</a:t>
                      </a:r>
                    </a:p>
                  </a:txBody>
                  <a:tcPr marL="45707" marR="45707" marT="45707" marB="45707" anchor="ctr" horzOverflow="overflow"/>
                </a:tc>
                <a:tc>
                  <a:txBody>
                    <a:bodyPr/>
                    <a:lstStyle/>
                    <a:p>
                      <a:pPr defTabSz="457200">
                        <a:defRPr sz="2000" u="sng"/>
                      </a:pPr>
                      <a:r>
                        <a:t>&gt;</a:t>
                      </a:r>
                      <a:r>
                        <a:rPr u="none"/>
                        <a:t>90</a:t>
                      </a:r>
                    </a:p>
                  </a:txBody>
                  <a:tcPr marL="45707" marR="45707" marT="45707" marB="45707" anchor="ctr" horzOverflow="overflow"/>
                </a:tc>
              </a:tr>
              <a:tr h="441246">
                <a:tc>
                  <a:txBody>
                    <a:bodyPr/>
                    <a:lstStyle/>
                    <a:p>
                      <a:pPr algn="l" defTabSz="685800">
                        <a:defRPr sz="1800"/>
                      </a:pPr>
                      <a:r>
                        <a:rPr sz="2000" dirty="0"/>
                        <a:t>Low risk (no TOD or CV risk factors)</a:t>
                      </a:r>
                    </a:p>
                  </a:txBody>
                  <a:tcPr marL="45707" marR="45707" marT="45707" marB="45707" anchor="ctr" horzOverflow="overflow"/>
                </a:tc>
                <a:tc>
                  <a:txBody>
                    <a:bodyPr/>
                    <a:lstStyle/>
                    <a:p>
                      <a:pPr defTabSz="685800">
                        <a:defRPr sz="2000" u="sng"/>
                      </a:pPr>
                      <a:r>
                        <a:rPr dirty="0"/>
                        <a:t>&gt;</a:t>
                      </a:r>
                      <a:r>
                        <a:rPr u="none" dirty="0"/>
                        <a:t>160</a:t>
                      </a:r>
                    </a:p>
                  </a:txBody>
                  <a:tcPr marL="45707" marR="45707" marT="45707" marB="45707" anchor="ctr" horzOverflow="overflow"/>
                </a:tc>
                <a:tc>
                  <a:txBody>
                    <a:bodyPr/>
                    <a:lstStyle/>
                    <a:p>
                      <a:pPr defTabSz="685800">
                        <a:defRPr sz="2000" u="sng"/>
                      </a:pPr>
                      <a:r>
                        <a:rPr dirty="0"/>
                        <a:t>&gt;</a:t>
                      </a:r>
                      <a:r>
                        <a:rPr u="none" dirty="0"/>
                        <a:t>100</a:t>
                      </a:r>
                    </a:p>
                  </a:txBody>
                  <a:tcPr marL="45707" marR="45707" marT="45707" marB="45707" anchor="ctr" horzOverflow="overflow"/>
                </a:tc>
              </a:tr>
            </a:tbl>
          </a:graphicData>
        </a:graphic>
      </p:graphicFrame>
      <p:sp>
        <p:nvSpPr>
          <p:cNvPr id="230" name="Shape 230"/>
          <p:cNvSpPr/>
          <p:nvPr/>
        </p:nvSpPr>
        <p:spPr>
          <a:xfrm>
            <a:off x="1022389" y="4351668"/>
            <a:ext cx="3176590"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defTabSz="457200">
              <a:defRPr>
                <a:latin typeface="+mj-lt"/>
                <a:ea typeface="+mj-ea"/>
                <a:cs typeface="+mj-cs"/>
                <a:sym typeface="Calibri"/>
              </a:defRPr>
            </a:lvl1pPr>
          </a:lstStyle>
          <a:p>
            <a:r>
              <a:t>TOD = target organ damage</a:t>
            </a:r>
          </a:p>
        </p:txBody>
      </p:sp>
      <p:sp>
        <p:nvSpPr>
          <p:cNvPr id="232" name="Shape 232"/>
          <p:cNvSpPr/>
          <p:nvPr/>
        </p:nvSpPr>
        <p:spPr>
          <a:xfrm>
            <a:off x="4410307" y="4351668"/>
            <a:ext cx="2619408" cy="3708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nchor="ctr">
            <a:spAutoFit/>
          </a:bodyPr>
          <a:lstStyle/>
          <a:p>
            <a:pPr defTabSz="457200">
              <a:defRPr b="1">
                <a:latin typeface="+mj-lt"/>
                <a:ea typeface="+mj-ea"/>
                <a:cs typeface="+mj-cs"/>
                <a:sym typeface="Calibri"/>
              </a:defRPr>
            </a:pPr>
            <a:r>
              <a:rPr dirty="0"/>
              <a:t>*</a:t>
            </a:r>
            <a:r>
              <a:rPr b="0" dirty="0"/>
              <a:t>AOBP  threshold </a:t>
            </a:r>
            <a:r>
              <a:rPr lang="en-CA" b="0" u="sng" dirty="0" smtClean="0"/>
              <a:t>&gt;</a:t>
            </a:r>
            <a:r>
              <a:rPr b="0" dirty="0" smtClean="0"/>
              <a:t>135/85</a:t>
            </a:r>
            <a:endParaRPr b="0" dirty="0"/>
          </a:p>
        </p:txBody>
      </p:sp>
      <p:sp>
        <p:nvSpPr>
          <p:cNvPr id="8"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dirty="0"/>
          </a:p>
        </p:txBody>
      </p:sp>
    </p:spTree>
    <p:extLst>
      <p:ext uri="{BB962C8B-B14F-4D97-AF65-F5344CB8AC3E}">
        <p14:creationId xmlns:p14="http://schemas.microsoft.com/office/powerpoint/2010/main" val="145043722"/>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image6.png"/>
          <p:cNvPicPr>
            <a:picLocks noChangeAspect="1"/>
          </p:cNvPicPr>
          <p:nvPr/>
        </p:nvPicPr>
        <p:blipFill>
          <a:blip r:embed="rId3">
            <a:extLst/>
          </a:blip>
          <a:stretch>
            <a:fillRect/>
          </a:stretch>
        </p:blipFill>
        <p:spPr>
          <a:xfrm>
            <a:off x="698905" y="1865311"/>
            <a:ext cx="7738252" cy="2401889"/>
          </a:xfrm>
          <a:prstGeom prst="rect">
            <a:avLst/>
          </a:prstGeom>
          <a:ln w="12700">
            <a:miter lim="400000"/>
          </a:ln>
        </p:spPr>
      </p:pic>
      <p:sp>
        <p:nvSpPr>
          <p:cNvPr id="235" name="Shape 235"/>
          <p:cNvSpPr/>
          <p:nvPr/>
        </p:nvSpPr>
        <p:spPr>
          <a:xfrm>
            <a:off x="1" y="1368612"/>
            <a:ext cx="9144001"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457200">
              <a:defRPr sz="2000">
                <a:latin typeface="+mj-lt"/>
                <a:ea typeface="+mj-ea"/>
                <a:cs typeface="+mj-cs"/>
                <a:sym typeface="Calibri"/>
              </a:defRPr>
            </a:lvl1pPr>
          </a:lstStyle>
          <a:p>
            <a:r>
              <a:rPr dirty="0"/>
              <a:t>Treatment consists of health </a:t>
            </a:r>
            <a:r>
              <a:rPr dirty="0" err="1"/>
              <a:t>behaviour</a:t>
            </a:r>
            <a:r>
              <a:rPr dirty="0"/>
              <a:t> </a:t>
            </a:r>
            <a:r>
              <a:rPr dirty="0" smtClean="0"/>
              <a:t>±</a:t>
            </a:r>
            <a:r>
              <a:rPr lang="en-CA" dirty="0" smtClean="0"/>
              <a:t> </a:t>
            </a:r>
            <a:r>
              <a:rPr dirty="0" smtClean="0"/>
              <a:t>pharmacological </a:t>
            </a:r>
            <a:r>
              <a:rPr dirty="0"/>
              <a:t>management</a:t>
            </a:r>
          </a:p>
        </p:txBody>
      </p:sp>
      <p:sp>
        <p:nvSpPr>
          <p:cNvPr id="236" name="Shape 236"/>
          <p:cNvSpPr>
            <a:spLocks noGrp="1"/>
          </p:cNvSpPr>
          <p:nvPr>
            <p:ph type="title"/>
          </p:nvPr>
        </p:nvSpPr>
        <p:spPr>
          <a:xfrm>
            <a:off x="1149765" y="201350"/>
            <a:ext cx="7339484" cy="1325564"/>
          </a:xfrm>
          <a:prstGeom prst="rect">
            <a:avLst/>
          </a:prstGeom>
        </p:spPr>
        <p:txBody>
          <a:bodyPr/>
          <a:lstStyle>
            <a:lvl1pPr>
              <a:defRPr sz="3200"/>
            </a:lvl1pPr>
          </a:lstStyle>
          <a:p>
            <a:r>
              <a:rPr dirty="0"/>
              <a:t>Recommended </a:t>
            </a:r>
            <a:r>
              <a:rPr dirty="0" smtClean="0"/>
              <a:t>O</a:t>
            </a:r>
            <a:r>
              <a:rPr lang="en-CA" dirty="0" err="1" smtClean="0"/>
              <a:t>ffice</a:t>
            </a:r>
            <a:r>
              <a:rPr lang="en-CA" dirty="0" smtClean="0"/>
              <a:t> BP</a:t>
            </a:r>
            <a:r>
              <a:rPr dirty="0" smtClean="0"/>
              <a:t> </a:t>
            </a:r>
            <a:r>
              <a:rPr dirty="0"/>
              <a:t>Treatment </a:t>
            </a:r>
            <a:r>
              <a:rPr u="sng" dirty="0"/>
              <a:t>Targets</a:t>
            </a:r>
          </a:p>
        </p:txBody>
      </p:sp>
      <p:graphicFrame>
        <p:nvGraphicFramePr>
          <p:cNvPr id="237" name="Table 237"/>
          <p:cNvGraphicFramePr/>
          <p:nvPr>
            <p:extLst>
              <p:ext uri="{D42A27DB-BD31-4B8C-83A1-F6EECF244321}">
                <p14:modId xmlns:p14="http://schemas.microsoft.com/office/powerpoint/2010/main" val="206894041"/>
              </p:ext>
            </p:extLst>
          </p:nvPr>
        </p:nvGraphicFramePr>
        <p:xfrm>
          <a:off x="908844" y="2066962"/>
          <a:ext cx="7318375" cy="2098684"/>
        </p:xfrm>
        <a:graphic>
          <a:graphicData uri="http://schemas.openxmlformats.org/drawingml/2006/table">
            <a:tbl>
              <a:tblPr>
                <a:tableStyleId>{4C3C2611-4C71-4FC5-86AE-919BDF0F9419}</a:tableStyleId>
              </a:tblPr>
              <a:tblGrid>
                <a:gridCol w="4655721"/>
                <a:gridCol w="1599021"/>
                <a:gridCol w="1063633"/>
              </a:tblGrid>
              <a:tr h="637309">
                <a:tc>
                  <a:txBody>
                    <a:bodyPr/>
                    <a:lstStyle/>
                    <a:p>
                      <a:pPr algn="l" defTabSz="457200">
                        <a:defRPr sz="1800"/>
                      </a:pPr>
                      <a:r>
                        <a:rPr sz="2400" b="1" dirty="0"/>
                        <a:t>Population</a:t>
                      </a:r>
                    </a:p>
                  </a:txBody>
                  <a:tcPr marL="45707" marR="45707" marT="45707" marB="45707" anchor="ctr" horzOverflow="overflow">
                    <a:lnL w="12700">
                      <a:miter lim="400000"/>
                    </a:lnL>
                  </a:tcPr>
                </a:tc>
                <a:tc>
                  <a:txBody>
                    <a:bodyPr/>
                    <a:lstStyle/>
                    <a:p>
                      <a:pPr defTabSz="457200">
                        <a:defRPr sz="1800"/>
                      </a:pPr>
                      <a:r>
                        <a:rPr sz="2400" b="1"/>
                        <a:t>SBP</a:t>
                      </a:r>
                    </a:p>
                  </a:txBody>
                  <a:tcPr marL="45707" marR="45707" marT="45707" marB="45707" anchor="ctr" horzOverflow="overflow"/>
                </a:tc>
                <a:tc>
                  <a:txBody>
                    <a:bodyPr/>
                    <a:lstStyle/>
                    <a:p>
                      <a:pPr defTabSz="457200">
                        <a:defRPr sz="1800"/>
                      </a:pPr>
                      <a:r>
                        <a:rPr sz="2400" b="1"/>
                        <a:t>DBP</a:t>
                      </a:r>
                    </a:p>
                  </a:txBody>
                  <a:tcPr marL="45707" marR="45707" marT="45707" marB="45707" anchor="ctr" horzOverflow="overflow">
                    <a:lnR w="12700">
                      <a:miter lim="400000"/>
                    </a:lnR>
                  </a:tcPr>
                </a:tc>
              </a:tr>
              <a:tr h="487125">
                <a:tc>
                  <a:txBody>
                    <a:bodyPr/>
                    <a:lstStyle/>
                    <a:p>
                      <a:pPr algn="l" defTabSz="457200">
                        <a:defRPr sz="1800"/>
                      </a:pPr>
                      <a:r>
                        <a:rPr lang="en-CA" sz="2400" b="1" dirty="0" smtClean="0"/>
                        <a:t>High Risk</a:t>
                      </a:r>
                      <a:endParaRPr sz="2400" b="1" dirty="0"/>
                    </a:p>
                  </a:txBody>
                  <a:tcPr marL="45707" marR="45707" marT="45707" marB="45707" anchor="ctr" horzOverflow="overflow">
                    <a:lnL w="12700">
                      <a:miter lim="400000"/>
                    </a:lnL>
                    <a:noFill/>
                  </a:tcPr>
                </a:tc>
                <a:tc>
                  <a:txBody>
                    <a:bodyPr/>
                    <a:lstStyle/>
                    <a:p>
                      <a:pPr defTabSz="457200">
                        <a:defRPr sz="1800"/>
                      </a:pPr>
                      <a:r>
                        <a:rPr lang="en-CA" sz="2400" dirty="0" smtClean="0"/>
                        <a:t>&lt;120</a:t>
                      </a:r>
                      <a:endParaRPr sz="2400" dirty="0"/>
                    </a:p>
                  </a:txBody>
                  <a:tcPr marL="45707" marR="45707" marT="45707" marB="45707" anchor="ctr" horzOverflow="overflow">
                    <a:noFill/>
                  </a:tcPr>
                </a:tc>
                <a:tc>
                  <a:txBody>
                    <a:bodyPr/>
                    <a:lstStyle/>
                    <a:p>
                      <a:pPr defTabSz="457200">
                        <a:defRPr sz="1800"/>
                      </a:pPr>
                      <a:r>
                        <a:rPr lang="en-CA" sz="2400" dirty="0" smtClean="0"/>
                        <a:t>NA</a:t>
                      </a:r>
                      <a:endParaRPr sz="2400" dirty="0"/>
                    </a:p>
                  </a:txBody>
                  <a:tcPr marL="45707" marR="45707" marT="45707" marB="45707" anchor="ctr" horzOverflow="overflow">
                    <a:lnR w="12700">
                      <a:miter lim="400000"/>
                    </a:lnR>
                    <a:noFill/>
                  </a:tcPr>
                </a:tc>
              </a:tr>
              <a:tr h="487125">
                <a:tc>
                  <a:txBody>
                    <a:bodyPr/>
                    <a:lstStyle/>
                    <a:p>
                      <a:pPr algn="l" defTabSz="457200">
                        <a:defRPr sz="1800"/>
                      </a:pPr>
                      <a:r>
                        <a:rPr sz="2400" dirty="0"/>
                        <a:t>Diabetes</a:t>
                      </a:r>
                    </a:p>
                  </a:txBody>
                  <a:tcPr marL="45707" marR="45707" marT="45707" marB="45707" anchor="ctr" horzOverflow="overflow">
                    <a:lnL w="12700">
                      <a:miter lim="400000"/>
                    </a:lnL>
                    <a:noFill/>
                  </a:tcPr>
                </a:tc>
                <a:tc>
                  <a:txBody>
                    <a:bodyPr/>
                    <a:lstStyle/>
                    <a:p>
                      <a:pPr defTabSz="457200">
                        <a:defRPr sz="1800"/>
                      </a:pPr>
                      <a:r>
                        <a:rPr sz="2400"/>
                        <a:t>&lt; 130</a:t>
                      </a:r>
                    </a:p>
                  </a:txBody>
                  <a:tcPr marL="45707" marR="45707" marT="45707" marB="45707" anchor="ctr" horzOverflow="overflow">
                    <a:noFill/>
                  </a:tcPr>
                </a:tc>
                <a:tc>
                  <a:txBody>
                    <a:bodyPr/>
                    <a:lstStyle/>
                    <a:p>
                      <a:pPr defTabSz="457200">
                        <a:defRPr sz="1800"/>
                      </a:pPr>
                      <a:r>
                        <a:rPr sz="2400"/>
                        <a:t>&lt; 80</a:t>
                      </a:r>
                    </a:p>
                  </a:txBody>
                  <a:tcPr marL="45707" marR="45707" marT="45707" marB="45707" anchor="ctr" horzOverflow="overflow">
                    <a:lnR w="12700">
                      <a:miter lim="400000"/>
                    </a:lnR>
                    <a:noFill/>
                  </a:tcPr>
                </a:tc>
              </a:tr>
              <a:tr h="487125">
                <a:tc>
                  <a:txBody>
                    <a:bodyPr/>
                    <a:lstStyle/>
                    <a:p>
                      <a:pPr algn="l" defTabSz="457200">
                        <a:defRPr sz="1800"/>
                      </a:pPr>
                      <a:r>
                        <a:rPr sz="2400" dirty="0"/>
                        <a:t>All others </a:t>
                      </a:r>
                      <a:r>
                        <a:rPr sz="2400" dirty="0" smtClean="0"/>
                        <a:t> </a:t>
                      </a:r>
                      <a:r>
                        <a:rPr sz="2400" dirty="0"/>
                        <a:t>(including CKD)*</a:t>
                      </a:r>
                    </a:p>
                  </a:txBody>
                  <a:tcPr marL="45707" marR="45707" marT="45707" marB="45707" anchor="ctr" horzOverflow="overflow">
                    <a:lnL w="12700">
                      <a:miter lim="400000"/>
                    </a:lnL>
                  </a:tcPr>
                </a:tc>
                <a:tc>
                  <a:txBody>
                    <a:bodyPr/>
                    <a:lstStyle/>
                    <a:p>
                      <a:pPr defTabSz="457200">
                        <a:defRPr sz="1800"/>
                      </a:pPr>
                      <a:r>
                        <a:rPr sz="2400"/>
                        <a:t>&lt; 140</a:t>
                      </a:r>
                    </a:p>
                  </a:txBody>
                  <a:tcPr marL="45707" marR="45707" marT="45707" marB="45707" anchor="ctr" horzOverflow="overflow"/>
                </a:tc>
                <a:tc>
                  <a:txBody>
                    <a:bodyPr/>
                    <a:lstStyle/>
                    <a:p>
                      <a:pPr defTabSz="457200">
                        <a:defRPr sz="1800"/>
                      </a:pPr>
                      <a:r>
                        <a:rPr sz="2400" dirty="0"/>
                        <a:t>&lt; 90</a:t>
                      </a:r>
                    </a:p>
                  </a:txBody>
                  <a:tcPr marL="45707" marR="45707" marT="45707" marB="45707" anchor="ctr" horzOverflow="overflow">
                    <a:lnR w="12700">
                      <a:miter lim="400000"/>
                    </a:lnR>
                  </a:tcPr>
                </a:tc>
              </a:tr>
            </a:tbl>
          </a:graphicData>
        </a:graphic>
      </p:graphicFrame>
      <p:sp>
        <p:nvSpPr>
          <p:cNvPr id="238" name="Shape 238"/>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sp>
        <p:nvSpPr>
          <p:cNvPr id="239" name="Shape 239"/>
          <p:cNvSpPr/>
          <p:nvPr/>
        </p:nvSpPr>
        <p:spPr>
          <a:xfrm>
            <a:off x="730249" y="5161364"/>
            <a:ext cx="7834315" cy="33855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sz="1600">
                <a:latin typeface="Arial"/>
                <a:ea typeface="Arial"/>
                <a:cs typeface="Arial"/>
                <a:sym typeface="Arial"/>
              </a:defRPr>
            </a:pPr>
            <a:r>
              <a:rPr dirty="0"/>
              <a:t>* Target BP with </a:t>
            </a:r>
            <a:r>
              <a:rPr dirty="0" err="1"/>
              <a:t>AOBP</a:t>
            </a:r>
            <a:r>
              <a:rPr dirty="0"/>
              <a:t> &lt; </a:t>
            </a:r>
            <a:r>
              <a:rPr dirty="0" smtClean="0"/>
              <a:t>135/85</a:t>
            </a:r>
            <a:endParaRPr dirty="0"/>
          </a:p>
        </p:txBody>
      </p:sp>
    </p:spTree>
    <p:extLst>
      <p:ext uri="{BB962C8B-B14F-4D97-AF65-F5344CB8AC3E}">
        <p14:creationId xmlns:p14="http://schemas.microsoft.com/office/powerpoint/2010/main" val="348722334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1874" y="1541570"/>
            <a:ext cx="7582754" cy="4520729"/>
          </a:xfrm>
        </p:spPr>
        <p:txBody>
          <a:bodyPr>
            <a:normAutofit lnSpcReduction="10000"/>
          </a:bodyPr>
          <a:lstStyle/>
          <a:p>
            <a:r>
              <a:rPr lang="en-CA" dirty="0"/>
              <a:t>Clinical or sub-clinical cardiovascular disease</a:t>
            </a:r>
          </a:p>
          <a:p>
            <a:pPr marL="0" indent="0">
              <a:buNone/>
            </a:pPr>
            <a:r>
              <a:rPr lang="en-CA" dirty="0"/>
              <a:t>       OR</a:t>
            </a:r>
          </a:p>
          <a:p>
            <a:r>
              <a:rPr lang="en-CA" dirty="0"/>
              <a:t>Chronic kidney disease (non-diabetic nephropathy, proteinuria &lt;1 g/d, </a:t>
            </a:r>
            <a:r>
              <a:rPr lang="en-CA" baseline="30000" dirty="0"/>
              <a:t>*</a:t>
            </a:r>
            <a:r>
              <a:rPr lang="en-CA" dirty="0"/>
              <a:t>estimated glomerular filtration rate 20-59 mL/min/1.73m</a:t>
            </a:r>
            <a:r>
              <a:rPr lang="en-CA" baseline="30000" dirty="0"/>
              <a:t>2</a:t>
            </a:r>
            <a:r>
              <a:rPr lang="en-CA" dirty="0"/>
              <a:t>)</a:t>
            </a:r>
          </a:p>
          <a:p>
            <a:pPr marL="0" indent="0">
              <a:buNone/>
            </a:pPr>
            <a:r>
              <a:rPr lang="en-CA" dirty="0"/>
              <a:t>       OR</a:t>
            </a:r>
          </a:p>
          <a:p>
            <a:r>
              <a:rPr lang="en-CA" baseline="30000" dirty="0"/>
              <a:t>†</a:t>
            </a:r>
            <a:r>
              <a:rPr lang="en-CA" dirty="0"/>
              <a:t>Estimated 10-year global cardiovascular risk ≥15% </a:t>
            </a:r>
          </a:p>
          <a:p>
            <a:pPr marL="0" indent="0">
              <a:buNone/>
            </a:pPr>
            <a:r>
              <a:rPr lang="en-CA" dirty="0"/>
              <a:t>       OR</a:t>
            </a:r>
          </a:p>
          <a:p>
            <a:r>
              <a:rPr lang="en-CA" dirty="0"/>
              <a:t>Age ≥ 75 years </a:t>
            </a:r>
          </a:p>
          <a:p>
            <a:pPr marL="0" indent="0">
              <a:buNone/>
            </a:pPr>
            <a:r>
              <a:rPr lang="en-CA" dirty="0"/>
              <a:t>Patients with one or more clinical indications should consent to intensive management</a:t>
            </a:r>
            <a:r>
              <a:rPr lang="en-CA" dirty="0" smtClean="0"/>
              <a:t>.</a:t>
            </a:r>
          </a:p>
          <a:p>
            <a:pPr marL="0" indent="0">
              <a:buNone/>
            </a:pPr>
            <a:endParaRPr lang="en-US" sz="2000" dirty="0" smtClean="0"/>
          </a:p>
          <a:p>
            <a:pPr marL="0" indent="0">
              <a:spcBef>
                <a:spcPts val="0"/>
              </a:spcBef>
              <a:buNone/>
            </a:pPr>
            <a:r>
              <a:rPr lang="en-US" sz="2000" dirty="0" smtClean="0"/>
              <a:t>* Four variable MDRD equation</a:t>
            </a:r>
          </a:p>
          <a:p>
            <a:pPr marL="0" indent="0">
              <a:spcBef>
                <a:spcPts val="0"/>
              </a:spcBef>
              <a:buNone/>
            </a:pPr>
            <a:r>
              <a:rPr lang="en-CA" baseline="30000" dirty="0" smtClean="0"/>
              <a:t> †  </a:t>
            </a:r>
            <a:r>
              <a:rPr lang="en-US" sz="2000" dirty="0" smtClean="0"/>
              <a:t>Framingham </a:t>
            </a:r>
            <a:r>
              <a:rPr lang="en-US" sz="2000" dirty="0"/>
              <a:t>Risk Score, </a:t>
            </a:r>
            <a:r>
              <a:rPr lang="en-US" sz="2000" dirty="0" err="1"/>
              <a:t>D'Agastino</a:t>
            </a:r>
            <a:r>
              <a:rPr lang="en-US" sz="2000" dirty="0"/>
              <a:t>, Circulation </a:t>
            </a:r>
            <a:r>
              <a:rPr lang="en-US" sz="2000" dirty="0" smtClean="0"/>
              <a:t>2008</a:t>
            </a:r>
            <a:endParaRPr lang="en-US" sz="2000" dirty="0"/>
          </a:p>
        </p:txBody>
      </p:sp>
      <p:sp>
        <p:nvSpPr>
          <p:cNvPr id="5" name="Title 1"/>
          <p:cNvSpPr>
            <a:spLocks noGrp="1"/>
          </p:cNvSpPr>
          <p:nvPr>
            <p:ph type="title"/>
          </p:nvPr>
        </p:nvSpPr>
        <p:spPr/>
        <p:txBody>
          <a:bodyPr>
            <a:normAutofit fontScale="90000"/>
          </a:bodyPr>
          <a:lstStyle/>
          <a:p>
            <a:r>
              <a:rPr lang="en-CA" dirty="0" smtClean="0"/>
              <a:t>New thresholds/targets for the high risk patient post-SPRINT: </a:t>
            </a:r>
            <a:r>
              <a:rPr lang="en-CA" i="1" dirty="0" smtClean="0"/>
              <a:t>who does this apply to??</a:t>
            </a:r>
            <a:endParaRPr lang="en-CA" i="1" dirty="0"/>
          </a:p>
        </p:txBody>
      </p:sp>
      <p:sp>
        <p:nvSpPr>
          <p:cNvPr id="4"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13</a:t>
            </a:fld>
            <a:endParaRPr dirty="0"/>
          </a:p>
        </p:txBody>
      </p:sp>
    </p:spTree>
    <p:extLst>
      <p:ext uri="{BB962C8B-B14F-4D97-AF65-F5344CB8AC3E}">
        <p14:creationId xmlns:p14="http://schemas.microsoft.com/office/powerpoint/2010/main" val="2138650591"/>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32198" y="1773218"/>
            <a:ext cx="7719193" cy="4520729"/>
          </a:xfrm>
        </p:spPr>
        <p:txBody>
          <a:bodyPr>
            <a:normAutofit fontScale="92500" lnSpcReduction="10000"/>
          </a:bodyPr>
          <a:lstStyle/>
          <a:p>
            <a:pPr marL="0" indent="0">
              <a:buNone/>
            </a:pPr>
            <a:r>
              <a:rPr lang="en-US" b="1" dirty="0" smtClean="0"/>
              <a:t>Limited or No Evidence:</a:t>
            </a:r>
          </a:p>
          <a:p>
            <a:r>
              <a:rPr lang="en-US" dirty="0"/>
              <a:t>Heart failure (EF &lt;35</a:t>
            </a:r>
            <a:r>
              <a:rPr lang="en-US" dirty="0" smtClean="0"/>
              <a:t>%) or recent </a:t>
            </a:r>
            <a:r>
              <a:rPr lang="en-US" dirty="0"/>
              <a:t>MI (within last 3 months</a:t>
            </a:r>
            <a:r>
              <a:rPr lang="en-US" dirty="0" smtClean="0"/>
              <a:t>)</a:t>
            </a:r>
            <a:endParaRPr lang="en-US" dirty="0"/>
          </a:p>
          <a:p>
            <a:r>
              <a:rPr lang="en-US" dirty="0"/>
              <a:t>Indication for, but not currently receiving a </a:t>
            </a:r>
            <a:r>
              <a:rPr lang="en-US" dirty="0" smtClean="0"/>
              <a:t>beta-blocker</a:t>
            </a:r>
            <a:endParaRPr lang="en-US" dirty="0"/>
          </a:p>
          <a:p>
            <a:r>
              <a:rPr lang="en-US" dirty="0" smtClean="0"/>
              <a:t>Frail or institutionalized elderly</a:t>
            </a:r>
            <a:endParaRPr lang="en-US" dirty="0"/>
          </a:p>
          <a:p>
            <a:pPr marL="0" indent="0">
              <a:buNone/>
            </a:pPr>
            <a:r>
              <a:rPr lang="en-US" b="1" dirty="0" smtClean="0"/>
              <a:t>Inconclusive Evidence: </a:t>
            </a:r>
          </a:p>
          <a:p>
            <a:r>
              <a:rPr lang="en-US" dirty="0" smtClean="0"/>
              <a:t>Diabetes mellitus</a:t>
            </a:r>
          </a:p>
          <a:p>
            <a:r>
              <a:rPr lang="en-US" dirty="0" smtClean="0"/>
              <a:t>Prior stroke</a:t>
            </a:r>
          </a:p>
          <a:p>
            <a:r>
              <a:rPr lang="en-US" sz="2100" dirty="0" err="1"/>
              <a:t>eGFR</a:t>
            </a:r>
            <a:r>
              <a:rPr lang="en-US" sz="2100" dirty="0"/>
              <a:t> &lt; 20 ml/min/1.73m2</a:t>
            </a:r>
          </a:p>
          <a:p>
            <a:pPr marL="0" indent="0">
              <a:buFont typeface="Arial"/>
              <a:buNone/>
            </a:pPr>
            <a:r>
              <a:rPr lang="en-US" sz="2100" b="1" dirty="0"/>
              <a:t>Contraindications: </a:t>
            </a:r>
          </a:p>
          <a:p>
            <a:r>
              <a:rPr lang="en-US" sz="2100" dirty="0"/>
              <a:t>Patient unwilling </a:t>
            </a:r>
            <a:r>
              <a:rPr lang="en-US" dirty="0"/>
              <a:t>or unable to adhere to multiple </a:t>
            </a:r>
            <a:r>
              <a:rPr lang="en-US" dirty="0" smtClean="0"/>
              <a:t>medications</a:t>
            </a:r>
            <a:endParaRPr lang="en-US" dirty="0"/>
          </a:p>
          <a:p>
            <a:r>
              <a:rPr lang="en-US" dirty="0" smtClean="0"/>
              <a:t>Standing </a:t>
            </a:r>
            <a:r>
              <a:rPr lang="en-US" dirty="0"/>
              <a:t>SBP &lt;110 </a:t>
            </a:r>
            <a:r>
              <a:rPr lang="en-US" dirty="0" smtClean="0"/>
              <a:t>mmHg</a:t>
            </a:r>
          </a:p>
          <a:p>
            <a:r>
              <a:rPr lang="en-US" dirty="0" smtClean="0"/>
              <a:t>Inability </a:t>
            </a:r>
            <a:r>
              <a:rPr lang="en-US" dirty="0"/>
              <a:t>to measure </a:t>
            </a:r>
            <a:r>
              <a:rPr lang="en-US" dirty="0" smtClean="0"/>
              <a:t>SBP accurately</a:t>
            </a:r>
          </a:p>
          <a:p>
            <a:r>
              <a:rPr lang="en-US" dirty="0" smtClean="0"/>
              <a:t>Known </a:t>
            </a:r>
            <a:r>
              <a:rPr lang="en-US" dirty="0"/>
              <a:t>secondary </a:t>
            </a:r>
            <a:r>
              <a:rPr lang="en-US" dirty="0" smtClean="0"/>
              <a:t>cause(s) </a:t>
            </a:r>
            <a:r>
              <a:rPr lang="en-US" dirty="0"/>
              <a:t>of </a:t>
            </a:r>
            <a:r>
              <a:rPr lang="en-US" dirty="0" smtClean="0"/>
              <a:t>hypertension</a:t>
            </a:r>
            <a:endParaRPr lang="en-US" dirty="0"/>
          </a:p>
        </p:txBody>
      </p:sp>
      <p:sp>
        <p:nvSpPr>
          <p:cNvPr id="6" name="Title 1"/>
          <p:cNvSpPr>
            <a:spLocks noGrp="1"/>
          </p:cNvSpPr>
          <p:nvPr>
            <p:ph type="title"/>
          </p:nvPr>
        </p:nvSpPr>
        <p:spPr>
          <a:xfrm>
            <a:off x="1256972" y="365125"/>
            <a:ext cx="6972629" cy="1325564"/>
          </a:xfrm>
        </p:spPr>
        <p:txBody>
          <a:bodyPr>
            <a:normAutofit fontScale="90000"/>
          </a:bodyPr>
          <a:lstStyle/>
          <a:p>
            <a:r>
              <a:rPr lang="en-CA" dirty="0" smtClean="0"/>
              <a:t>New thresholds/targets for the high risk patient post-SPRINT: </a:t>
            </a:r>
            <a:r>
              <a:rPr lang="en-CA" i="1" dirty="0" smtClean="0"/>
              <a:t>who does this NOT apply to??</a:t>
            </a:r>
            <a:endParaRPr lang="en-CA" i="1" dirty="0"/>
          </a:p>
        </p:txBody>
      </p:sp>
      <p:sp>
        <p:nvSpPr>
          <p:cNvPr id="4"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dirty="0"/>
          </a:p>
        </p:txBody>
      </p:sp>
    </p:spTree>
    <p:extLst>
      <p:ext uri="{BB962C8B-B14F-4D97-AF65-F5344CB8AC3E}">
        <p14:creationId xmlns:p14="http://schemas.microsoft.com/office/powerpoint/2010/main" val="373486003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2980"/>
          </a:xfrm>
        </p:spPr>
        <p:txBody>
          <a:bodyPr>
            <a:normAutofit/>
          </a:bodyPr>
          <a:lstStyle/>
          <a:p>
            <a:r>
              <a:rPr lang="en-US" sz="3600" dirty="0" smtClean="0"/>
              <a:t>SPRINT: </a:t>
            </a:r>
            <a:r>
              <a:rPr lang="en-US" sz="3600" dirty="0" err="1" smtClean="0"/>
              <a:t>SBPs</a:t>
            </a:r>
            <a:r>
              <a:rPr lang="en-US" sz="3600" dirty="0" smtClean="0"/>
              <a:t> achieved</a:t>
            </a:r>
            <a:endParaRPr lang="en-US" sz="3600" dirty="0"/>
          </a:p>
        </p:txBody>
      </p:sp>
      <p:pic>
        <p:nvPicPr>
          <p:cNvPr id="4" name="Content Placeholder 3" descr="Fig2 SPRINT.tiff"/>
          <p:cNvPicPr>
            <a:picLocks noGrp="1" noChangeAspect="1"/>
          </p:cNvPicPr>
          <p:nvPr>
            <p:ph idx="1"/>
          </p:nvPr>
        </p:nvPicPr>
        <p:blipFill>
          <a:blip r:embed="rId2" cstate="print"/>
          <a:stretch>
            <a:fillRect/>
          </a:stretch>
        </p:blipFill>
        <p:spPr>
          <a:xfrm>
            <a:off x="1298531" y="1045029"/>
            <a:ext cx="7239033" cy="4889828"/>
          </a:xfrm>
        </p:spPr>
      </p:pic>
      <p:sp>
        <p:nvSpPr>
          <p:cNvPr id="5" name="TextBox 4"/>
          <p:cNvSpPr txBox="1"/>
          <p:nvPr/>
        </p:nvSpPr>
        <p:spPr>
          <a:xfrm>
            <a:off x="5520391" y="6072011"/>
            <a:ext cx="3276859" cy="276999"/>
          </a:xfrm>
          <a:prstGeom prst="rect">
            <a:avLst/>
          </a:prstGeom>
          <a:noFill/>
        </p:spPr>
        <p:txBody>
          <a:bodyPr wrap="none" rtlCol="0">
            <a:spAutoFit/>
          </a:bodyPr>
          <a:lstStyle/>
          <a:p>
            <a:r>
              <a:rPr lang="en-US" sz="1200" i="1" dirty="0" smtClean="0">
                <a:latin typeface="+mj-lt"/>
              </a:rPr>
              <a:t>The SPRINT Research Group, NEJM, Nov 9</a:t>
            </a:r>
            <a:r>
              <a:rPr lang="en-US" sz="1200" i="1" baseline="30000" dirty="0" smtClean="0">
                <a:latin typeface="+mj-lt"/>
              </a:rPr>
              <a:t>th</a:t>
            </a:r>
            <a:r>
              <a:rPr lang="en-US" sz="1200" i="1" dirty="0" smtClean="0">
                <a:latin typeface="+mj-lt"/>
              </a:rPr>
              <a:t>, 2015</a:t>
            </a:r>
            <a:endParaRPr lang="en-US" sz="1200" i="1" dirty="0">
              <a:latin typeface="+mj-lt"/>
            </a:endParaRPr>
          </a:p>
        </p:txBody>
      </p:sp>
      <p:sp>
        <p:nvSpPr>
          <p:cNvPr id="6" name="TextBox 5"/>
          <p:cNvSpPr txBox="1"/>
          <p:nvPr/>
        </p:nvSpPr>
        <p:spPr>
          <a:xfrm>
            <a:off x="101867" y="1427830"/>
            <a:ext cx="2418495" cy="738664"/>
          </a:xfrm>
          <a:prstGeom prst="rect">
            <a:avLst/>
          </a:prstGeom>
          <a:solidFill>
            <a:schemeClr val="bg1">
              <a:lumMod val="85000"/>
            </a:schemeClr>
          </a:solidFill>
          <a:ln w="12700">
            <a:solidFill>
              <a:schemeClr val="tx1"/>
            </a:solidFill>
          </a:ln>
        </p:spPr>
        <p:txBody>
          <a:bodyPr wrap="square" rtlCol="0">
            <a:spAutoFit/>
          </a:bodyPr>
          <a:lstStyle/>
          <a:p>
            <a:r>
              <a:rPr lang="en-US" sz="1400" dirty="0" smtClean="0"/>
              <a:t>Average no. of medications</a:t>
            </a:r>
          </a:p>
          <a:p>
            <a:r>
              <a:rPr lang="en-US" sz="1400" dirty="0" smtClean="0"/>
              <a:t>Intensive care: 2.8</a:t>
            </a:r>
          </a:p>
          <a:p>
            <a:r>
              <a:rPr lang="en-US" sz="1400" dirty="0" smtClean="0"/>
              <a:t>Standard care: 1.8</a:t>
            </a:r>
            <a:endParaRPr lang="en-US" sz="1400" dirty="0"/>
          </a:p>
        </p:txBody>
      </p:sp>
      <p:sp>
        <p:nvSpPr>
          <p:cNvPr id="7" name="Shape 194"/>
          <p:cNvSpPr>
            <a:spLocks noGrp="1"/>
          </p:cNvSpPr>
          <p:nvPr>
            <p:ph type="sldNum" sz="quarter" idx="4294967295"/>
          </p:nvPr>
        </p:nvSpPr>
        <p:spPr>
          <a:xfrm>
            <a:off x="8646840" y="58002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15</a:t>
            </a:fld>
            <a:endParaRPr dirty="0"/>
          </a:p>
        </p:txBody>
      </p:sp>
    </p:spTree>
    <p:extLst>
      <p:ext uri="{BB962C8B-B14F-4D97-AF65-F5344CB8AC3E}">
        <p14:creationId xmlns:p14="http://schemas.microsoft.com/office/powerpoint/2010/main" val="983698746"/>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12"/>
            <a:ext cx="8229600" cy="1143000"/>
          </a:xfrm>
        </p:spPr>
        <p:txBody>
          <a:bodyPr>
            <a:normAutofit/>
          </a:bodyPr>
          <a:lstStyle/>
          <a:p>
            <a:r>
              <a:rPr lang="en-US" sz="4000" dirty="0" smtClean="0"/>
              <a:t>Primary Outcome</a:t>
            </a:r>
            <a:endParaRPr lang="en-US" sz="4000" dirty="0"/>
          </a:p>
        </p:txBody>
      </p:sp>
      <p:pic>
        <p:nvPicPr>
          <p:cNvPr id="4" name="Content Placeholder 3" descr="Primary Outcome SPRINT.tiff"/>
          <p:cNvPicPr>
            <a:picLocks noGrp="1" noChangeAspect="1"/>
          </p:cNvPicPr>
          <p:nvPr>
            <p:ph idx="1"/>
          </p:nvPr>
        </p:nvPicPr>
        <p:blipFill rotWithShape="1">
          <a:blip r:embed="rId2" cstate="print"/>
          <a:srcRect r="654"/>
          <a:stretch/>
        </p:blipFill>
        <p:spPr>
          <a:xfrm>
            <a:off x="1320790" y="966999"/>
            <a:ext cx="6983762" cy="4943012"/>
          </a:xfrm>
        </p:spPr>
      </p:pic>
      <p:sp>
        <p:nvSpPr>
          <p:cNvPr id="6" name="TextBox 5"/>
          <p:cNvSpPr txBox="1"/>
          <p:nvPr/>
        </p:nvSpPr>
        <p:spPr>
          <a:xfrm>
            <a:off x="1320789" y="1564930"/>
            <a:ext cx="944489" cy="369332"/>
          </a:xfrm>
          <a:prstGeom prst="rect">
            <a:avLst/>
          </a:prstGeom>
          <a:solidFill>
            <a:schemeClr val="bg1">
              <a:lumMod val="85000"/>
            </a:schemeClr>
          </a:solidFill>
          <a:ln w="12700">
            <a:solidFill>
              <a:schemeClr val="tx1"/>
            </a:solidFill>
          </a:ln>
        </p:spPr>
        <p:txBody>
          <a:bodyPr wrap="none" rtlCol="0">
            <a:spAutoFit/>
          </a:bodyPr>
          <a:lstStyle/>
          <a:p>
            <a:pPr algn="ctr"/>
            <a:r>
              <a:rPr lang="en-US" dirty="0" smtClean="0"/>
              <a:t>NNT=61</a:t>
            </a:r>
            <a:endParaRPr lang="en-US" dirty="0"/>
          </a:p>
        </p:txBody>
      </p:sp>
      <p:sp>
        <p:nvSpPr>
          <p:cNvPr id="7"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16</a:t>
            </a:fld>
            <a:endParaRPr dirty="0"/>
          </a:p>
        </p:txBody>
      </p:sp>
      <p:sp>
        <p:nvSpPr>
          <p:cNvPr id="8" name="TextBox 7"/>
          <p:cNvSpPr txBox="1"/>
          <p:nvPr/>
        </p:nvSpPr>
        <p:spPr>
          <a:xfrm>
            <a:off x="5520391" y="6072011"/>
            <a:ext cx="3276859" cy="276999"/>
          </a:xfrm>
          <a:prstGeom prst="rect">
            <a:avLst/>
          </a:prstGeom>
          <a:noFill/>
        </p:spPr>
        <p:txBody>
          <a:bodyPr wrap="none" rtlCol="0">
            <a:spAutoFit/>
          </a:bodyPr>
          <a:lstStyle/>
          <a:p>
            <a:r>
              <a:rPr lang="en-US" sz="1200" i="1" dirty="0" smtClean="0">
                <a:latin typeface="+mj-lt"/>
              </a:rPr>
              <a:t>The SPRINT Research Group, NEJM, Nov 9</a:t>
            </a:r>
            <a:r>
              <a:rPr lang="en-US" sz="1200" i="1" baseline="30000" dirty="0" smtClean="0">
                <a:latin typeface="+mj-lt"/>
              </a:rPr>
              <a:t>th</a:t>
            </a:r>
            <a:r>
              <a:rPr lang="en-US" sz="1200" i="1" dirty="0" smtClean="0">
                <a:latin typeface="+mj-lt"/>
              </a:rPr>
              <a:t>, 2015</a:t>
            </a:r>
            <a:endParaRPr lang="en-US" sz="1200" i="1" dirty="0">
              <a:latin typeface="+mj-lt"/>
            </a:endParaRPr>
          </a:p>
        </p:txBody>
      </p:sp>
    </p:spTree>
    <p:extLst>
      <p:ext uri="{BB962C8B-B14F-4D97-AF65-F5344CB8AC3E}">
        <p14:creationId xmlns:p14="http://schemas.microsoft.com/office/powerpoint/2010/main" val="3002387748"/>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Guideline post-SPRINT  </a:t>
            </a:r>
            <a:endParaRPr lang="en-US" dirty="0"/>
          </a:p>
        </p:txBody>
      </p:sp>
      <p:sp>
        <p:nvSpPr>
          <p:cNvPr id="3" name="Text Placeholder 2"/>
          <p:cNvSpPr>
            <a:spLocks noGrp="1"/>
          </p:cNvSpPr>
          <p:nvPr>
            <p:ph type="body" idx="1"/>
          </p:nvPr>
        </p:nvSpPr>
        <p:spPr/>
        <p:txBody>
          <a:bodyPr>
            <a:normAutofit/>
          </a:bodyPr>
          <a:lstStyle/>
          <a:p>
            <a:pPr marL="0" indent="0">
              <a:buNone/>
            </a:pPr>
            <a:r>
              <a:rPr lang="en-US" sz="2400" dirty="0" smtClean="0"/>
              <a:t>For high</a:t>
            </a:r>
            <a:r>
              <a:rPr lang="en-US" sz="2400" dirty="0"/>
              <a:t>-risk </a:t>
            </a:r>
            <a:r>
              <a:rPr lang="en-US" sz="2400" dirty="0" smtClean="0"/>
              <a:t>patients</a:t>
            </a:r>
            <a:r>
              <a:rPr lang="en-US" sz="2400" smtClean="0"/>
              <a:t>, aged ≥ </a:t>
            </a:r>
            <a:r>
              <a:rPr lang="en-US" sz="2400" dirty="0"/>
              <a:t>50 </a:t>
            </a:r>
            <a:r>
              <a:rPr lang="en-US" sz="2400" dirty="0" smtClean="0"/>
              <a:t>years, </a:t>
            </a:r>
            <a:r>
              <a:rPr lang="en-US" sz="2400" dirty="0"/>
              <a:t>with systolic BP </a:t>
            </a:r>
            <a:r>
              <a:rPr lang="en-US" sz="2400" dirty="0" smtClean="0"/>
              <a:t>levels &gt;/=130 mm Hg</a:t>
            </a:r>
            <a:r>
              <a:rPr lang="en-US" sz="2400" dirty="0"/>
              <a:t>, intensive management to target a systolic BP </a:t>
            </a:r>
            <a:r>
              <a:rPr lang="en-US" sz="2400" dirty="0" smtClean="0"/>
              <a:t>&lt;/=120 </a:t>
            </a:r>
            <a:r>
              <a:rPr lang="en-US" sz="2400" dirty="0"/>
              <a:t>mm </a:t>
            </a:r>
            <a:r>
              <a:rPr lang="en-US" sz="2400" dirty="0" smtClean="0"/>
              <a:t>Hg should </a:t>
            </a:r>
            <a:r>
              <a:rPr lang="en-US" sz="2400" dirty="0"/>
              <a:t>be considered. </a:t>
            </a:r>
            <a:endParaRPr lang="en-US" sz="2400" dirty="0" smtClean="0"/>
          </a:p>
          <a:p>
            <a:pPr marL="0" indent="0">
              <a:buNone/>
            </a:pPr>
            <a:endParaRPr lang="en-US" sz="2400" dirty="0"/>
          </a:p>
          <a:p>
            <a:pPr marL="0" indent="0">
              <a:buNone/>
            </a:pPr>
            <a:r>
              <a:rPr lang="en-US" sz="2400" dirty="0"/>
              <a:t>Intensive management should be guided by automated office BP </a:t>
            </a:r>
            <a:r>
              <a:rPr lang="en-US" sz="2400" dirty="0" smtClean="0"/>
              <a:t>measurements.</a:t>
            </a:r>
            <a:endParaRPr lang="en-US" sz="2400" dirty="0"/>
          </a:p>
          <a:p>
            <a:pPr marL="0" indent="0">
              <a:buNone/>
            </a:pPr>
            <a:endParaRPr lang="en-US" sz="2400" dirty="0" smtClean="0"/>
          </a:p>
          <a:p>
            <a:pPr marL="0" indent="0">
              <a:buNone/>
            </a:pPr>
            <a:r>
              <a:rPr lang="en-US" sz="2400" dirty="0" smtClean="0"/>
              <a:t>Patient selection for intensive management is recommended and caution should be taken in certain high-risk groups.</a:t>
            </a:r>
          </a:p>
          <a:p>
            <a:pPr marL="0" indent="0">
              <a:buNone/>
            </a:pPr>
            <a:endParaRPr lang="en-US" sz="2400" dirty="0"/>
          </a:p>
          <a:p>
            <a:pPr marL="0" indent="0">
              <a:buNone/>
            </a:pPr>
            <a:endParaRPr lang="en-US" sz="2400" dirty="0"/>
          </a:p>
        </p:txBody>
      </p:sp>
      <p:sp>
        <p:nvSpPr>
          <p:cNvPr id="4" name="Shape 524"/>
          <p:cNvSpPr/>
          <p:nvPr/>
        </p:nvSpPr>
        <p:spPr>
          <a:xfrm rot="2698422">
            <a:off x="7241724" y="872641"/>
            <a:ext cx="1749858" cy="5359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800" b="1">
                <a:solidFill>
                  <a:srgbClr val="0000FF"/>
                </a:solidFill>
                <a:latin typeface="+mj-lt"/>
                <a:ea typeface="+mj-ea"/>
                <a:cs typeface="+mj-cs"/>
                <a:sym typeface="Calibri"/>
              </a:defRPr>
            </a:lvl1pPr>
          </a:lstStyle>
          <a:p>
            <a:r>
              <a:rPr dirty="0"/>
              <a:t>New </a:t>
            </a:r>
            <a:r>
              <a:rPr dirty="0" smtClean="0"/>
              <a:t>201</a:t>
            </a:r>
            <a:r>
              <a:rPr lang="en-CA" dirty="0" smtClean="0"/>
              <a:t>6</a:t>
            </a:r>
            <a:endParaRPr dirty="0"/>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17</a:t>
            </a:fld>
            <a:endParaRPr dirty="0"/>
          </a:p>
        </p:txBody>
      </p:sp>
    </p:spTree>
    <p:extLst>
      <p:ext uri="{BB962C8B-B14F-4D97-AF65-F5344CB8AC3E}">
        <p14:creationId xmlns:p14="http://schemas.microsoft.com/office/powerpoint/2010/main" val="196969557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481" y="1236244"/>
            <a:ext cx="7319469" cy="4801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new?</a:t>
            </a:r>
          </a:p>
          <a:p>
            <a:pPr marL="285750" lvl="0" indent="-285750">
              <a:buClr>
                <a:srgbClr val="C00000"/>
              </a:buClr>
              <a:buFont typeface="Arial" panose="020B0604020202020204" pitchFamily="34" charset="0"/>
              <a:buChar char="•"/>
            </a:pPr>
            <a:r>
              <a:rPr lang="en-CA" sz="2200" b="1" dirty="0">
                <a:solidFill>
                  <a:schemeClr val="accent3"/>
                </a:solidFill>
                <a:latin typeface="Calibri"/>
              </a:rPr>
              <a:t>New thresholds and targets for high risk patients (SPRINT)</a:t>
            </a:r>
          </a:p>
          <a:p>
            <a:pPr marL="285750" indent="-285750">
              <a:buClr>
                <a:srgbClr val="C00000"/>
              </a:buClr>
              <a:buFont typeface="Arial" panose="020B0604020202020204" pitchFamily="34" charset="0"/>
              <a:buChar char="•"/>
            </a:pPr>
            <a:r>
              <a:rPr lang="en-CA" sz="2200" b="1" i="1" dirty="0" smtClean="0">
                <a:latin typeface="Calibri"/>
              </a:rPr>
              <a:t>Assessing</a:t>
            </a:r>
            <a:r>
              <a:rPr lang="en-CA" sz="2200" dirty="0" smtClean="0">
                <a:latin typeface="Calibri"/>
              </a:rPr>
              <a:t> clinic blood pressures using </a:t>
            </a:r>
            <a:r>
              <a:rPr lang="en-CA" sz="2200" b="1" dirty="0" smtClean="0">
                <a:latin typeface="Calibri"/>
              </a:rPr>
              <a:t>automatic electronic </a:t>
            </a:r>
            <a:r>
              <a:rPr lang="en-CA" sz="2200" dirty="0" smtClean="0">
                <a:latin typeface="Calibri"/>
              </a:rPr>
              <a:t>(</a:t>
            </a:r>
            <a:r>
              <a:rPr lang="en-CA" sz="2200" dirty="0" err="1" smtClean="0">
                <a:latin typeface="Calibri"/>
              </a:rPr>
              <a:t>oscillometric</a:t>
            </a:r>
            <a:r>
              <a:rPr lang="en-CA" sz="2200" dirty="0" smtClean="0">
                <a:latin typeface="Calibri"/>
              </a:rPr>
              <a:t>) monitors</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Adopting</a:t>
            </a:r>
            <a:r>
              <a:rPr lang="en-CA" sz="2200" dirty="0" smtClean="0">
                <a:solidFill>
                  <a:schemeClr val="accent3"/>
                </a:solidFill>
                <a:latin typeface="Calibri"/>
              </a:rPr>
              <a:t> healthy behaviours is integral to the management of hypertension (focus on potassium supplementation)</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Updating</a:t>
            </a:r>
            <a:r>
              <a:rPr lang="en-CA" sz="2200" dirty="0" smtClean="0">
                <a:solidFill>
                  <a:schemeClr val="accent3"/>
                </a:solidFill>
                <a:latin typeface="Calibri"/>
              </a:rPr>
              <a:t> the evaluation of patients with suspected secondary forms of hypertension (focus on primary hyperaldosteronism)</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Updating</a:t>
            </a:r>
            <a:r>
              <a:rPr lang="en-CA" sz="2200" dirty="0" smtClean="0">
                <a:solidFill>
                  <a:schemeClr val="accent3"/>
                </a:solidFill>
                <a:latin typeface="Calibri"/>
              </a:rPr>
              <a:t> the treatment of patients with hypertension with concurrent coronary artery disease</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New</a:t>
            </a:r>
            <a:r>
              <a:rPr lang="en-CA" sz="2200" dirty="0" smtClean="0">
                <a:solidFill>
                  <a:schemeClr val="accent3"/>
                </a:solidFill>
                <a:latin typeface="Calibri"/>
              </a:rPr>
              <a:t> recommendations on the diagnosis and management of hypertension in pediatric patients </a:t>
            </a:r>
            <a:r>
              <a:rPr lang="en-CA" sz="1600" b="1" i="1" dirty="0" smtClean="0">
                <a:solidFill>
                  <a:schemeClr val="accent3"/>
                </a:solidFill>
                <a:latin typeface="Calibri"/>
              </a:rPr>
              <a:t>(NOT the focus of this presentation)</a:t>
            </a:r>
            <a:r>
              <a:rPr lang="en-CA" sz="1600" dirty="0" smtClean="0">
                <a:solidFill>
                  <a:schemeClr val="accent3"/>
                </a:solidFill>
                <a:latin typeface="Calibri"/>
              </a:rPr>
              <a:t> </a:t>
            </a: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dirty="0"/>
          </a:p>
        </p:txBody>
      </p:sp>
    </p:spTree>
    <p:extLst>
      <p:ext uri="{BB962C8B-B14F-4D97-AF65-F5344CB8AC3E}">
        <p14:creationId xmlns:p14="http://schemas.microsoft.com/office/powerpoint/2010/main" val="2871537512"/>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Shape 548"/>
          <p:cNvSpPr>
            <a:spLocks noGrp="1"/>
          </p:cNvSpPr>
          <p:nvPr>
            <p:ph type="title"/>
          </p:nvPr>
        </p:nvSpPr>
        <p:spPr>
          <a:xfrm>
            <a:off x="890118" y="201350"/>
            <a:ext cx="7339484" cy="1325564"/>
          </a:xfrm>
          <a:prstGeom prst="rect">
            <a:avLst/>
          </a:prstGeom>
        </p:spPr>
        <p:txBody>
          <a:bodyPr/>
          <a:lstStyle>
            <a:lvl1pPr>
              <a:defRPr sz="3200"/>
            </a:lvl1pPr>
          </a:lstStyle>
          <a:p>
            <a:r>
              <a:rPr dirty="0"/>
              <a:t>Office BP Measurement Methods</a:t>
            </a:r>
          </a:p>
        </p:txBody>
      </p:sp>
      <p:sp>
        <p:nvSpPr>
          <p:cNvPr id="549" name="Shape 549"/>
          <p:cNvSpPr>
            <a:spLocks noGrp="1"/>
          </p:cNvSpPr>
          <p:nvPr>
            <p:ph type="body" sz="quarter" idx="1"/>
          </p:nvPr>
        </p:nvSpPr>
        <p:spPr>
          <a:xfrm>
            <a:off x="1062041" y="1854212"/>
            <a:ext cx="7797801" cy="1582738"/>
          </a:xfrm>
          <a:prstGeom prst="rect">
            <a:avLst/>
          </a:prstGeom>
        </p:spPr>
        <p:txBody>
          <a:bodyPr/>
          <a:lstStyle/>
          <a:p>
            <a:pPr marL="0" indent="0">
              <a:buSzTx/>
              <a:buNone/>
              <a:defRPr sz="2900" b="1"/>
            </a:pPr>
            <a:r>
              <a:rPr dirty="0"/>
              <a:t>Office </a:t>
            </a:r>
            <a:r>
              <a:rPr lang="en-CA" dirty="0" smtClean="0"/>
              <a:t>(</a:t>
            </a:r>
            <a:r>
              <a:rPr dirty="0" smtClean="0"/>
              <a:t>attended</a:t>
            </a:r>
            <a:r>
              <a:rPr lang="en-CA" dirty="0" smtClean="0"/>
              <a:t>)</a:t>
            </a:r>
            <a:r>
              <a:rPr dirty="0" smtClean="0"/>
              <a:t>:</a:t>
            </a:r>
          </a:p>
          <a:p>
            <a:pPr marL="514350" lvl="1" indent="-171450">
              <a:defRPr sz="2600"/>
            </a:pPr>
            <a:r>
              <a:rPr dirty="0" smtClean="0"/>
              <a:t>Auscultatory (mercury, aneroid)</a:t>
            </a:r>
            <a:r>
              <a:rPr lang="en-CA" dirty="0" smtClean="0"/>
              <a:t> – not recommended</a:t>
            </a:r>
            <a:endParaRPr sz="1800" dirty="0" smtClean="0"/>
          </a:p>
          <a:p>
            <a:pPr marL="514350" lvl="1" indent="-171450">
              <a:defRPr sz="2600"/>
            </a:pPr>
            <a:r>
              <a:rPr lang="en-CA" dirty="0" smtClean="0"/>
              <a:t>Non-automated o</a:t>
            </a:r>
            <a:r>
              <a:rPr dirty="0" smtClean="0"/>
              <a:t>scillometric </a:t>
            </a:r>
            <a:r>
              <a:rPr dirty="0"/>
              <a:t>(electronic)</a:t>
            </a:r>
          </a:p>
        </p:txBody>
      </p:sp>
      <p:sp>
        <p:nvSpPr>
          <p:cNvPr id="551" name="Shape 551"/>
          <p:cNvSpPr/>
          <p:nvPr/>
        </p:nvSpPr>
        <p:spPr>
          <a:xfrm flipV="1">
            <a:off x="1062049" y="3516314"/>
            <a:ext cx="6786561" cy="7940"/>
          </a:xfrm>
          <a:prstGeom prst="line">
            <a:avLst/>
          </a:prstGeom>
          <a:ln w="12700">
            <a:solidFill>
              <a:srgbClr val="000000"/>
            </a:solidFill>
            <a:miter/>
          </a:ln>
        </p:spPr>
        <p:txBody>
          <a:bodyPr lIns="45718" tIns="45718" rIns="45718" bIns="45718"/>
          <a:lstStyle/>
          <a:p>
            <a:endParaRPr/>
          </a:p>
        </p:txBody>
      </p:sp>
      <p:sp>
        <p:nvSpPr>
          <p:cNvPr id="552" name="Shape 552"/>
          <p:cNvSpPr/>
          <p:nvPr/>
        </p:nvSpPr>
        <p:spPr>
          <a:xfrm>
            <a:off x="1062041" y="3744926"/>
            <a:ext cx="7797801" cy="98551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lvl1pPr defTabSz="685800">
              <a:lnSpc>
                <a:spcPct val="90000"/>
              </a:lnSpc>
              <a:spcBef>
                <a:spcPts val="700"/>
              </a:spcBef>
              <a:defRPr sz="2900" b="1">
                <a:latin typeface="+mj-lt"/>
                <a:ea typeface="+mj-ea"/>
                <a:cs typeface="+mj-cs"/>
                <a:sym typeface="Calibri"/>
              </a:defRPr>
            </a:lvl1pPr>
            <a:lvl2pPr marL="514350" indent="-171450" defTabSz="685800">
              <a:lnSpc>
                <a:spcPct val="90000"/>
              </a:lnSpc>
              <a:spcBef>
                <a:spcPts val="600"/>
              </a:spcBef>
              <a:buClr>
                <a:srgbClr val="AB2328"/>
              </a:buClr>
              <a:buSzPct val="100000"/>
              <a:buFont typeface="Arial"/>
              <a:buChar char="•"/>
              <a:defRPr sz="2600">
                <a:latin typeface="+mj-lt"/>
                <a:ea typeface="+mj-ea"/>
                <a:cs typeface="+mj-cs"/>
                <a:sym typeface="Calibri"/>
              </a:defRPr>
            </a:lvl2pPr>
          </a:lstStyle>
          <a:p>
            <a:r>
              <a:rPr dirty="0"/>
              <a:t>Automated office (unattended): AOBP</a:t>
            </a:r>
            <a:endParaRPr sz="2100" dirty="0"/>
          </a:p>
          <a:p>
            <a:pPr lvl="1"/>
            <a:r>
              <a:rPr dirty="0"/>
              <a:t>Oscillometric (electronic</a:t>
            </a:r>
            <a:r>
              <a:rPr dirty="0" smtClean="0"/>
              <a:t>)</a:t>
            </a:r>
            <a:endParaRPr dirty="0"/>
          </a:p>
        </p:txBody>
      </p:sp>
      <p:sp>
        <p:nvSpPr>
          <p:cNvPr id="7"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19</a:t>
            </a:fld>
            <a:endParaRPr dirty="0"/>
          </a:p>
        </p:txBody>
      </p:sp>
    </p:spTree>
    <p:extLst>
      <p:ext uri="{BB962C8B-B14F-4D97-AF65-F5344CB8AC3E}">
        <p14:creationId xmlns:p14="http://schemas.microsoft.com/office/powerpoint/2010/main" val="3746175761"/>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 name="Shape 543"/>
          <p:cNvSpPr>
            <a:spLocks noGrp="1"/>
          </p:cNvSpPr>
          <p:nvPr>
            <p:ph type="body" sz="half" idx="1"/>
          </p:nvPr>
        </p:nvSpPr>
        <p:spPr>
          <a:xfrm>
            <a:off x="833437" y="1825625"/>
            <a:ext cx="6985001" cy="3262313"/>
          </a:xfrm>
          <a:prstGeom prst="rect">
            <a:avLst/>
          </a:prstGeom>
        </p:spPr>
        <p:txBody>
          <a:bodyPr>
            <a:normAutofit lnSpcReduction="10000"/>
          </a:bodyPr>
          <a:lstStyle/>
          <a:p>
            <a:pPr marL="0" indent="0">
              <a:buSzTx/>
              <a:buNone/>
              <a:defRPr sz="2800" b="1"/>
            </a:pPr>
            <a:r>
              <a:rPr lang="en-CA" dirty="0" smtClean="0"/>
              <a:t>AOBP</a:t>
            </a:r>
            <a:r>
              <a:rPr dirty="0" smtClean="0"/>
              <a:t>:  </a:t>
            </a:r>
            <a:endParaRPr dirty="0"/>
          </a:p>
          <a:p>
            <a:pPr>
              <a:defRPr sz="2800"/>
            </a:pPr>
            <a:r>
              <a:rPr dirty="0"/>
              <a:t>Measurement using electronic (oscillometric) devices </a:t>
            </a:r>
            <a:r>
              <a:rPr lang="en-CA" dirty="0" smtClean="0"/>
              <a:t>in the u</a:t>
            </a:r>
            <a:r>
              <a:rPr dirty="0" smtClean="0"/>
              <a:t>pper </a:t>
            </a:r>
            <a:r>
              <a:rPr dirty="0"/>
              <a:t>arm </a:t>
            </a:r>
          </a:p>
          <a:p>
            <a:pPr>
              <a:defRPr sz="2800"/>
            </a:pPr>
            <a:r>
              <a:rPr lang="en-CA" dirty="0" smtClean="0"/>
              <a:t>Provider outside the room/area (mitigates white coat effect)</a:t>
            </a:r>
          </a:p>
          <a:p>
            <a:pPr>
              <a:defRPr sz="2800"/>
            </a:pPr>
            <a:r>
              <a:rPr lang="en-CA" dirty="0" smtClean="0"/>
              <a:t>Multiple readings</a:t>
            </a:r>
          </a:p>
          <a:p>
            <a:pPr>
              <a:defRPr sz="2800"/>
            </a:pPr>
            <a:r>
              <a:rPr lang="en-CA" dirty="0" smtClean="0"/>
              <a:t>Mean automatically calculated</a:t>
            </a:r>
          </a:p>
        </p:txBody>
      </p:sp>
      <p:sp>
        <p:nvSpPr>
          <p:cNvPr id="544" name="Shape 544"/>
          <p:cNvSpPr>
            <a:spLocks noGrp="1"/>
          </p:cNvSpPr>
          <p:nvPr>
            <p:ph type="title"/>
          </p:nvPr>
        </p:nvSpPr>
        <p:spPr>
          <a:xfrm>
            <a:off x="1325562" y="365125"/>
            <a:ext cx="6786561" cy="1325564"/>
          </a:xfrm>
          <a:prstGeom prst="rect">
            <a:avLst/>
          </a:prstGeom>
        </p:spPr>
        <p:txBody>
          <a:bodyPr>
            <a:normAutofit/>
          </a:bodyPr>
          <a:lstStyle/>
          <a:p>
            <a:pPr>
              <a:defRPr sz="2800" i="1"/>
            </a:pPr>
            <a:r>
              <a:rPr sz="3200" dirty="0"/>
              <a:t>2015 </a:t>
            </a:r>
            <a:r>
              <a:rPr sz="3200" i="0" dirty="0"/>
              <a:t>Recommendation on BP Measurement</a:t>
            </a:r>
          </a:p>
        </p:txBody>
      </p:sp>
      <p:sp>
        <p:nvSpPr>
          <p:cNvPr id="546" name="Shape 546"/>
          <p:cNvSpPr/>
          <p:nvPr/>
        </p:nvSpPr>
        <p:spPr>
          <a:xfrm rot="2698422">
            <a:off x="7334143" y="543824"/>
            <a:ext cx="1749858" cy="5359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800" b="1">
                <a:solidFill>
                  <a:srgbClr val="0000FF"/>
                </a:solidFill>
                <a:latin typeface="+mj-lt"/>
                <a:ea typeface="+mj-ea"/>
                <a:cs typeface="+mj-cs"/>
                <a:sym typeface="Calibri"/>
              </a:defRPr>
            </a:lvl1pPr>
          </a:lstStyle>
          <a:p>
            <a:r>
              <a:rPr dirty="0"/>
              <a:t>New 2015</a:t>
            </a:r>
          </a:p>
        </p:txBody>
      </p:sp>
      <p:sp>
        <p:nvSpPr>
          <p:cNvPr id="6"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20</a:t>
            </a:fld>
            <a:endParaRPr dirty="0"/>
          </a:p>
        </p:txBody>
      </p:sp>
    </p:spTree>
    <p:extLst>
      <p:ext uri="{BB962C8B-B14F-4D97-AF65-F5344CB8AC3E}">
        <p14:creationId xmlns:p14="http://schemas.microsoft.com/office/powerpoint/2010/main" val="1599909240"/>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Shape 554"/>
          <p:cNvSpPr/>
          <p:nvPr/>
        </p:nvSpPr>
        <p:spPr>
          <a:xfrm>
            <a:off x="917412" y="365124"/>
            <a:ext cx="8253881" cy="13891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lgn="ctr" defTabSz="685800">
              <a:lnSpc>
                <a:spcPct val="81000"/>
              </a:lnSpc>
              <a:defRPr sz="3200" b="1">
                <a:solidFill>
                  <a:srgbClr val="AB2328"/>
                </a:solidFill>
                <a:latin typeface="+mj-lt"/>
                <a:ea typeface="+mj-ea"/>
                <a:cs typeface="+mj-cs"/>
                <a:sym typeface="Calibri"/>
              </a:defRPr>
            </a:pPr>
            <a:r>
              <a:rPr dirty="0"/>
              <a:t>New 2016</a:t>
            </a:r>
            <a:r>
              <a:rPr i="1" dirty="0"/>
              <a:t> </a:t>
            </a:r>
            <a:r>
              <a:rPr dirty="0"/>
              <a:t>Recommendation</a:t>
            </a:r>
            <a:br>
              <a:rPr dirty="0"/>
            </a:br>
            <a:r>
              <a:rPr dirty="0"/>
              <a:t>BP Measurement</a:t>
            </a:r>
            <a:br>
              <a:rPr dirty="0"/>
            </a:br>
            <a:endParaRPr dirty="0"/>
          </a:p>
        </p:txBody>
      </p:sp>
      <p:sp>
        <p:nvSpPr>
          <p:cNvPr id="555" name="Shape 555"/>
          <p:cNvSpPr/>
          <p:nvPr/>
        </p:nvSpPr>
        <p:spPr>
          <a:xfrm>
            <a:off x="628650" y="1508125"/>
            <a:ext cx="7886700" cy="82803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marL="292100" indent="-254000" defTabSz="685800">
              <a:buClr>
                <a:srgbClr val="AB2328"/>
              </a:buClr>
              <a:buSzPct val="100000"/>
              <a:buFont typeface="Arial"/>
              <a:buChar char="•"/>
              <a:defRPr sz="2400">
                <a:latin typeface="+mj-lt"/>
                <a:ea typeface="+mj-ea"/>
                <a:cs typeface="+mj-cs"/>
                <a:sym typeface="Calibri"/>
              </a:defRPr>
            </a:lvl1pPr>
          </a:lstStyle>
          <a:p>
            <a:r>
              <a:t>Automated office blood pressure (AOBP) is the preferred method of performing in-office BP measurement.</a:t>
            </a:r>
          </a:p>
        </p:txBody>
      </p:sp>
      <p:grpSp>
        <p:nvGrpSpPr>
          <p:cNvPr id="560" name="Group 560"/>
          <p:cNvGrpSpPr/>
          <p:nvPr/>
        </p:nvGrpSpPr>
        <p:grpSpPr>
          <a:xfrm>
            <a:off x="1626028" y="2767963"/>
            <a:ext cx="5866941" cy="2718640"/>
            <a:chOff x="0" y="0"/>
            <a:chExt cx="5866940" cy="2718639"/>
          </a:xfrm>
        </p:grpSpPr>
        <p:pic>
          <p:nvPicPr>
            <p:cNvPr id="557" name="image16.png"/>
            <p:cNvPicPr>
              <a:picLocks noChangeAspect="1"/>
            </p:cNvPicPr>
            <p:nvPr/>
          </p:nvPicPr>
          <p:blipFill>
            <a:blip r:embed="rId2">
              <a:extLst/>
            </a:blip>
            <a:stretch>
              <a:fillRect/>
            </a:stretch>
          </p:blipFill>
          <p:spPr>
            <a:xfrm>
              <a:off x="232510" y="987424"/>
              <a:ext cx="5401920" cy="1498653"/>
            </a:xfrm>
            <a:prstGeom prst="rect">
              <a:avLst/>
            </a:prstGeom>
            <a:ln w="12700" cap="flat">
              <a:noFill/>
              <a:miter lim="400000"/>
            </a:ln>
            <a:effectLst/>
          </p:spPr>
        </p:pic>
        <p:pic>
          <p:nvPicPr>
            <p:cNvPr id="558" name="image6.png"/>
            <p:cNvPicPr>
              <a:picLocks/>
            </p:cNvPicPr>
            <p:nvPr/>
          </p:nvPicPr>
          <p:blipFill>
            <a:blip r:embed="rId3">
              <a:extLst/>
            </a:blip>
            <a:stretch>
              <a:fillRect/>
            </a:stretch>
          </p:blipFill>
          <p:spPr>
            <a:xfrm>
              <a:off x="0" y="0"/>
              <a:ext cx="5866939" cy="2718640"/>
            </a:xfrm>
            <a:prstGeom prst="rect">
              <a:avLst/>
            </a:prstGeom>
            <a:ln w="12700" cap="flat">
              <a:noFill/>
              <a:miter lim="400000"/>
            </a:ln>
            <a:effectLst/>
          </p:spPr>
        </p:pic>
        <p:sp>
          <p:nvSpPr>
            <p:cNvPr id="559" name="Shape 559"/>
            <p:cNvSpPr/>
            <p:nvPr/>
          </p:nvSpPr>
          <p:spPr>
            <a:xfrm>
              <a:off x="0" y="148719"/>
              <a:ext cx="5866941" cy="6502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pPr algn="ctr">
                <a:defRPr b="1">
                  <a:latin typeface="+mj-lt"/>
                  <a:ea typeface="+mj-ea"/>
                  <a:cs typeface="+mj-cs"/>
                  <a:sym typeface="Calibri"/>
                </a:defRPr>
              </a:pPr>
              <a:r>
                <a:t> Automated Office (unattended, AOBP) </a:t>
              </a:r>
            </a:p>
            <a:p>
              <a:pPr algn="ctr">
                <a:defRPr i="1">
                  <a:latin typeface="+mj-lt"/>
                  <a:ea typeface="+mj-ea"/>
                  <a:cs typeface="+mj-cs"/>
                  <a:sym typeface="Calibri"/>
                </a:defRPr>
              </a:pPr>
              <a:r>
                <a:t>Oscillometric (electronic)</a:t>
              </a:r>
            </a:p>
          </p:txBody>
        </p:sp>
      </p:grpSp>
      <p:sp>
        <p:nvSpPr>
          <p:cNvPr id="9"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21</a:t>
            </a:fld>
            <a:endParaRPr dirty="0"/>
          </a:p>
        </p:txBody>
      </p:sp>
    </p:spTree>
    <p:extLst>
      <p:ext uri="{BB962C8B-B14F-4D97-AF65-F5344CB8AC3E}">
        <p14:creationId xmlns:p14="http://schemas.microsoft.com/office/powerpoint/2010/main" val="1332525614"/>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 name="Shape 562"/>
          <p:cNvSpPr>
            <a:spLocks noGrp="1"/>
          </p:cNvSpPr>
          <p:nvPr>
            <p:ph type="title"/>
          </p:nvPr>
        </p:nvSpPr>
        <p:spPr>
          <a:xfrm>
            <a:off x="1399456" y="166950"/>
            <a:ext cx="7744543" cy="1143001"/>
          </a:xfrm>
          <a:prstGeom prst="rect">
            <a:avLst/>
          </a:prstGeom>
        </p:spPr>
        <p:txBody>
          <a:bodyPr>
            <a:noAutofit/>
          </a:bodyPr>
          <a:lstStyle>
            <a:lvl1pPr>
              <a:defRPr sz="2400"/>
            </a:lvl1pPr>
          </a:lstStyle>
          <a:p>
            <a:r>
              <a:rPr sz="3200" dirty="0"/>
              <a:t>Comparison of Automated Office, Ambulatory and Pharmacy BP measurements</a:t>
            </a:r>
          </a:p>
        </p:txBody>
      </p:sp>
      <p:sp>
        <p:nvSpPr>
          <p:cNvPr id="563" name="Shape 563"/>
          <p:cNvSpPr>
            <a:spLocks noGrp="1"/>
          </p:cNvSpPr>
          <p:nvPr>
            <p:ph type="body" sz="quarter" idx="1"/>
          </p:nvPr>
        </p:nvSpPr>
        <p:spPr>
          <a:xfrm>
            <a:off x="436478" y="2015320"/>
            <a:ext cx="8229601" cy="832259"/>
          </a:xfrm>
          <a:prstGeom prst="rect">
            <a:avLst/>
          </a:prstGeom>
        </p:spPr>
        <p:txBody>
          <a:bodyPr/>
          <a:lstStyle>
            <a:lvl1pPr>
              <a:defRPr sz="2400"/>
            </a:lvl1pPr>
          </a:lstStyle>
          <a:p>
            <a:r>
              <a:t>Readings recorded in an ABPM unit or in an office waiting room are similar to AOBP recorded in a physician’s examination room</a:t>
            </a:r>
          </a:p>
        </p:txBody>
      </p:sp>
      <p:sp>
        <p:nvSpPr>
          <p:cNvPr id="564" name="Shape 564"/>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22</a:t>
            </a:fld>
            <a:endParaRPr/>
          </a:p>
        </p:txBody>
      </p:sp>
      <p:sp>
        <p:nvSpPr>
          <p:cNvPr id="565" name="Shape 565"/>
          <p:cNvSpPr/>
          <p:nvPr/>
        </p:nvSpPr>
        <p:spPr>
          <a:xfrm>
            <a:off x="639058" y="5210140"/>
            <a:ext cx="8027021" cy="3073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r">
              <a:defRPr sz="1400" i="1">
                <a:latin typeface="+mj-lt"/>
                <a:ea typeface="+mj-ea"/>
                <a:cs typeface="+mj-cs"/>
                <a:sym typeface="Calibri"/>
              </a:defRPr>
            </a:lvl1pPr>
          </a:lstStyle>
          <a:p>
            <a:r>
              <a:rPr dirty="0"/>
              <a:t>Chambers LW, et al. CMAJ Open 2013;1:E37-42</a:t>
            </a:r>
          </a:p>
        </p:txBody>
      </p:sp>
      <p:sp>
        <p:nvSpPr>
          <p:cNvPr id="566" name="Shape 566"/>
          <p:cNvSpPr/>
          <p:nvPr/>
        </p:nvSpPr>
        <p:spPr>
          <a:xfrm>
            <a:off x="592559" y="4326418"/>
            <a:ext cx="8073522" cy="828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sz="2400">
                <a:solidFill>
                  <a:srgbClr val="AB2328"/>
                </a:solidFill>
                <a:latin typeface="+mj-lt"/>
                <a:ea typeface="+mj-ea"/>
                <a:cs typeface="+mj-cs"/>
                <a:sym typeface="Calibri"/>
              </a:defRPr>
            </a:pPr>
            <a:r>
              <a:t>• </a:t>
            </a:r>
            <a:r>
              <a:rPr>
                <a:solidFill>
                  <a:srgbClr val="000000"/>
                </a:solidFill>
              </a:rPr>
              <a:t>AOBP results obtained in the pharmacy were comparable </a:t>
            </a:r>
          </a:p>
          <a:p>
            <a:pPr>
              <a:defRPr sz="2400">
                <a:latin typeface="+mj-lt"/>
                <a:ea typeface="+mj-ea"/>
                <a:cs typeface="+mj-cs"/>
                <a:sym typeface="Calibri"/>
              </a:defRPr>
            </a:pPr>
            <a:r>
              <a:t>  with AOBP results from the physician’s office</a:t>
            </a:r>
          </a:p>
        </p:txBody>
      </p:sp>
      <p:sp>
        <p:nvSpPr>
          <p:cNvPr id="567" name="Shape 567"/>
          <p:cNvSpPr/>
          <p:nvPr/>
        </p:nvSpPr>
        <p:spPr>
          <a:xfrm>
            <a:off x="436824" y="2988702"/>
            <a:ext cx="8229256" cy="739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a:defRPr sz="1400" i="1">
                <a:latin typeface="+mj-lt"/>
                <a:ea typeface="+mj-ea"/>
                <a:cs typeface="+mj-cs"/>
                <a:sym typeface="Calibri"/>
              </a:defRPr>
            </a:pPr>
            <a:r>
              <a:rPr dirty="0"/>
              <a:t>Myers MG, et al. Blood Press </a:t>
            </a:r>
            <a:r>
              <a:rPr dirty="0" err="1"/>
              <a:t>Monit</a:t>
            </a:r>
            <a:r>
              <a:rPr dirty="0"/>
              <a:t> 2009;14:108-11</a:t>
            </a:r>
          </a:p>
          <a:p>
            <a:pPr algn="r">
              <a:defRPr sz="1400" i="1">
                <a:latin typeface="+mj-lt"/>
                <a:ea typeface="+mj-ea"/>
                <a:cs typeface="+mj-cs"/>
                <a:sym typeface="Calibri"/>
              </a:defRPr>
            </a:pPr>
            <a:r>
              <a:rPr dirty="0" err="1"/>
              <a:t>Greiver</a:t>
            </a:r>
            <a:r>
              <a:rPr dirty="0"/>
              <a:t> M, et al. Blood Press </a:t>
            </a:r>
            <a:r>
              <a:rPr dirty="0" err="1"/>
              <a:t>Monit</a:t>
            </a:r>
            <a:r>
              <a:rPr dirty="0"/>
              <a:t> 2012;17:137-8</a:t>
            </a:r>
          </a:p>
          <a:p>
            <a:pPr algn="r">
              <a:defRPr sz="1400" i="1">
                <a:latin typeface="+mj-lt"/>
                <a:ea typeface="+mj-ea"/>
                <a:cs typeface="+mj-cs"/>
                <a:sym typeface="Calibri"/>
              </a:defRPr>
            </a:pPr>
            <a:r>
              <a:rPr dirty="0"/>
              <a:t>Armstrong D, et al. Blood Press </a:t>
            </a:r>
            <a:r>
              <a:rPr dirty="0" err="1"/>
              <a:t>Monit</a:t>
            </a:r>
            <a:r>
              <a:rPr dirty="0"/>
              <a:t> 2015;20:204-8</a:t>
            </a:r>
          </a:p>
        </p:txBody>
      </p:sp>
      <p:sp>
        <p:nvSpPr>
          <p:cNvPr id="568" name="Shape 568"/>
          <p:cNvSpPr/>
          <p:nvPr/>
        </p:nvSpPr>
        <p:spPr>
          <a:xfrm>
            <a:off x="1359010" y="1398918"/>
            <a:ext cx="6568555"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ctr">
              <a:defRPr b="1">
                <a:latin typeface="+mj-lt"/>
                <a:ea typeface="+mj-ea"/>
                <a:cs typeface="+mj-cs"/>
                <a:sym typeface="Calibri"/>
              </a:defRPr>
            </a:pPr>
            <a:r>
              <a:t>AOBP is Not Affected by the Setting in Which BP is Recorded</a:t>
            </a:r>
          </a:p>
        </p:txBody>
      </p:sp>
      <p:sp>
        <p:nvSpPr>
          <p:cNvPr id="569" name="Shape 569"/>
          <p:cNvSpPr/>
          <p:nvPr/>
        </p:nvSpPr>
        <p:spPr>
          <a:xfrm flipV="1">
            <a:off x="412760" y="4111624"/>
            <a:ext cx="8286741" cy="15880"/>
          </a:xfrm>
          <a:prstGeom prst="line">
            <a:avLst/>
          </a:prstGeom>
          <a:ln w="28575">
            <a:solidFill>
              <a:srgbClr val="000000"/>
            </a:solidFill>
            <a:miter/>
          </a:ln>
        </p:spPr>
        <p:txBody>
          <a:bodyPr lIns="45718" tIns="45718" rIns="45718" bIns="45718"/>
          <a:lstStyle/>
          <a:p>
            <a:endParaRPr/>
          </a:p>
        </p:txBody>
      </p:sp>
    </p:spTree>
    <p:extLst>
      <p:ext uri="{BB962C8B-B14F-4D97-AF65-F5344CB8AC3E}">
        <p14:creationId xmlns:p14="http://schemas.microsoft.com/office/powerpoint/2010/main" val="3088146024"/>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 name="image6.png"/>
          <p:cNvPicPr>
            <a:picLocks/>
          </p:cNvPicPr>
          <p:nvPr/>
        </p:nvPicPr>
        <p:blipFill>
          <a:blip r:embed="rId3">
            <a:extLst/>
          </a:blip>
          <a:stretch>
            <a:fillRect/>
          </a:stretch>
        </p:blipFill>
        <p:spPr>
          <a:xfrm>
            <a:off x="590364" y="1425207"/>
            <a:ext cx="8112035" cy="3817832"/>
          </a:xfrm>
          <a:prstGeom prst="rect">
            <a:avLst/>
          </a:prstGeom>
          <a:ln w="12700">
            <a:miter lim="400000"/>
          </a:ln>
        </p:spPr>
      </p:pic>
      <p:sp>
        <p:nvSpPr>
          <p:cNvPr id="584" name="Shape 584"/>
          <p:cNvSpPr>
            <a:spLocks noGrp="1"/>
          </p:cNvSpPr>
          <p:nvPr>
            <p:ph type="title"/>
          </p:nvPr>
        </p:nvSpPr>
        <p:spPr>
          <a:xfrm>
            <a:off x="1167973" y="230190"/>
            <a:ext cx="7837715" cy="944735"/>
          </a:xfrm>
          <a:prstGeom prst="rect">
            <a:avLst/>
          </a:prstGeom>
        </p:spPr>
        <p:txBody>
          <a:bodyPr>
            <a:noAutofit/>
          </a:bodyPr>
          <a:lstStyle/>
          <a:p>
            <a:pPr>
              <a:defRPr sz="2400"/>
            </a:pPr>
            <a:r>
              <a:rPr lang="en-CA" sz="3200" dirty="0"/>
              <a:t>Comparisons of blood pressure readings obtained in clinical settings using different methods of blood pressure </a:t>
            </a:r>
            <a:r>
              <a:rPr sz="3200" dirty="0" smtClean="0"/>
              <a:t>measurement</a:t>
            </a:r>
            <a:endParaRPr sz="3200" dirty="0"/>
          </a:p>
        </p:txBody>
      </p:sp>
      <p:sp>
        <p:nvSpPr>
          <p:cNvPr id="585" name="Shape 585"/>
          <p:cNvSpPr/>
          <p:nvPr/>
        </p:nvSpPr>
        <p:spPr>
          <a:xfrm>
            <a:off x="76841" y="5856711"/>
            <a:ext cx="8928847" cy="25391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a:defRPr sz="1200" i="1">
                <a:latin typeface="+mj-lt"/>
                <a:ea typeface="+mj-ea"/>
                <a:cs typeface="+mj-cs"/>
                <a:sym typeface="Calibri"/>
              </a:defRPr>
            </a:pPr>
            <a:r>
              <a:rPr lang="en-CA" sz="1050" b="1" dirty="0" smtClean="0"/>
              <a:t>1. </a:t>
            </a:r>
            <a:r>
              <a:rPr lang="en-CA" sz="1050" dirty="0" smtClean="0"/>
              <a:t>Beckett L et al , BMC </a:t>
            </a:r>
            <a:r>
              <a:rPr lang="en-CA" sz="1050" dirty="0" err="1"/>
              <a:t>Cardiovasc</a:t>
            </a:r>
            <a:r>
              <a:rPr lang="en-CA" sz="1050" dirty="0"/>
              <a:t>. </a:t>
            </a:r>
            <a:r>
              <a:rPr lang="en-CA" sz="1050" dirty="0" err="1"/>
              <a:t>Disord</a:t>
            </a:r>
            <a:r>
              <a:rPr lang="en-CA" sz="1050" dirty="0"/>
              <a:t>. 2005; 5: </a:t>
            </a:r>
            <a:r>
              <a:rPr lang="en-CA" sz="1050" dirty="0" smtClean="0"/>
              <a:t>18. </a:t>
            </a:r>
            <a:r>
              <a:rPr lang="en-CA" sz="1050" b="1" dirty="0" smtClean="0"/>
              <a:t> 2. </a:t>
            </a:r>
            <a:r>
              <a:rPr lang="en-CA" sz="1050" dirty="0" smtClean="0"/>
              <a:t>Myers MG et al, J</a:t>
            </a:r>
            <a:r>
              <a:rPr lang="en-CA" sz="1050" dirty="0"/>
              <a:t>. </a:t>
            </a:r>
            <a:r>
              <a:rPr lang="en-CA" sz="1050" dirty="0" err="1"/>
              <a:t>Hypertens</a:t>
            </a:r>
            <a:r>
              <a:rPr lang="en-CA" sz="1050" dirty="0"/>
              <a:t>. 2009; 27: </a:t>
            </a:r>
            <a:r>
              <a:rPr lang="en-CA" sz="1050" dirty="0" smtClean="0"/>
              <a:t>280.  </a:t>
            </a:r>
            <a:r>
              <a:rPr lang="en-CA" sz="1050" b="1" dirty="0" smtClean="0"/>
              <a:t>3. </a:t>
            </a:r>
            <a:r>
              <a:rPr lang="en-CA" sz="1050" dirty="0" smtClean="0"/>
              <a:t>Myers </a:t>
            </a:r>
            <a:r>
              <a:rPr lang="en-CA" sz="1050" dirty="0"/>
              <a:t>MG</a:t>
            </a:r>
            <a:r>
              <a:rPr lang="en-CA" sz="1050" dirty="0" smtClean="0"/>
              <a:t>, </a:t>
            </a:r>
            <a:r>
              <a:rPr lang="en-CA" sz="1050" dirty="0"/>
              <a:t>et </a:t>
            </a:r>
            <a:r>
              <a:rPr lang="en-CA" sz="1050" dirty="0" smtClean="0"/>
              <a:t>al.  </a:t>
            </a:r>
            <a:r>
              <a:rPr lang="en-CA" sz="1050" dirty="0" err="1"/>
              <a:t>BMJ</a:t>
            </a:r>
            <a:r>
              <a:rPr lang="en-CA" sz="1050" dirty="0"/>
              <a:t> 2011; 342: d286</a:t>
            </a:r>
            <a:r>
              <a:rPr lang="en-CA" sz="1050" dirty="0" smtClean="0"/>
              <a:t>.</a:t>
            </a:r>
            <a:endParaRPr sz="1050" dirty="0"/>
          </a:p>
        </p:txBody>
      </p:sp>
      <p:graphicFrame>
        <p:nvGraphicFramePr>
          <p:cNvPr id="587" name="Table 587"/>
          <p:cNvGraphicFramePr/>
          <p:nvPr>
            <p:extLst>
              <p:ext uri="{D42A27DB-BD31-4B8C-83A1-F6EECF244321}">
                <p14:modId xmlns:p14="http://schemas.microsoft.com/office/powerpoint/2010/main" val="1634726429"/>
              </p:ext>
            </p:extLst>
          </p:nvPr>
        </p:nvGraphicFramePr>
        <p:xfrm>
          <a:off x="845804" y="1600776"/>
          <a:ext cx="7601153" cy="3323208"/>
        </p:xfrm>
        <a:graphic>
          <a:graphicData uri="http://schemas.openxmlformats.org/drawingml/2006/table">
            <a:tbl>
              <a:tblPr firstRow="1" firstCol="1" bandRow="1">
                <a:tableStyleId>{4C3C2611-4C71-4FC5-86AE-919BDF0F9419}</a:tableStyleId>
              </a:tblPr>
              <a:tblGrid>
                <a:gridCol w="2260961"/>
                <a:gridCol w="2242926"/>
                <a:gridCol w="1555403"/>
                <a:gridCol w="1541863"/>
              </a:tblGrid>
              <a:tr h="420096">
                <a:tc>
                  <a:txBody>
                    <a:bodyPr/>
                    <a:lstStyle/>
                    <a:p>
                      <a:pPr indent="1758">
                        <a:defRPr sz="1800"/>
                      </a:pPr>
                      <a:endParaRPr dirty="0"/>
                    </a:p>
                  </a:txBody>
                  <a:tcPr marL="0" marR="0" marT="0" marB="0" anchor="ctr" horzOverflow="overflow">
                    <a:lnL w="25400">
                      <a:solidFill>
                        <a:schemeClr val="accent1"/>
                      </a:solidFill>
                    </a:lnL>
                    <a:lnR w="25400">
                      <a:solidFill>
                        <a:schemeClr val="accent1"/>
                      </a:solidFill>
                    </a:lnR>
                    <a:lnT w="25400">
                      <a:solidFill>
                        <a:schemeClr val="accent1"/>
                      </a:solidFill>
                    </a:lnT>
                  </a:tcPr>
                </a:tc>
                <a:tc gridSpan="3">
                  <a:txBody>
                    <a:bodyPr/>
                    <a:lstStyle/>
                    <a:p>
                      <a:pPr>
                        <a:defRPr sz="1800" b="0"/>
                      </a:pPr>
                      <a:r>
                        <a:rPr b="1"/>
                        <a:t>Mean blood pressure* (mmHg)</a:t>
                      </a:r>
                    </a:p>
                  </a:txBody>
                  <a:tcPr marL="0" marR="0" marT="0" marB="0" anchor="ctr" horzOverflow="overflow">
                    <a:lnL w="25400">
                      <a:solidFill>
                        <a:schemeClr val="accent1"/>
                      </a:solidFill>
                    </a:lnL>
                    <a:lnR w="25400">
                      <a:solidFill>
                        <a:schemeClr val="accent1"/>
                      </a:solidFill>
                    </a:lnR>
                    <a:lnT w="25400">
                      <a:solidFill>
                        <a:schemeClr val="accent1"/>
                      </a:solidFill>
                    </a:lnT>
                  </a:tcPr>
                </a:tc>
                <a:tc hMerge="1">
                  <a:txBody>
                    <a:bodyPr/>
                    <a:lstStyle/>
                    <a:p>
                      <a:endParaRPr lang="en-US"/>
                    </a:p>
                  </a:txBody>
                  <a:tcPr/>
                </a:tc>
                <a:tc hMerge="1">
                  <a:txBody>
                    <a:bodyPr/>
                    <a:lstStyle/>
                    <a:p>
                      <a:endParaRPr lang="en-US"/>
                    </a:p>
                  </a:txBody>
                  <a:tcPr/>
                </a:tc>
              </a:tr>
              <a:tr h="725778">
                <a:tc>
                  <a:txBody>
                    <a:bodyPr/>
                    <a:lstStyle/>
                    <a:p>
                      <a:pPr indent="1758">
                        <a:defRPr sz="1800"/>
                      </a:pPr>
                      <a:endParaRPr/>
                    </a:p>
                  </a:txBody>
                  <a:tcPr marL="0" marR="0" marT="0" marB="0" anchor="ctr" horzOverflow="overflow">
                    <a:lnL w="25400">
                      <a:solidFill>
                        <a:schemeClr val="accent1"/>
                      </a:solidFill>
                    </a:lnL>
                    <a:lnR w="25400">
                      <a:solidFill>
                        <a:schemeClr val="accent1"/>
                      </a:solidFill>
                    </a:lnR>
                  </a:tcPr>
                </a:tc>
                <a:tc>
                  <a:txBody>
                    <a:bodyPr/>
                    <a:lstStyle/>
                    <a:p>
                      <a:pPr>
                        <a:defRPr sz="1800"/>
                      </a:pPr>
                      <a:r>
                        <a:rPr lang="en-CA" sz="1800" b="1" dirty="0" smtClean="0"/>
                        <a:t>Centre for Studies in Primary Care</a:t>
                      </a:r>
                      <a:r>
                        <a:rPr lang="en-CA" sz="1800" b="1" baseline="-25000" dirty="0" smtClean="0"/>
                        <a:t>1</a:t>
                      </a:r>
                      <a:endParaRPr sz="1800" b="1" baseline="-25000" dirty="0"/>
                    </a:p>
                  </a:txBody>
                  <a:tcPr marL="0" marR="0" marT="0" marB="0" anchor="ctr" horzOverflow="overflow">
                    <a:lnL w="25400">
                      <a:solidFill>
                        <a:schemeClr val="accent1"/>
                      </a:solidFill>
                    </a:lnL>
                  </a:tcPr>
                </a:tc>
                <a:tc>
                  <a:txBody>
                    <a:bodyPr/>
                    <a:lstStyle/>
                    <a:p>
                      <a:pPr>
                        <a:defRPr sz="1800"/>
                      </a:pPr>
                      <a:r>
                        <a:rPr b="1" dirty="0"/>
                        <a:t>ABPM </a:t>
                      </a:r>
                      <a:r>
                        <a:rPr lang="en-CA" b="1" dirty="0" smtClean="0"/>
                        <a:t>referral </a:t>
                      </a:r>
                      <a:r>
                        <a:rPr b="1" dirty="0" smtClean="0"/>
                        <a:t>unit</a:t>
                      </a:r>
                      <a:r>
                        <a:rPr lang="en-CA" sz="1400" b="1" baseline="-25000" dirty="0" smtClean="0"/>
                        <a:t>2</a:t>
                      </a:r>
                      <a:endParaRPr sz="1400" b="1" baseline="-25000" dirty="0"/>
                    </a:p>
                  </a:txBody>
                  <a:tcPr marL="0" marR="0" marT="0" marB="0" anchor="ctr" horzOverflow="overflow"/>
                </a:tc>
                <a:tc>
                  <a:txBody>
                    <a:bodyPr/>
                    <a:lstStyle/>
                    <a:p>
                      <a:pPr>
                        <a:defRPr sz="1800"/>
                      </a:pPr>
                      <a:r>
                        <a:rPr b="1" dirty="0" err="1"/>
                        <a:t>CAMBO</a:t>
                      </a:r>
                      <a:r>
                        <a:rPr b="1" dirty="0"/>
                        <a:t> </a:t>
                      </a:r>
                      <a:r>
                        <a:rPr b="1" dirty="0" smtClean="0"/>
                        <a:t>trial</a:t>
                      </a:r>
                      <a:r>
                        <a:rPr lang="en-CA" sz="1400" b="1" baseline="-25000" dirty="0" smtClean="0"/>
                        <a:t>3</a:t>
                      </a:r>
                      <a:endParaRPr sz="1400" b="1" baseline="-25000" dirty="0"/>
                    </a:p>
                  </a:txBody>
                  <a:tcPr marL="0" marR="0" marT="0" marB="0" anchor="ctr" horzOverflow="overflow">
                    <a:lnR w="25400">
                      <a:solidFill>
                        <a:schemeClr val="accent1"/>
                      </a:solidFill>
                    </a:lnR>
                  </a:tcPr>
                </a:tc>
              </a:tr>
              <a:tr h="725778">
                <a:tc>
                  <a:txBody>
                    <a:bodyPr/>
                    <a:lstStyle/>
                    <a:p>
                      <a:pPr indent="1758">
                        <a:defRPr sz="1800" b="0"/>
                      </a:pPr>
                      <a:r>
                        <a:rPr b="1"/>
                        <a:t>Routine
manual office BP</a:t>
                      </a:r>
                    </a:p>
                  </a:txBody>
                  <a:tcPr marL="0" marR="0" marT="0" marB="0" anchor="ctr" horzOverflow="overflow">
                    <a:lnL w="25400">
                      <a:solidFill>
                        <a:schemeClr val="accent1"/>
                      </a:solidFill>
                    </a:lnL>
                    <a:lnR w="25400">
                      <a:solidFill>
                        <a:schemeClr val="accent1"/>
                      </a:solidFill>
                    </a:lnR>
                  </a:tcPr>
                </a:tc>
                <a:tc>
                  <a:txBody>
                    <a:bodyPr/>
                    <a:lstStyle/>
                    <a:p>
                      <a:pPr>
                        <a:defRPr sz="1800"/>
                      </a:pPr>
                      <a:r>
                        <a:t>151/83</a:t>
                      </a:r>
                    </a:p>
                  </a:txBody>
                  <a:tcPr marL="0" marR="0" marT="0" marB="0" anchor="ctr" horzOverflow="overflow">
                    <a:lnL w="25400">
                      <a:solidFill>
                        <a:schemeClr val="accent1"/>
                      </a:solidFill>
                    </a:lnL>
                  </a:tcPr>
                </a:tc>
                <a:tc>
                  <a:txBody>
                    <a:bodyPr/>
                    <a:lstStyle/>
                    <a:p>
                      <a:pPr>
                        <a:defRPr sz="1800"/>
                      </a:pPr>
                      <a:r>
                        <a:t>152/87</a:t>
                      </a:r>
                    </a:p>
                  </a:txBody>
                  <a:tcPr marL="0" marR="0" marT="0" marB="0" anchor="ctr" horzOverflow="overflow"/>
                </a:tc>
                <a:tc>
                  <a:txBody>
                    <a:bodyPr/>
                    <a:lstStyle/>
                    <a:p>
                      <a:pPr>
                        <a:defRPr sz="1800"/>
                      </a:pPr>
                      <a:r>
                        <a:t>150/81</a:t>
                      </a:r>
                    </a:p>
                  </a:txBody>
                  <a:tcPr marL="0" marR="0" marT="0" marB="0" anchor="ctr" horzOverflow="overflow">
                    <a:lnR w="25400">
                      <a:solidFill>
                        <a:schemeClr val="accent1"/>
                      </a:solidFill>
                    </a:lnR>
                  </a:tcPr>
                </a:tc>
              </a:tr>
              <a:tr h="725778">
                <a:tc>
                  <a:txBody>
                    <a:bodyPr/>
                    <a:lstStyle/>
                    <a:p>
                      <a:pPr indent="1758">
                        <a:defRPr sz="1800" b="0"/>
                      </a:pPr>
                      <a:r>
                        <a:rPr b="1"/>
                        <a:t>Automated
office BP</a:t>
                      </a:r>
                    </a:p>
                  </a:txBody>
                  <a:tcPr marL="0" marR="0" marT="0" marB="0" anchor="ctr" horzOverflow="overflow">
                    <a:lnL w="25400">
                      <a:solidFill>
                        <a:schemeClr val="accent1"/>
                      </a:solidFill>
                    </a:lnL>
                    <a:lnR w="25400">
                      <a:solidFill>
                        <a:schemeClr val="accent1"/>
                      </a:solidFill>
                    </a:lnR>
                  </a:tcPr>
                </a:tc>
                <a:tc>
                  <a:txBody>
                    <a:bodyPr/>
                    <a:lstStyle/>
                    <a:p>
                      <a:pPr>
                        <a:defRPr sz="1800"/>
                      </a:pPr>
                      <a:r>
                        <a:rPr dirty="0"/>
                        <a:t>140/80</a:t>
                      </a:r>
                    </a:p>
                  </a:txBody>
                  <a:tcPr marL="0" marR="0" marT="0" marB="0" anchor="ctr" horzOverflow="overflow">
                    <a:lnL w="25400">
                      <a:solidFill>
                        <a:schemeClr val="accent1"/>
                      </a:solidFill>
                    </a:lnL>
                  </a:tcPr>
                </a:tc>
                <a:tc>
                  <a:txBody>
                    <a:bodyPr/>
                    <a:lstStyle/>
                    <a:p>
                      <a:pPr>
                        <a:defRPr sz="1800"/>
                      </a:pPr>
                      <a:r>
                        <a:t>132/75</a:t>
                      </a:r>
                    </a:p>
                  </a:txBody>
                  <a:tcPr marL="0" marR="0" marT="0" marB="0" anchor="ctr" horzOverflow="overflow"/>
                </a:tc>
                <a:tc>
                  <a:txBody>
                    <a:bodyPr/>
                    <a:lstStyle/>
                    <a:p>
                      <a:pPr>
                        <a:defRPr sz="1800"/>
                      </a:pPr>
                      <a:r>
                        <a:t>135/77</a:t>
                      </a:r>
                    </a:p>
                  </a:txBody>
                  <a:tcPr marL="0" marR="0" marT="0" marB="0" anchor="ctr" horzOverflow="overflow">
                    <a:lnR w="25400">
                      <a:solidFill>
                        <a:schemeClr val="accent1"/>
                      </a:solidFill>
                    </a:lnR>
                  </a:tcPr>
                </a:tc>
              </a:tr>
              <a:tr h="725778">
                <a:tc>
                  <a:txBody>
                    <a:bodyPr/>
                    <a:lstStyle/>
                    <a:p>
                      <a:pPr indent="1758">
                        <a:defRPr sz="1800" b="0"/>
                      </a:pPr>
                      <a:r>
                        <a:rPr b="1"/>
                        <a:t>Awake
ambulatory BP</a:t>
                      </a:r>
                    </a:p>
                  </a:txBody>
                  <a:tcPr marL="0" marR="0" marT="0" marB="0" anchor="ctr" horzOverflow="overflow">
                    <a:lnL w="25400">
                      <a:solidFill>
                        <a:schemeClr val="accent1"/>
                      </a:solidFill>
                    </a:lnL>
                    <a:lnR w="25400">
                      <a:solidFill>
                        <a:schemeClr val="accent1"/>
                      </a:solidFill>
                    </a:lnR>
                    <a:lnB w="25400">
                      <a:solidFill>
                        <a:schemeClr val="accent1"/>
                      </a:solidFill>
                    </a:lnB>
                  </a:tcPr>
                </a:tc>
                <a:tc>
                  <a:txBody>
                    <a:bodyPr/>
                    <a:lstStyle/>
                    <a:p>
                      <a:pPr>
                        <a:defRPr sz="1800"/>
                      </a:pPr>
                      <a:r>
                        <a:t>142/80</a:t>
                      </a:r>
                    </a:p>
                  </a:txBody>
                  <a:tcPr marL="0" marR="0" marT="0" marB="0" anchor="ctr" horzOverflow="overflow">
                    <a:lnL w="25400">
                      <a:solidFill>
                        <a:schemeClr val="accent1"/>
                      </a:solidFill>
                    </a:lnL>
                    <a:lnB w="25400">
                      <a:solidFill>
                        <a:schemeClr val="accent1"/>
                      </a:solidFill>
                    </a:lnB>
                  </a:tcPr>
                </a:tc>
                <a:tc>
                  <a:txBody>
                    <a:bodyPr/>
                    <a:lstStyle/>
                    <a:p>
                      <a:pPr>
                        <a:defRPr sz="1800"/>
                      </a:pPr>
                      <a:r>
                        <a:rPr dirty="0"/>
                        <a:t>134/77</a:t>
                      </a:r>
                    </a:p>
                  </a:txBody>
                  <a:tcPr marL="0" marR="0" marT="0" marB="0" anchor="ctr" horzOverflow="overflow">
                    <a:lnB w="25400">
                      <a:solidFill>
                        <a:schemeClr val="accent1"/>
                      </a:solidFill>
                    </a:lnB>
                  </a:tcPr>
                </a:tc>
                <a:tc>
                  <a:txBody>
                    <a:bodyPr/>
                    <a:lstStyle/>
                    <a:p>
                      <a:pPr>
                        <a:defRPr sz="1800"/>
                      </a:pPr>
                      <a:r>
                        <a:t>133/74</a:t>
                      </a:r>
                    </a:p>
                  </a:txBody>
                  <a:tcPr marL="0" marR="0" marT="0" marB="0" anchor="ctr" horzOverflow="overflow">
                    <a:lnR w="25400">
                      <a:solidFill>
                        <a:schemeClr val="accent1"/>
                      </a:solidFill>
                    </a:lnR>
                    <a:lnB w="25400">
                      <a:solidFill>
                        <a:schemeClr val="accent1"/>
                      </a:solidFill>
                    </a:lnB>
                  </a:tcPr>
                </a:tc>
              </a:tr>
            </a:tbl>
          </a:graphicData>
        </a:graphic>
      </p:graphicFrame>
      <p:sp>
        <p:nvSpPr>
          <p:cNvPr id="588" name="Shape 588"/>
          <p:cNvSpPr/>
          <p:nvPr/>
        </p:nvSpPr>
        <p:spPr>
          <a:xfrm>
            <a:off x="3296529" y="2821121"/>
            <a:ext cx="1975897" cy="601529"/>
          </a:xfrm>
          <a:prstGeom prst="rect">
            <a:avLst/>
          </a:prstGeom>
          <a:ln w="12700">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589" name="Shape 589"/>
          <p:cNvSpPr/>
          <p:nvPr/>
        </p:nvSpPr>
        <p:spPr>
          <a:xfrm>
            <a:off x="5437907" y="2821121"/>
            <a:ext cx="1354899" cy="601530"/>
          </a:xfrm>
          <a:prstGeom prst="rect">
            <a:avLst/>
          </a:prstGeom>
          <a:ln w="12700">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590" name="Shape 590"/>
          <p:cNvSpPr/>
          <p:nvPr/>
        </p:nvSpPr>
        <p:spPr>
          <a:xfrm>
            <a:off x="7039174" y="2821121"/>
            <a:ext cx="1274012" cy="601529"/>
          </a:xfrm>
          <a:prstGeom prst="rect">
            <a:avLst/>
          </a:prstGeom>
          <a:ln w="12700">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 name="Rectangle 1"/>
          <p:cNvSpPr/>
          <p:nvPr/>
        </p:nvSpPr>
        <p:spPr>
          <a:xfrm>
            <a:off x="0" y="4787149"/>
            <a:ext cx="9289997" cy="861774"/>
          </a:xfrm>
          <a:prstGeom prst="rect">
            <a:avLst/>
          </a:prstGeom>
        </p:spPr>
        <p:txBody>
          <a:bodyPr wrap="square">
            <a:spAutoFit/>
          </a:bodyPr>
          <a:lstStyle/>
          <a:p>
            <a:r>
              <a:rPr lang="en-CA" dirty="0"/>
              <a:t> </a:t>
            </a:r>
          </a:p>
          <a:p>
            <a:endParaRPr lang="en-CA" dirty="0"/>
          </a:p>
          <a:p>
            <a:r>
              <a:rPr lang="en-CA" sz="1400" dirty="0" smtClean="0">
                <a:latin typeface="+mj-lt"/>
              </a:rPr>
              <a:t>*</a:t>
            </a:r>
            <a:r>
              <a:rPr lang="en-CA" sz="1050" i="1" dirty="0" smtClean="0">
                <a:latin typeface="+mj-lt"/>
              </a:rPr>
              <a:t>The </a:t>
            </a:r>
            <a:r>
              <a:rPr lang="en-CA" sz="1050" i="1" dirty="0">
                <a:latin typeface="+mj-lt"/>
              </a:rPr>
              <a:t>automated office blood pressure (BP) and awake ambulatory BP were similar, and both were lower than the routine manual BP obtained in community practice</a:t>
            </a:r>
            <a:r>
              <a:rPr lang="en-CA" sz="900" i="1" dirty="0">
                <a:latin typeface="+mj-lt"/>
              </a:rPr>
              <a:t>.</a:t>
            </a:r>
          </a:p>
        </p:txBody>
      </p:sp>
      <p:sp>
        <p:nvSpPr>
          <p:cNvPr id="11"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23</a:t>
            </a:fld>
            <a:endParaRPr dirty="0"/>
          </a:p>
        </p:txBody>
      </p:sp>
    </p:spTree>
    <p:extLst>
      <p:ext uri="{BB962C8B-B14F-4D97-AF65-F5344CB8AC3E}">
        <p14:creationId xmlns:p14="http://schemas.microsoft.com/office/powerpoint/2010/main" val="1608191332"/>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8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8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 grpId="0" animBg="1" advAuto="0"/>
      <p:bldP spid="589" grpId="0" animBg="1" advAuto="0"/>
      <p:bldP spid="590"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Shape 594"/>
          <p:cNvSpPr>
            <a:spLocks noGrp="1"/>
          </p:cNvSpPr>
          <p:nvPr>
            <p:ph type="title"/>
          </p:nvPr>
        </p:nvSpPr>
        <p:spPr>
          <a:xfrm>
            <a:off x="1293812" y="197766"/>
            <a:ext cx="7392986" cy="746799"/>
          </a:xfrm>
          <a:prstGeom prst="rect">
            <a:avLst/>
          </a:prstGeom>
        </p:spPr>
        <p:txBody>
          <a:bodyPr/>
          <a:lstStyle>
            <a:lvl1pPr>
              <a:defRPr sz="3200">
                <a:solidFill>
                  <a:srgbClr val="940F22"/>
                </a:solidFill>
              </a:defRPr>
            </a:lvl1pPr>
          </a:lstStyle>
          <a:p>
            <a:r>
              <a:rPr dirty="0"/>
              <a:t>Predictive value of </a:t>
            </a:r>
            <a:r>
              <a:rPr dirty="0" err="1"/>
              <a:t>AOBP</a:t>
            </a:r>
            <a:endParaRPr dirty="0"/>
          </a:p>
        </p:txBody>
      </p:sp>
      <p:sp>
        <p:nvSpPr>
          <p:cNvPr id="595" name="Shape 595"/>
          <p:cNvSpPr>
            <a:spLocks noGrp="1"/>
          </p:cNvSpPr>
          <p:nvPr>
            <p:ph type="body" sz="half" idx="1"/>
          </p:nvPr>
        </p:nvSpPr>
        <p:spPr>
          <a:xfrm>
            <a:off x="1119187" y="1698610"/>
            <a:ext cx="7629277" cy="2833705"/>
          </a:xfrm>
          <a:prstGeom prst="rect">
            <a:avLst/>
          </a:prstGeom>
        </p:spPr>
        <p:txBody>
          <a:bodyPr/>
          <a:lstStyle/>
          <a:p>
            <a:pPr>
              <a:defRPr sz="2400"/>
            </a:pPr>
            <a:r>
              <a:t>Systolic AOBP correlates with </a:t>
            </a:r>
            <a:r>
              <a:rPr b="1"/>
              <a:t>LVMI</a:t>
            </a:r>
            <a:r>
              <a:t> similarly to awake ABPM</a:t>
            </a:r>
            <a:endParaRPr i="1"/>
          </a:p>
          <a:p>
            <a:pPr>
              <a:defRPr sz="2400"/>
            </a:pPr>
            <a:r>
              <a:t>AOBP and 24-h ABPM have similar predictive ability for </a:t>
            </a:r>
            <a:r>
              <a:rPr b="1"/>
              <a:t>microalbuminuria</a:t>
            </a:r>
          </a:p>
          <a:p>
            <a:pPr>
              <a:defRPr sz="2400"/>
            </a:pPr>
            <a:r>
              <a:t>AOBP is more strongly associated with </a:t>
            </a:r>
            <a:r>
              <a:rPr b="1"/>
              <a:t>cIMT</a:t>
            </a:r>
            <a:r>
              <a:t> (compared to OBPM)</a:t>
            </a:r>
          </a:p>
        </p:txBody>
      </p:sp>
      <p:sp>
        <p:nvSpPr>
          <p:cNvPr id="596" name="Shape 596"/>
          <p:cNvSpPr/>
          <p:nvPr/>
        </p:nvSpPr>
        <p:spPr>
          <a:xfrm>
            <a:off x="84524" y="5817615"/>
            <a:ext cx="9059475" cy="25391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a:defRPr sz="1200" i="1">
                <a:latin typeface="+mj-lt"/>
                <a:ea typeface="+mj-ea"/>
                <a:cs typeface="+mj-cs"/>
                <a:sym typeface="Calibri"/>
              </a:defRPr>
            </a:pPr>
            <a:r>
              <a:rPr sz="1050" dirty="0"/>
              <a:t>Campbell NRC, et al. J Hum </a:t>
            </a:r>
            <a:r>
              <a:rPr sz="1050" dirty="0" err="1"/>
              <a:t>Hypertens</a:t>
            </a:r>
            <a:r>
              <a:rPr sz="1050" dirty="0"/>
              <a:t> 2007;21:588-90; </a:t>
            </a:r>
            <a:r>
              <a:rPr sz="1050" dirty="0" err="1"/>
              <a:t>Andreadis</a:t>
            </a:r>
            <a:r>
              <a:rPr sz="1050" dirty="0"/>
              <a:t> EA, et al. Am J </a:t>
            </a:r>
            <a:r>
              <a:rPr sz="1050" dirty="0" err="1"/>
              <a:t>Hypertens</a:t>
            </a:r>
            <a:r>
              <a:rPr sz="1050" dirty="0"/>
              <a:t> </a:t>
            </a:r>
            <a:r>
              <a:rPr sz="1050" dirty="0" smtClean="0"/>
              <a:t>2011;24:661-6;</a:t>
            </a:r>
            <a:r>
              <a:rPr lang="en-CA" sz="1050" dirty="0" smtClean="0"/>
              <a:t> </a:t>
            </a:r>
            <a:r>
              <a:rPr sz="1050" dirty="0" err="1" smtClean="0"/>
              <a:t>Andreadis</a:t>
            </a:r>
            <a:r>
              <a:rPr sz="1050" dirty="0" smtClean="0"/>
              <a:t> </a:t>
            </a:r>
            <a:r>
              <a:rPr sz="1050" dirty="0"/>
              <a:t>EA, et al. Am J </a:t>
            </a:r>
            <a:r>
              <a:rPr sz="1050" dirty="0" err="1"/>
              <a:t>Hypertens</a:t>
            </a:r>
            <a:r>
              <a:rPr sz="1050" dirty="0"/>
              <a:t> 2012;25:969-73.</a:t>
            </a:r>
          </a:p>
        </p:txBody>
      </p:sp>
      <p:sp>
        <p:nvSpPr>
          <p:cNvPr id="597" name="Shape 597"/>
          <p:cNvSpPr>
            <a:spLocks noGrp="1"/>
          </p:cNvSpPr>
          <p:nvPr>
            <p:ph type="sldNum" sz="quarter" idx="4294967295"/>
          </p:nvPr>
        </p:nvSpPr>
        <p:spPr>
          <a:xfrm>
            <a:off x="8722518" y="60475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24</a:t>
            </a:fld>
            <a:endParaRPr/>
          </a:p>
        </p:txBody>
      </p:sp>
      <p:sp>
        <p:nvSpPr>
          <p:cNvPr id="598" name="Shape 598"/>
          <p:cNvSpPr/>
          <p:nvPr/>
        </p:nvSpPr>
        <p:spPr>
          <a:xfrm>
            <a:off x="1285874" y="1029016"/>
            <a:ext cx="6723063"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b="1">
                <a:latin typeface="+mj-lt"/>
                <a:ea typeface="+mj-ea"/>
                <a:cs typeface="+mj-cs"/>
                <a:sym typeface="Calibri"/>
              </a:defRPr>
            </a:lvl1pPr>
          </a:lstStyle>
          <a:p>
            <a:r>
              <a:t>AOBP predicts end-organ damage</a:t>
            </a:r>
          </a:p>
        </p:txBody>
      </p:sp>
      <p:sp>
        <p:nvSpPr>
          <p:cNvPr id="599" name="Shape 599"/>
          <p:cNvSpPr/>
          <p:nvPr/>
        </p:nvSpPr>
        <p:spPr>
          <a:xfrm>
            <a:off x="1428748" y="4701421"/>
            <a:ext cx="6262692" cy="650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defRPr b="1">
                <a:latin typeface="+mj-lt"/>
                <a:ea typeface="+mj-ea"/>
                <a:cs typeface="+mj-cs"/>
                <a:sym typeface="Calibri"/>
              </a:defRPr>
            </a:pPr>
            <a:r>
              <a:t>cIMT</a:t>
            </a:r>
            <a:r>
              <a:rPr b="0"/>
              <a:t>: Carotid Intima Media Thickness</a:t>
            </a:r>
          </a:p>
          <a:p>
            <a:pPr>
              <a:defRPr b="1">
                <a:latin typeface="+mj-lt"/>
                <a:ea typeface="+mj-ea"/>
                <a:cs typeface="+mj-cs"/>
                <a:sym typeface="Calibri"/>
              </a:defRPr>
            </a:pPr>
            <a:r>
              <a:t>LVMI</a:t>
            </a:r>
            <a:r>
              <a:rPr b="0"/>
              <a:t>: Left Ventricular Mass Index</a:t>
            </a:r>
          </a:p>
        </p:txBody>
      </p:sp>
    </p:spTree>
    <p:extLst>
      <p:ext uri="{BB962C8B-B14F-4D97-AF65-F5344CB8AC3E}">
        <p14:creationId xmlns:p14="http://schemas.microsoft.com/office/powerpoint/2010/main" val="3450110836"/>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Shape 603"/>
          <p:cNvSpPr>
            <a:spLocks noGrp="1"/>
          </p:cNvSpPr>
          <p:nvPr>
            <p:ph type="title"/>
          </p:nvPr>
        </p:nvSpPr>
        <p:spPr>
          <a:xfrm>
            <a:off x="1204022" y="174054"/>
            <a:ext cx="7339484" cy="1325563"/>
          </a:xfrm>
          <a:prstGeom prst="rect">
            <a:avLst/>
          </a:prstGeom>
        </p:spPr>
        <p:txBody>
          <a:bodyPr/>
          <a:lstStyle/>
          <a:p>
            <a:pPr>
              <a:defRPr sz="3200">
                <a:solidFill>
                  <a:srgbClr val="940F22"/>
                </a:solidFill>
              </a:defRPr>
            </a:pPr>
            <a:r>
              <a:rPr dirty="0"/>
              <a:t>Predictive value of AOBP</a:t>
            </a:r>
            <a:br>
              <a:rPr dirty="0"/>
            </a:br>
            <a:r>
              <a:rPr sz="2000" dirty="0"/>
              <a:t>The CHAP </a:t>
            </a:r>
            <a:r>
              <a:rPr lang="en-CA" sz="2000" dirty="0" smtClean="0"/>
              <a:t>Study</a:t>
            </a:r>
            <a:endParaRPr sz="2000" dirty="0"/>
          </a:p>
        </p:txBody>
      </p:sp>
      <p:sp>
        <p:nvSpPr>
          <p:cNvPr id="604" name="Shape 604"/>
          <p:cNvSpPr>
            <a:spLocks noGrp="1"/>
          </p:cNvSpPr>
          <p:nvPr>
            <p:ph type="body" sz="half" idx="1"/>
          </p:nvPr>
        </p:nvSpPr>
        <p:spPr>
          <a:xfrm>
            <a:off x="982637" y="2208472"/>
            <a:ext cx="6769290" cy="2998528"/>
          </a:xfrm>
          <a:prstGeom prst="rect">
            <a:avLst/>
          </a:prstGeom>
        </p:spPr>
        <p:txBody>
          <a:bodyPr/>
          <a:lstStyle/>
          <a:p>
            <a:pPr>
              <a:defRPr sz="2400"/>
            </a:pPr>
            <a:r>
              <a:t>3627 community-dwelling residents, aged &gt;65 yrs, untreated for hypertension –  part of the CHAP trial</a:t>
            </a:r>
          </a:p>
          <a:p>
            <a:pPr>
              <a:spcBef>
                <a:spcPts val="1800"/>
              </a:spcBef>
              <a:defRPr sz="2400"/>
            </a:pPr>
            <a:r>
              <a:t>BpTRU® device in community pharmacies</a:t>
            </a:r>
          </a:p>
          <a:p>
            <a:pPr>
              <a:spcBef>
                <a:spcPts val="1800"/>
              </a:spcBef>
              <a:defRPr sz="2400"/>
            </a:pPr>
            <a:r>
              <a:t>f/u 4.9 ± 1.0 yrs for </a:t>
            </a:r>
            <a:r>
              <a:rPr b="1"/>
              <a:t>fatal and non-fatal CV events</a:t>
            </a:r>
          </a:p>
        </p:txBody>
      </p:sp>
      <p:sp>
        <p:nvSpPr>
          <p:cNvPr id="605" name="Shape 605"/>
          <p:cNvSpPr/>
          <p:nvPr/>
        </p:nvSpPr>
        <p:spPr>
          <a:xfrm>
            <a:off x="2607587" y="5690723"/>
            <a:ext cx="6061341" cy="25391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defRPr sz="1200" i="1">
                <a:latin typeface="+mj-lt"/>
                <a:ea typeface="+mj-ea"/>
                <a:cs typeface="+mj-cs"/>
                <a:sym typeface="Calibri"/>
              </a:defRPr>
            </a:pPr>
            <a:r>
              <a:rPr sz="1050" dirty="0"/>
              <a:t>Myers MG, et al. Hypertension </a:t>
            </a:r>
            <a:r>
              <a:rPr sz="1050" dirty="0" smtClean="0"/>
              <a:t>2015;66:489-95.</a:t>
            </a:r>
            <a:r>
              <a:rPr lang="en-CA" sz="1050" dirty="0" smtClean="0"/>
              <a:t>    </a:t>
            </a:r>
            <a:r>
              <a:rPr sz="1050" dirty="0" smtClean="0"/>
              <a:t>Kaczorowski </a:t>
            </a:r>
            <a:r>
              <a:rPr sz="1050" dirty="0"/>
              <a:t>J, et al.  </a:t>
            </a:r>
            <a:r>
              <a:rPr lang="en-CA" sz="1050" dirty="0" smtClean="0"/>
              <a:t>2008 </a:t>
            </a:r>
            <a:r>
              <a:rPr sz="1050" dirty="0" smtClean="0">
                <a:solidFill>
                  <a:schemeClr val="tx1"/>
                </a:solidFill>
                <a:uFill>
                  <a:solidFill>
                    <a:srgbClr val="0000FF"/>
                  </a:solidFill>
                </a:uFill>
              </a:rPr>
              <a:t>Preventive </a:t>
            </a:r>
            <a:r>
              <a:rPr sz="1050" dirty="0">
                <a:solidFill>
                  <a:schemeClr val="tx1"/>
                </a:solidFill>
                <a:uFill>
                  <a:solidFill>
                    <a:srgbClr val="0000FF"/>
                  </a:solidFill>
                </a:uFill>
              </a:rPr>
              <a:t>Medicine </a:t>
            </a:r>
            <a:r>
              <a:rPr sz="1050" dirty="0" smtClean="0">
                <a:solidFill>
                  <a:schemeClr val="tx1"/>
                </a:solidFill>
                <a:uFill>
                  <a:solidFill>
                    <a:srgbClr val="0000FF"/>
                  </a:solidFill>
                </a:uFill>
              </a:rPr>
              <a:t>46</a:t>
            </a:r>
            <a:r>
              <a:rPr lang="en-CA" sz="1050" dirty="0">
                <a:solidFill>
                  <a:schemeClr val="tx1"/>
                </a:solidFill>
                <a:uFill>
                  <a:solidFill>
                    <a:srgbClr val="0000FF"/>
                  </a:solidFill>
                </a:uFill>
              </a:rPr>
              <a:t>:</a:t>
            </a:r>
            <a:r>
              <a:rPr sz="1050" dirty="0" smtClean="0">
                <a:solidFill>
                  <a:schemeClr val="tx1"/>
                </a:solidFill>
                <a:uFill>
                  <a:solidFill>
                    <a:srgbClr val="0000FF"/>
                  </a:solidFill>
                </a:uFill>
              </a:rPr>
              <a:t> 537–544</a:t>
            </a:r>
            <a:endParaRPr sz="1050" dirty="0">
              <a:solidFill>
                <a:schemeClr val="tx1"/>
              </a:solidFill>
              <a:uFill>
                <a:solidFill>
                  <a:srgbClr val="0000FF"/>
                </a:solidFill>
              </a:uFill>
              <a:hlinkClick r:id="rId3"/>
            </a:endParaRPr>
          </a:p>
        </p:txBody>
      </p:sp>
      <p:sp>
        <p:nvSpPr>
          <p:cNvPr id="606" name="Shape 6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25</a:t>
            </a:fld>
            <a:endParaRPr/>
          </a:p>
        </p:txBody>
      </p:sp>
      <p:sp>
        <p:nvSpPr>
          <p:cNvPr id="607" name="Shape 607"/>
          <p:cNvSpPr/>
          <p:nvPr/>
        </p:nvSpPr>
        <p:spPr>
          <a:xfrm>
            <a:off x="1150937" y="1394901"/>
            <a:ext cx="6667501" cy="39623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000" b="1">
                <a:latin typeface="+mj-lt"/>
                <a:ea typeface="+mj-ea"/>
                <a:cs typeface="+mj-cs"/>
                <a:sym typeface="Calibri"/>
              </a:defRPr>
            </a:lvl1pPr>
          </a:lstStyle>
          <a:p>
            <a:r>
              <a:t>AOBP Predicts Cardiovascular Events</a:t>
            </a:r>
          </a:p>
        </p:txBody>
      </p:sp>
    </p:spTree>
    <p:extLst>
      <p:ext uri="{BB962C8B-B14F-4D97-AF65-F5344CB8AC3E}">
        <p14:creationId xmlns:p14="http://schemas.microsoft.com/office/powerpoint/2010/main" val="2771081297"/>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Shape 611"/>
          <p:cNvSpPr/>
          <p:nvPr/>
        </p:nvSpPr>
        <p:spPr>
          <a:xfrm>
            <a:off x="4641932" y="5983594"/>
            <a:ext cx="3417190" cy="25391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r">
              <a:defRPr sz="1200" i="1">
                <a:latin typeface="+mj-lt"/>
                <a:ea typeface="+mj-ea"/>
                <a:cs typeface="+mj-cs"/>
                <a:sym typeface="Calibri"/>
              </a:defRPr>
            </a:lvl1pPr>
          </a:lstStyle>
          <a:p>
            <a:r>
              <a:rPr sz="1050" dirty="0"/>
              <a:t>Myers MG, et al. Hypertension 2015;66:489-95.</a:t>
            </a:r>
          </a:p>
        </p:txBody>
      </p:sp>
      <p:sp>
        <p:nvSpPr>
          <p:cNvPr id="612" name="Shape 612"/>
          <p:cNvSpPr>
            <a:spLocks noGrp="1"/>
          </p:cNvSpPr>
          <p:nvPr>
            <p:ph type="title"/>
          </p:nvPr>
        </p:nvSpPr>
        <p:spPr>
          <a:xfrm>
            <a:off x="1256973" y="479425"/>
            <a:ext cx="6972628" cy="484288"/>
          </a:xfrm>
          <a:prstGeom prst="rect">
            <a:avLst/>
          </a:prstGeom>
        </p:spPr>
        <p:txBody>
          <a:bodyPr>
            <a:noAutofit/>
          </a:bodyPr>
          <a:lstStyle>
            <a:lvl1pPr defTabSz="624077">
              <a:defRPr sz="2500">
                <a:solidFill>
                  <a:srgbClr val="940F22"/>
                </a:solidFill>
              </a:defRPr>
            </a:lvl1pPr>
          </a:lstStyle>
          <a:p>
            <a:r>
              <a:rPr sz="3200" dirty="0"/>
              <a:t>Predictive value of </a:t>
            </a:r>
            <a:r>
              <a:rPr sz="3200" dirty="0" err="1"/>
              <a:t>AOBP</a:t>
            </a:r>
            <a:endParaRPr sz="3200" dirty="0"/>
          </a:p>
        </p:txBody>
      </p:sp>
      <p:sp>
        <p:nvSpPr>
          <p:cNvPr id="613" name="Shape 613"/>
          <p:cNvSpPr>
            <a:spLocks noGrp="1"/>
          </p:cNvSpPr>
          <p:nvPr>
            <p:ph type="sldNum" sz="quarter" idx="4294967295"/>
          </p:nvPr>
        </p:nvSpPr>
        <p:spPr>
          <a:xfrm>
            <a:off x="8657946" y="6048938"/>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26</a:t>
            </a:fld>
            <a:endParaRPr/>
          </a:p>
        </p:txBody>
      </p:sp>
      <p:sp>
        <p:nvSpPr>
          <p:cNvPr id="614" name="Shape 614"/>
          <p:cNvSpPr/>
          <p:nvPr/>
        </p:nvSpPr>
        <p:spPr>
          <a:xfrm>
            <a:off x="572984" y="1530730"/>
            <a:ext cx="8175996" cy="396239"/>
          </a:xfrm>
          <a:prstGeom prst="rect">
            <a:avLst/>
          </a:prstGeom>
          <a:solidFill>
            <a:srgbClr val="DDDDDD"/>
          </a:solidFill>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sz="2000" b="1">
                <a:latin typeface="+mj-lt"/>
                <a:ea typeface="+mj-ea"/>
                <a:cs typeface="+mj-cs"/>
                <a:sym typeface="Calibri"/>
              </a:defRPr>
            </a:lvl1pPr>
          </a:lstStyle>
          <a:p>
            <a:r>
              <a:t>Cardiovascular Events</a:t>
            </a:r>
          </a:p>
        </p:txBody>
      </p:sp>
      <p:pic>
        <p:nvPicPr>
          <p:cNvPr id="615" name="image6.png"/>
          <p:cNvPicPr>
            <a:picLocks/>
          </p:cNvPicPr>
          <p:nvPr/>
        </p:nvPicPr>
        <p:blipFill>
          <a:blip r:embed="rId3">
            <a:extLst/>
          </a:blip>
          <a:stretch>
            <a:fillRect/>
          </a:stretch>
        </p:blipFill>
        <p:spPr>
          <a:xfrm>
            <a:off x="290273" y="1403848"/>
            <a:ext cx="8703317" cy="4339365"/>
          </a:xfrm>
          <a:prstGeom prst="rect">
            <a:avLst/>
          </a:prstGeom>
          <a:ln w="12700">
            <a:miter lim="400000"/>
          </a:ln>
        </p:spPr>
      </p:pic>
      <p:sp>
        <p:nvSpPr>
          <p:cNvPr id="616" name="Shape 616"/>
          <p:cNvSpPr/>
          <p:nvPr/>
        </p:nvSpPr>
        <p:spPr>
          <a:xfrm flipV="1">
            <a:off x="4641931" y="2231815"/>
            <a:ext cx="1" cy="3351661"/>
          </a:xfrm>
          <a:prstGeom prst="line">
            <a:avLst/>
          </a:prstGeom>
          <a:ln w="38100">
            <a:solidFill>
              <a:srgbClr val="000000"/>
            </a:solidFill>
            <a:miter/>
          </a:ln>
        </p:spPr>
        <p:txBody>
          <a:bodyPr lIns="45718" tIns="45718" rIns="45718" bIns="45718"/>
          <a:lstStyle/>
          <a:p>
            <a:endParaRPr/>
          </a:p>
        </p:txBody>
      </p:sp>
      <p:graphicFrame>
        <p:nvGraphicFramePr>
          <p:cNvPr id="617" name="Table 617"/>
          <p:cNvGraphicFramePr/>
          <p:nvPr>
            <p:extLst>
              <p:ext uri="{D42A27DB-BD31-4B8C-83A1-F6EECF244321}">
                <p14:modId xmlns:p14="http://schemas.microsoft.com/office/powerpoint/2010/main" val="1527203091"/>
              </p:ext>
            </p:extLst>
          </p:nvPr>
        </p:nvGraphicFramePr>
        <p:xfrm>
          <a:off x="572984" y="2721050"/>
          <a:ext cx="3716902" cy="2576052"/>
        </p:xfrm>
        <a:graphic>
          <a:graphicData uri="http://schemas.openxmlformats.org/drawingml/2006/table">
            <a:tbl>
              <a:tblPr bandRow="1">
                <a:tableStyleId>{4C3C2611-4C71-4FC5-86AE-919BDF0F9419}</a:tableStyleId>
              </a:tblPr>
              <a:tblGrid>
                <a:gridCol w="1858451"/>
                <a:gridCol w="1858451"/>
              </a:tblGrid>
              <a:tr h="286228">
                <a:tc>
                  <a:txBody>
                    <a:bodyPr/>
                    <a:lstStyle/>
                    <a:p>
                      <a:pPr>
                        <a:defRPr sz="1800"/>
                      </a:pPr>
                      <a:r>
                        <a:rPr sz="1600" b="1" dirty="0" err="1"/>
                        <a:t>Syst</a:t>
                      </a:r>
                      <a:r>
                        <a:rPr sz="1600" b="1" dirty="0"/>
                        <a:t> BP</a:t>
                      </a:r>
                    </a:p>
                  </a:txBody>
                  <a:tcPr marL="0" marR="0" marT="0" marB="0" anchor="ctr" horzOverflow="overflow"/>
                </a:tc>
                <a:tc>
                  <a:txBody>
                    <a:bodyPr/>
                    <a:lstStyle/>
                    <a:p>
                      <a:pPr>
                        <a:defRPr sz="1800"/>
                      </a:pPr>
                      <a:r>
                        <a:rPr sz="1600" b="1"/>
                        <a:t>Hazard Ratio</a:t>
                      </a:r>
                    </a:p>
                  </a:txBody>
                  <a:tcPr marL="0" marR="0" marT="0" marB="0" anchor="ctr" horzOverflow="overflow"/>
                </a:tc>
              </a:tr>
              <a:tr h="286228">
                <a:tc>
                  <a:txBody>
                    <a:bodyPr/>
                    <a:lstStyle/>
                    <a:p>
                      <a:pPr>
                        <a:defRPr sz="1800"/>
                      </a:pPr>
                      <a:r>
                        <a:rPr sz="1600"/>
                        <a:t>&lt; 110</a:t>
                      </a:r>
                    </a:p>
                  </a:txBody>
                  <a:tcPr marL="0" marR="0" marT="0" marB="0" anchor="ctr" horzOverflow="overflow"/>
                </a:tc>
                <a:tc>
                  <a:txBody>
                    <a:bodyPr/>
                    <a:lstStyle/>
                    <a:p>
                      <a:pPr>
                        <a:defRPr sz="1800"/>
                      </a:pPr>
                      <a:r>
                        <a:rPr sz="1600" dirty="0" smtClean="0"/>
                        <a:t>1</a:t>
                      </a:r>
                      <a:r>
                        <a:rPr lang="en-CA" sz="1600" dirty="0" smtClean="0"/>
                        <a:t>.</a:t>
                      </a:r>
                      <a:r>
                        <a:rPr sz="1600" dirty="0" smtClean="0"/>
                        <a:t>35</a:t>
                      </a:r>
                      <a:r>
                        <a:rPr lang="en-CA" sz="1600" dirty="0" smtClean="0"/>
                        <a:t> (0.8-2.3)</a:t>
                      </a:r>
                      <a:endParaRPr sz="1600" dirty="0"/>
                    </a:p>
                  </a:txBody>
                  <a:tcPr marL="0" marR="0" marT="0" marB="0" anchor="ctr" horzOverflow="overflow"/>
                </a:tc>
              </a:tr>
              <a:tr h="286228">
                <a:tc>
                  <a:txBody>
                    <a:bodyPr/>
                    <a:lstStyle/>
                    <a:p>
                      <a:pPr>
                        <a:defRPr sz="1600"/>
                      </a:pPr>
                      <a:r>
                        <a:t>110-119 </a:t>
                      </a:r>
                      <a:r>
                        <a:rPr sz="1200"/>
                        <a:t>(referent)</a:t>
                      </a:r>
                    </a:p>
                  </a:txBody>
                  <a:tcPr marL="0" marR="0" marT="0" marB="0" anchor="ctr" horzOverflow="overflow"/>
                </a:tc>
                <a:tc>
                  <a:txBody>
                    <a:bodyPr/>
                    <a:lstStyle/>
                    <a:p>
                      <a:pPr>
                        <a:defRPr sz="1800"/>
                      </a:pPr>
                      <a:r>
                        <a:rPr sz="1600" dirty="0" smtClean="0"/>
                        <a:t>1</a:t>
                      </a:r>
                      <a:r>
                        <a:rPr lang="en-CA" sz="1600" dirty="0" smtClean="0"/>
                        <a:t>.</a:t>
                      </a:r>
                      <a:r>
                        <a:rPr sz="1600" dirty="0" smtClean="0"/>
                        <a:t>00</a:t>
                      </a:r>
                      <a:endParaRPr sz="1600" dirty="0"/>
                    </a:p>
                  </a:txBody>
                  <a:tcPr marL="0" marR="0" marT="0" marB="0" anchor="ctr" horzOverflow="overflow"/>
                </a:tc>
              </a:tr>
              <a:tr h="286228">
                <a:tc>
                  <a:txBody>
                    <a:bodyPr/>
                    <a:lstStyle/>
                    <a:p>
                      <a:pPr>
                        <a:defRPr sz="1800"/>
                      </a:pPr>
                      <a:r>
                        <a:rPr sz="1600"/>
                        <a:t>120-129</a:t>
                      </a:r>
                    </a:p>
                  </a:txBody>
                  <a:tcPr marL="0" marR="0" marT="0" marB="0" anchor="ctr" horzOverflow="overflow"/>
                </a:tc>
                <a:tc>
                  <a:txBody>
                    <a:bodyPr/>
                    <a:lstStyle/>
                    <a:p>
                      <a:pPr>
                        <a:defRPr sz="1800"/>
                      </a:pPr>
                      <a:r>
                        <a:rPr sz="1600" dirty="0" smtClean="0"/>
                        <a:t>1</a:t>
                      </a:r>
                      <a:r>
                        <a:rPr lang="en-CA" sz="1600" dirty="0" smtClean="0"/>
                        <a:t>.</a:t>
                      </a:r>
                      <a:r>
                        <a:rPr sz="1600" dirty="0" smtClean="0"/>
                        <a:t>08</a:t>
                      </a:r>
                      <a:r>
                        <a:rPr lang="en-CA" sz="1600" dirty="0" smtClean="0"/>
                        <a:t> (0.7-1.7)</a:t>
                      </a:r>
                      <a:endParaRPr sz="1600" dirty="0"/>
                    </a:p>
                  </a:txBody>
                  <a:tcPr marL="0" marR="0" marT="0" marB="0" anchor="ctr" horzOverflow="overflow"/>
                </a:tc>
              </a:tr>
              <a:tr h="286228">
                <a:tc>
                  <a:txBody>
                    <a:bodyPr/>
                    <a:lstStyle/>
                    <a:p>
                      <a:pPr>
                        <a:defRPr sz="1800"/>
                      </a:pPr>
                      <a:r>
                        <a:rPr sz="1600"/>
                        <a:t>130-139</a:t>
                      </a:r>
                    </a:p>
                  </a:txBody>
                  <a:tcPr marL="0" marR="0" marT="0" marB="0" anchor="ctr" horzOverflow="overflow"/>
                </a:tc>
                <a:tc>
                  <a:txBody>
                    <a:bodyPr/>
                    <a:lstStyle/>
                    <a:p>
                      <a:pPr>
                        <a:defRPr sz="1800"/>
                      </a:pPr>
                      <a:r>
                        <a:rPr sz="1600" dirty="0" smtClean="0"/>
                        <a:t>1</a:t>
                      </a:r>
                      <a:r>
                        <a:rPr lang="en-CA" sz="1600" dirty="0" smtClean="0"/>
                        <a:t>.</a:t>
                      </a:r>
                      <a:r>
                        <a:rPr sz="1600" dirty="0" smtClean="0"/>
                        <a:t>30</a:t>
                      </a:r>
                      <a:r>
                        <a:rPr lang="en-CA" sz="1600" dirty="0" smtClean="0"/>
                        <a:t> (0.9-2.0)</a:t>
                      </a:r>
                      <a:endParaRPr sz="1600" dirty="0"/>
                    </a:p>
                  </a:txBody>
                  <a:tcPr marL="0" marR="0" marT="0" marB="0" anchor="ctr" horzOverflow="overflow"/>
                </a:tc>
              </a:tr>
              <a:tr h="286228">
                <a:tc>
                  <a:txBody>
                    <a:bodyPr/>
                    <a:lstStyle/>
                    <a:p>
                      <a:pPr>
                        <a:defRPr sz="1800"/>
                      </a:pPr>
                      <a:r>
                        <a:rPr sz="1600"/>
                        <a:t>135-144</a:t>
                      </a:r>
                    </a:p>
                  </a:txBody>
                  <a:tcPr marL="0" marR="0" marT="0" marB="0" anchor="ctr" horzOverflow="overflow"/>
                </a:tc>
                <a:tc>
                  <a:txBody>
                    <a:bodyPr/>
                    <a:lstStyle/>
                    <a:p>
                      <a:pPr>
                        <a:defRPr sz="1800"/>
                      </a:pPr>
                      <a:r>
                        <a:rPr sz="1600" dirty="0" smtClean="0"/>
                        <a:t>1</a:t>
                      </a:r>
                      <a:r>
                        <a:rPr lang="en-CA" sz="1600" dirty="0" smtClean="0"/>
                        <a:t>.</a:t>
                      </a:r>
                      <a:r>
                        <a:rPr sz="1600" dirty="0" smtClean="0"/>
                        <a:t>66</a:t>
                      </a:r>
                      <a:r>
                        <a:rPr lang="en-CA" sz="1600" dirty="0" smtClean="0"/>
                        <a:t> (1.1-2.5)</a:t>
                      </a:r>
                      <a:endParaRPr sz="1600" dirty="0"/>
                    </a:p>
                  </a:txBody>
                  <a:tcPr marL="0" marR="0" marT="0" marB="0" anchor="ctr" horzOverflow="overflow"/>
                </a:tc>
              </a:tr>
              <a:tr h="286228">
                <a:tc>
                  <a:txBody>
                    <a:bodyPr/>
                    <a:lstStyle/>
                    <a:p>
                      <a:pPr>
                        <a:defRPr sz="1800"/>
                      </a:pPr>
                      <a:r>
                        <a:rPr sz="1600"/>
                        <a:t>140-149</a:t>
                      </a:r>
                    </a:p>
                  </a:txBody>
                  <a:tcPr marL="0" marR="0" marT="0" marB="0" anchor="ctr" horzOverflow="overflow"/>
                </a:tc>
                <a:tc>
                  <a:txBody>
                    <a:bodyPr/>
                    <a:lstStyle/>
                    <a:p>
                      <a:pPr>
                        <a:defRPr sz="1800"/>
                      </a:pPr>
                      <a:r>
                        <a:rPr sz="1600" dirty="0" smtClean="0"/>
                        <a:t>1</a:t>
                      </a:r>
                      <a:r>
                        <a:rPr lang="en-CA" sz="1600" dirty="0" smtClean="0"/>
                        <a:t>.</a:t>
                      </a:r>
                      <a:r>
                        <a:rPr sz="1600" dirty="0" smtClean="0"/>
                        <a:t>79</a:t>
                      </a:r>
                      <a:r>
                        <a:rPr lang="en-CA" sz="1600" dirty="0" smtClean="0"/>
                        <a:t> (1.2-2.8)</a:t>
                      </a:r>
                      <a:endParaRPr sz="1600" dirty="0"/>
                    </a:p>
                  </a:txBody>
                  <a:tcPr marL="0" marR="0" marT="0" marB="0" anchor="ctr" horzOverflow="overflow"/>
                </a:tc>
              </a:tr>
              <a:tr h="286228">
                <a:tc>
                  <a:txBody>
                    <a:bodyPr/>
                    <a:lstStyle/>
                    <a:p>
                      <a:pPr>
                        <a:defRPr sz="1800"/>
                      </a:pPr>
                      <a:r>
                        <a:rPr sz="1600"/>
                        <a:t>150-159</a:t>
                      </a:r>
                    </a:p>
                  </a:txBody>
                  <a:tcPr marL="0" marR="0" marT="0" marB="0" anchor="ctr" horzOverflow="overflow"/>
                </a:tc>
                <a:tc>
                  <a:txBody>
                    <a:bodyPr/>
                    <a:lstStyle/>
                    <a:p>
                      <a:pPr>
                        <a:defRPr sz="1800"/>
                      </a:pPr>
                      <a:r>
                        <a:rPr sz="1600" dirty="0" smtClean="0"/>
                        <a:t>1</a:t>
                      </a:r>
                      <a:r>
                        <a:rPr lang="en-CA" sz="1600" dirty="0" smtClean="0"/>
                        <a:t>.</a:t>
                      </a:r>
                      <a:r>
                        <a:rPr sz="1600" dirty="0" smtClean="0"/>
                        <a:t>96</a:t>
                      </a:r>
                      <a:r>
                        <a:rPr lang="en-CA" sz="1600" dirty="0" smtClean="0"/>
                        <a:t> (1.2-3.2)</a:t>
                      </a:r>
                      <a:endParaRPr sz="1600" dirty="0"/>
                    </a:p>
                  </a:txBody>
                  <a:tcPr marL="0" marR="0" marT="0" marB="0" anchor="ctr" horzOverflow="overflow"/>
                </a:tc>
              </a:tr>
              <a:tr h="286228">
                <a:tc>
                  <a:txBody>
                    <a:bodyPr/>
                    <a:lstStyle/>
                    <a:p>
                      <a:pPr>
                        <a:defRPr sz="1800"/>
                      </a:pPr>
                      <a:r>
                        <a:rPr sz="1600"/>
                        <a:t>160+</a:t>
                      </a:r>
                    </a:p>
                  </a:txBody>
                  <a:tcPr marL="0" marR="0" marT="0" marB="0" anchor="ctr" horzOverflow="overflow"/>
                </a:tc>
                <a:tc>
                  <a:txBody>
                    <a:bodyPr/>
                    <a:lstStyle/>
                    <a:p>
                      <a:pPr>
                        <a:defRPr sz="1800"/>
                      </a:pPr>
                      <a:r>
                        <a:rPr sz="1600" dirty="0" smtClean="0"/>
                        <a:t>2</a:t>
                      </a:r>
                      <a:r>
                        <a:rPr lang="en-CA" sz="1600" dirty="0" smtClean="0"/>
                        <a:t>.</a:t>
                      </a:r>
                      <a:r>
                        <a:rPr sz="1600" dirty="0" smtClean="0"/>
                        <a:t>06</a:t>
                      </a:r>
                      <a:r>
                        <a:rPr lang="en-CA" sz="1600" dirty="0" smtClean="0"/>
                        <a:t> (1.3-3.4)</a:t>
                      </a:r>
                      <a:endParaRPr sz="1600" dirty="0"/>
                    </a:p>
                  </a:txBody>
                  <a:tcPr marL="0" marR="0" marT="0" marB="0" anchor="ctr" horzOverflow="overflow"/>
                </a:tc>
              </a:tr>
            </a:tbl>
          </a:graphicData>
        </a:graphic>
      </p:graphicFrame>
      <p:graphicFrame>
        <p:nvGraphicFramePr>
          <p:cNvPr id="618" name="Table 618"/>
          <p:cNvGraphicFramePr/>
          <p:nvPr>
            <p:extLst>
              <p:ext uri="{D42A27DB-BD31-4B8C-83A1-F6EECF244321}">
                <p14:modId xmlns:p14="http://schemas.microsoft.com/office/powerpoint/2010/main" val="3101458958"/>
              </p:ext>
            </p:extLst>
          </p:nvPr>
        </p:nvGraphicFramePr>
        <p:xfrm>
          <a:off x="4987625" y="2721050"/>
          <a:ext cx="3729602" cy="1717368"/>
        </p:xfrm>
        <a:graphic>
          <a:graphicData uri="http://schemas.openxmlformats.org/drawingml/2006/table">
            <a:tbl>
              <a:tblPr bandRow="1">
                <a:tableStyleId>{4C3C2611-4C71-4FC5-86AE-919BDF0F9419}</a:tableStyleId>
              </a:tblPr>
              <a:tblGrid>
                <a:gridCol w="1864801"/>
                <a:gridCol w="1864801"/>
              </a:tblGrid>
              <a:tr h="286228">
                <a:tc>
                  <a:txBody>
                    <a:bodyPr/>
                    <a:lstStyle/>
                    <a:p>
                      <a:pPr>
                        <a:defRPr sz="1800"/>
                      </a:pPr>
                      <a:r>
                        <a:rPr sz="1600" b="1" dirty="0" err="1"/>
                        <a:t>Diast</a:t>
                      </a:r>
                      <a:r>
                        <a:rPr sz="1600" b="1" dirty="0"/>
                        <a:t> BP</a:t>
                      </a:r>
                    </a:p>
                  </a:txBody>
                  <a:tcPr marL="0" marR="0" marT="0" marB="0" anchor="ctr" horzOverflow="overflow"/>
                </a:tc>
                <a:tc>
                  <a:txBody>
                    <a:bodyPr/>
                    <a:lstStyle/>
                    <a:p>
                      <a:pPr>
                        <a:defRPr sz="1800"/>
                      </a:pPr>
                      <a:r>
                        <a:rPr sz="1600" b="1"/>
                        <a:t>Hazard Ratio</a:t>
                      </a:r>
                    </a:p>
                  </a:txBody>
                  <a:tcPr marL="0" marR="0" marT="0" marB="0" anchor="ctr" horzOverflow="overflow"/>
                </a:tc>
              </a:tr>
              <a:tr h="286228">
                <a:tc>
                  <a:txBody>
                    <a:bodyPr/>
                    <a:lstStyle/>
                    <a:p>
                      <a:pPr>
                        <a:defRPr sz="1800"/>
                      </a:pPr>
                      <a:r>
                        <a:rPr sz="1600"/>
                        <a:t>&lt; 60</a:t>
                      </a:r>
                    </a:p>
                  </a:txBody>
                  <a:tcPr marL="0" marR="0" marT="0" marB="0" anchor="ctr" horzOverflow="overflow"/>
                </a:tc>
                <a:tc>
                  <a:txBody>
                    <a:bodyPr/>
                    <a:lstStyle/>
                    <a:p>
                      <a:pPr>
                        <a:defRPr sz="1800"/>
                      </a:pPr>
                      <a:r>
                        <a:rPr sz="1600" dirty="0" smtClean="0"/>
                        <a:t>1</a:t>
                      </a:r>
                      <a:r>
                        <a:rPr lang="en-CA" sz="1600" dirty="0" smtClean="0"/>
                        <a:t>.</a:t>
                      </a:r>
                      <a:r>
                        <a:rPr sz="1600" dirty="0" smtClean="0"/>
                        <a:t>06</a:t>
                      </a:r>
                      <a:r>
                        <a:rPr lang="en-CA" sz="1600" dirty="0" smtClean="0"/>
                        <a:t> (0.6-1.9)</a:t>
                      </a:r>
                      <a:endParaRPr sz="1600" dirty="0"/>
                    </a:p>
                  </a:txBody>
                  <a:tcPr marL="0" marR="0" marT="0" marB="0" anchor="ctr" horzOverflow="overflow"/>
                </a:tc>
              </a:tr>
              <a:tr h="286228">
                <a:tc>
                  <a:txBody>
                    <a:bodyPr/>
                    <a:lstStyle/>
                    <a:p>
                      <a:pPr>
                        <a:defRPr sz="1600"/>
                      </a:pPr>
                      <a:r>
                        <a:t>60-69 </a:t>
                      </a:r>
                      <a:r>
                        <a:rPr sz="1200"/>
                        <a:t>(referent)</a:t>
                      </a:r>
                    </a:p>
                  </a:txBody>
                  <a:tcPr marL="0" marR="0" marT="0" marB="0" anchor="ctr" horzOverflow="overflow"/>
                </a:tc>
                <a:tc>
                  <a:txBody>
                    <a:bodyPr/>
                    <a:lstStyle/>
                    <a:p>
                      <a:pPr>
                        <a:defRPr sz="1800"/>
                      </a:pPr>
                      <a:r>
                        <a:rPr sz="1600" dirty="0" smtClean="0"/>
                        <a:t>1</a:t>
                      </a:r>
                      <a:r>
                        <a:rPr lang="en-CA" sz="1600" dirty="0" smtClean="0"/>
                        <a:t>.</a:t>
                      </a:r>
                      <a:r>
                        <a:rPr sz="1600" dirty="0" smtClean="0"/>
                        <a:t>00</a:t>
                      </a:r>
                      <a:endParaRPr sz="1600" dirty="0"/>
                    </a:p>
                  </a:txBody>
                  <a:tcPr marL="0" marR="0" marT="0" marB="0" anchor="ctr" horzOverflow="overflow"/>
                </a:tc>
              </a:tr>
              <a:tr h="286228">
                <a:tc>
                  <a:txBody>
                    <a:bodyPr/>
                    <a:lstStyle/>
                    <a:p>
                      <a:pPr>
                        <a:defRPr sz="1800"/>
                      </a:pPr>
                      <a:r>
                        <a:rPr sz="1600"/>
                        <a:t>70-79</a:t>
                      </a:r>
                    </a:p>
                  </a:txBody>
                  <a:tcPr marL="0" marR="0" marT="0" marB="0" anchor="ctr" horzOverflow="overflow"/>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sz="1600" dirty="0" smtClean="0"/>
                        <a:t>1</a:t>
                      </a:r>
                      <a:r>
                        <a:rPr lang="en-CA" sz="1600" dirty="0" smtClean="0"/>
                        <a:t>.</a:t>
                      </a:r>
                      <a:r>
                        <a:rPr sz="1600" dirty="0" smtClean="0"/>
                        <a:t>15</a:t>
                      </a:r>
                      <a:r>
                        <a:rPr lang="en-CA" sz="1600" dirty="0" smtClean="0"/>
                        <a:t> (0.8-1.6)</a:t>
                      </a:r>
                      <a:endParaRPr sz="1600" dirty="0"/>
                    </a:p>
                  </a:txBody>
                  <a:tcPr marL="0" marR="0" marT="0" marB="0" anchor="ctr" horzOverflow="overflow"/>
                </a:tc>
              </a:tr>
              <a:tr h="286228">
                <a:tc>
                  <a:txBody>
                    <a:bodyPr/>
                    <a:lstStyle/>
                    <a:p>
                      <a:pPr>
                        <a:defRPr sz="1800"/>
                      </a:pPr>
                      <a:r>
                        <a:rPr sz="1600"/>
                        <a:t>80-89</a:t>
                      </a:r>
                    </a:p>
                  </a:txBody>
                  <a:tcPr marL="0" marR="0" marT="0" marB="0" anchor="ctr" horzOverflow="overflow"/>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sz="1600" dirty="0" smtClean="0"/>
                        <a:t>1</a:t>
                      </a:r>
                      <a:r>
                        <a:rPr lang="en-CA" sz="1600" dirty="0" smtClean="0"/>
                        <a:t>.</a:t>
                      </a:r>
                      <a:r>
                        <a:rPr sz="1600" dirty="0" smtClean="0"/>
                        <a:t>72</a:t>
                      </a:r>
                      <a:r>
                        <a:rPr lang="en-CA" sz="1600" dirty="0" smtClean="0"/>
                        <a:t> </a:t>
                      </a:r>
                      <a:r>
                        <a:rPr lang="en-US" sz="1600" dirty="0" smtClean="0"/>
                        <a:t>(1.2-2.5)</a:t>
                      </a:r>
                    </a:p>
                  </a:txBody>
                  <a:tcPr marL="0" marR="0" marT="0" marB="0" anchor="ctr" horzOverflow="overflow"/>
                </a:tc>
              </a:tr>
              <a:tr h="286228">
                <a:tc>
                  <a:txBody>
                    <a:bodyPr/>
                    <a:lstStyle/>
                    <a:p>
                      <a:pPr>
                        <a:defRPr sz="1800"/>
                      </a:pPr>
                      <a:r>
                        <a:rPr sz="1600"/>
                        <a:t>90 +</a:t>
                      </a:r>
                    </a:p>
                  </a:txBody>
                  <a:tcPr marL="0" marR="0" marT="0" marB="0" anchor="ctr" horzOverflow="overflow"/>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sz="1600" dirty="0" smtClean="0"/>
                        <a:t>2</a:t>
                      </a:r>
                      <a:r>
                        <a:rPr lang="en-CA" sz="1600" dirty="0" smtClean="0"/>
                        <a:t>.</a:t>
                      </a:r>
                      <a:r>
                        <a:rPr sz="1600" dirty="0" smtClean="0"/>
                        <a:t>07</a:t>
                      </a:r>
                      <a:r>
                        <a:rPr lang="en-US" sz="1600" dirty="0" smtClean="0"/>
                        <a:t>(1.3-3.2)</a:t>
                      </a:r>
                    </a:p>
                  </a:txBody>
                  <a:tcPr marL="0" marR="0" marT="0" marB="0" anchor="ctr" horzOverflow="overflow"/>
                </a:tc>
              </a:tr>
            </a:tbl>
          </a:graphicData>
        </a:graphic>
      </p:graphicFrame>
      <p:sp>
        <p:nvSpPr>
          <p:cNvPr id="619" name="Shape 619"/>
          <p:cNvSpPr/>
          <p:nvPr/>
        </p:nvSpPr>
        <p:spPr>
          <a:xfrm>
            <a:off x="504171" y="4148212"/>
            <a:ext cx="3916747" cy="1"/>
          </a:xfrm>
          <a:prstGeom prst="line">
            <a:avLst/>
          </a:prstGeom>
          <a:ln w="25400">
            <a:solidFill>
              <a:srgbClr val="C00000"/>
            </a:solidFill>
            <a:miter lim="400000"/>
          </a:ln>
        </p:spPr>
        <p:txBody>
          <a:bodyPr lIns="45718" tIns="45718" rIns="45718" bIns="45718"/>
          <a:lstStyle/>
          <a:p>
            <a:endParaRPr/>
          </a:p>
        </p:txBody>
      </p:sp>
      <p:sp>
        <p:nvSpPr>
          <p:cNvPr id="620" name="Shape 620"/>
          <p:cNvSpPr/>
          <p:nvPr/>
        </p:nvSpPr>
        <p:spPr>
          <a:xfrm>
            <a:off x="4862945" y="3876615"/>
            <a:ext cx="4004364" cy="1"/>
          </a:xfrm>
          <a:prstGeom prst="line">
            <a:avLst/>
          </a:prstGeom>
          <a:ln w="25400">
            <a:solidFill>
              <a:srgbClr val="C00000"/>
            </a:solidFill>
            <a:miter lim="400000"/>
          </a:ln>
        </p:spPr>
        <p:txBody>
          <a:bodyPr lIns="45718" tIns="45718" rIns="45718" bIns="45718"/>
          <a:lstStyle/>
          <a:p>
            <a:endParaRPr/>
          </a:p>
        </p:txBody>
      </p:sp>
      <p:sp>
        <p:nvSpPr>
          <p:cNvPr id="621" name="Shape 621"/>
          <p:cNvSpPr/>
          <p:nvPr/>
        </p:nvSpPr>
        <p:spPr>
          <a:xfrm>
            <a:off x="572984" y="2140368"/>
            <a:ext cx="3716904"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b="1">
                <a:latin typeface="+mj-lt"/>
                <a:ea typeface="+mj-ea"/>
                <a:cs typeface="+mj-cs"/>
                <a:sym typeface="Calibri"/>
              </a:defRPr>
            </a:lvl1pPr>
          </a:lstStyle>
          <a:p>
            <a:r>
              <a:t>Systolic Blood Pressure</a:t>
            </a:r>
          </a:p>
        </p:txBody>
      </p:sp>
      <p:sp>
        <p:nvSpPr>
          <p:cNvPr id="622" name="Shape 622"/>
          <p:cNvSpPr/>
          <p:nvPr/>
        </p:nvSpPr>
        <p:spPr>
          <a:xfrm>
            <a:off x="4981275" y="2140368"/>
            <a:ext cx="3742305"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b="1">
                <a:latin typeface="+mj-lt"/>
                <a:ea typeface="+mj-ea"/>
                <a:cs typeface="+mj-cs"/>
                <a:sym typeface="Calibri"/>
              </a:defRPr>
            </a:lvl1pPr>
          </a:lstStyle>
          <a:p>
            <a:r>
              <a:t>Diastolic Blood Pressure</a:t>
            </a:r>
          </a:p>
        </p:txBody>
      </p:sp>
    </p:spTree>
    <p:extLst>
      <p:ext uri="{BB962C8B-B14F-4D97-AF65-F5344CB8AC3E}">
        <p14:creationId xmlns:p14="http://schemas.microsoft.com/office/powerpoint/2010/main" val="421626445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advAuto="0"/>
      <p:bldP spid="620"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481" y="1236244"/>
            <a:ext cx="7319469" cy="4801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new?</a:t>
            </a:r>
          </a:p>
          <a:p>
            <a:pPr marL="285750" lvl="0" indent="-285750">
              <a:buClr>
                <a:srgbClr val="C00000"/>
              </a:buClr>
              <a:buFont typeface="Arial" panose="020B0604020202020204" pitchFamily="34" charset="0"/>
              <a:buChar char="•"/>
            </a:pPr>
            <a:r>
              <a:rPr lang="en-CA" sz="2200" b="1" dirty="0">
                <a:solidFill>
                  <a:schemeClr val="accent3"/>
                </a:solidFill>
                <a:latin typeface="Calibri"/>
              </a:rPr>
              <a:t>New thresholds and targets for high risk patients (SPRINT)</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Assessing</a:t>
            </a:r>
            <a:r>
              <a:rPr lang="en-CA" sz="2200" dirty="0" smtClean="0">
                <a:solidFill>
                  <a:schemeClr val="accent3"/>
                </a:solidFill>
                <a:latin typeface="Calibri"/>
              </a:rPr>
              <a:t> clinic blood pressures using </a:t>
            </a:r>
            <a:r>
              <a:rPr lang="en-CA" sz="2200" b="1" dirty="0" smtClean="0">
                <a:solidFill>
                  <a:schemeClr val="accent3"/>
                </a:solidFill>
                <a:latin typeface="Calibri"/>
              </a:rPr>
              <a:t>automatic electronic </a:t>
            </a:r>
            <a:r>
              <a:rPr lang="en-CA" sz="2200" dirty="0" smtClean="0">
                <a:solidFill>
                  <a:schemeClr val="accent3"/>
                </a:solidFill>
                <a:latin typeface="Calibri"/>
              </a:rPr>
              <a:t>(</a:t>
            </a:r>
            <a:r>
              <a:rPr lang="en-CA" sz="2200" dirty="0" err="1" smtClean="0">
                <a:solidFill>
                  <a:schemeClr val="accent3"/>
                </a:solidFill>
                <a:latin typeface="Calibri"/>
              </a:rPr>
              <a:t>oscillometric</a:t>
            </a:r>
            <a:r>
              <a:rPr lang="en-CA" sz="2200" dirty="0" smtClean="0">
                <a:solidFill>
                  <a:schemeClr val="accent3"/>
                </a:solidFill>
                <a:latin typeface="Calibri"/>
              </a:rPr>
              <a:t>) monitors</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Adopting</a:t>
            </a:r>
            <a:r>
              <a:rPr lang="en-CA" sz="2200" i="1" dirty="0" smtClean="0">
                <a:solidFill>
                  <a:schemeClr val="accent3"/>
                </a:solidFill>
                <a:latin typeface="Calibri"/>
              </a:rPr>
              <a:t> </a:t>
            </a:r>
            <a:r>
              <a:rPr lang="en-CA" sz="2200" dirty="0" smtClean="0">
                <a:solidFill>
                  <a:schemeClr val="tx1"/>
                </a:solidFill>
                <a:latin typeface="Calibri"/>
              </a:rPr>
              <a:t>healthy behaviours is integral to the management of hypertension (focus on potassium supplementation)</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Updating</a:t>
            </a:r>
            <a:r>
              <a:rPr lang="en-CA" sz="2200" dirty="0" smtClean="0">
                <a:solidFill>
                  <a:schemeClr val="accent3"/>
                </a:solidFill>
                <a:latin typeface="Calibri"/>
              </a:rPr>
              <a:t> the evaluation of patients with suspected secondary forms of hypertension (focus on primary hyperaldosteronism)</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Updating</a:t>
            </a:r>
            <a:r>
              <a:rPr lang="en-CA" sz="2200" dirty="0" smtClean="0">
                <a:solidFill>
                  <a:schemeClr val="accent3"/>
                </a:solidFill>
                <a:latin typeface="Calibri"/>
              </a:rPr>
              <a:t> the treatment of patients with hypertension with concurrent coronary artery disease</a:t>
            </a:r>
          </a:p>
          <a:p>
            <a:pPr marL="285750" indent="-285750">
              <a:buClr>
                <a:srgbClr val="C00000"/>
              </a:buClr>
              <a:buFont typeface="Arial" panose="020B0604020202020204" pitchFamily="34" charset="0"/>
              <a:buChar char="•"/>
            </a:pPr>
            <a:r>
              <a:rPr lang="en-CA" sz="2200" b="1" i="1" dirty="0" smtClean="0">
                <a:solidFill>
                  <a:schemeClr val="accent3"/>
                </a:solidFill>
                <a:latin typeface="Calibri"/>
              </a:rPr>
              <a:t>New</a:t>
            </a:r>
            <a:r>
              <a:rPr lang="en-CA" sz="2200" dirty="0" smtClean="0">
                <a:solidFill>
                  <a:schemeClr val="accent3"/>
                </a:solidFill>
                <a:latin typeface="Calibri"/>
              </a:rPr>
              <a:t> recommendations on the diagnosis and management of hypertension in pediatric patients </a:t>
            </a:r>
            <a:r>
              <a:rPr lang="en-CA" sz="1600" b="1" i="1" dirty="0" smtClean="0">
                <a:solidFill>
                  <a:schemeClr val="accent3"/>
                </a:solidFill>
                <a:latin typeface="Calibri"/>
              </a:rPr>
              <a:t>(NOT the focus of this presentation)</a:t>
            </a:r>
            <a:r>
              <a:rPr lang="en-CA" sz="1600" dirty="0" smtClean="0">
                <a:solidFill>
                  <a:schemeClr val="accent3"/>
                </a:solidFill>
                <a:latin typeface="Calibri"/>
              </a:rPr>
              <a:t> </a:t>
            </a: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27</a:t>
            </a:fld>
            <a:endParaRPr dirty="0"/>
          </a:p>
        </p:txBody>
      </p:sp>
    </p:spTree>
    <p:extLst>
      <p:ext uri="{BB962C8B-B14F-4D97-AF65-F5344CB8AC3E}">
        <p14:creationId xmlns:p14="http://schemas.microsoft.com/office/powerpoint/2010/main" val="63530031"/>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0" name="image6.png"/>
          <p:cNvPicPr>
            <a:picLocks noChangeAspect="1"/>
          </p:cNvPicPr>
          <p:nvPr/>
        </p:nvPicPr>
        <p:blipFill>
          <a:blip r:embed="rId3">
            <a:extLst/>
          </a:blip>
          <a:stretch>
            <a:fillRect/>
          </a:stretch>
        </p:blipFill>
        <p:spPr>
          <a:xfrm>
            <a:off x="1023762" y="1261164"/>
            <a:ext cx="7279955" cy="4583175"/>
          </a:xfrm>
          <a:prstGeom prst="rect">
            <a:avLst/>
          </a:prstGeom>
          <a:ln w="12700">
            <a:miter lim="400000"/>
          </a:ln>
        </p:spPr>
      </p:pic>
      <p:sp>
        <p:nvSpPr>
          <p:cNvPr id="651" name="Shape 651"/>
          <p:cNvSpPr>
            <a:spLocks noGrp="1"/>
          </p:cNvSpPr>
          <p:nvPr>
            <p:ph type="title"/>
          </p:nvPr>
        </p:nvSpPr>
        <p:spPr>
          <a:xfrm>
            <a:off x="866640" y="260647"/>
            <a:ext cx="8229601" cy="1143001"/>
          </a:xfrm>
          <a:prstGeom prst="rect">
            <a:avLst/>
          </a:prstGeom>
        </p:spPr>
        <p:txBody>
          <a:bodyPr/>
          <a:lstStyle>
            <a:lvl1pPr>
              <a:defRPr sz="3200"/>
            </a:lvl1pPr>
          </a:lstStyle>
          <a:p>
            <a:r>
              <a:rPr dirty="0"/>
              <a:t>Health </a:t>
            </a:r>
            <a:r>
              <a:rPr dirty="0" err="1"/>
              <a:t>Behaviour</a:t>
            </a:r>
            <a:r>
              <a:rPr dirty="0"/>
              <a:t> Management</a:t>
            </a:r>
          </a:p>
        </p:txBody>
      </p:sp>
      <p:graphicFrame>
        <p:nvGraphicFramePr>
          <p:cNvPr id="653" name="Table 653"/>
          <p:cNvGraphicFramePr/>
          <p:nvPr/>
        </p:nvGraphicFramePr>
        <p:xfrm>
          <a:off x="1225846" y="1448267"/>
          <a:ext cx="6875786" cy="4108223"/>
        </p:xfrm>
        <a:graphic>
          <a:graphicData uri="http://schemas.openxmlformats.org/drawingml/2006/table">
            <a:tbl>
              <a:tblPr bandRow="1">
                <a:tableStyleId>{4C3C2611-4C71-4FC5-86AE-919BDF0F9419}</a:tableStyleId>
              </a:tblPr>
              <a:tblGrid>
                <a:gridCol w="3481034"/>
                <a:gridCol w="3394752"/>
              </a:tblGrid>
              <a:tr h="545243">
                <a:tc>
                  <a:txBody>
                    <a:bodyPr/>
                    <a:lstStyle/>
                    <a:p>
                      <a:pPr algn="l">
                        <a:defRPr sz="1800"/>
                      </a:pPr>
                      <a:r>
                        <a:rPr sz="2000" b="1">
                          <a:solidFill>
                            <a:srgbClr val="333F50"/>
                          </a:solidFill>
                        </a:rPr>
                        <a:t>Intervention</a:t>
                      </a:r>
                    </a:p>
                  </a:txBody>
                  <a:tcPr marL="45707" marR="45707" marT="45707" marB="45707" anchor="ctr" horzOverflow="overflow">
                    <a:lnL w="12700">
                      <a:miter lim="400000"/>
                    </a:lnL>
                    <a:lnR w="12700">
                      <a:miter lim="400000"/>
                    </a:lnR>
                    <a:lnT w="12700">
                      <a:solidFill>
                        <a:schemeClr val="accent1"/>
                      </a:solidFill>
                      <a:miter lim="400000"/>
                    </a:lnT>
                    <a:solidFill>
                      <a:srgbClr val="DEEBF6"/>
                    </a:solidFill>
                  </a:tcPr>
                </a:tc>
                <a:tc>
                  <a:txBody>
                    <a:bodyPr/>
                    <a:lstStyle/>
                    <a:p>
                      <a:pPr marL="228600" indent="-228600" algn="l">
                        <a:defRPr sz="1800"/>
                      </a:pPr>
                      <a:r>
                        <a:rPr sz="2000" b="1">
                          <a:solidFill>
                            <a:srgbClr val="333F50"/>
                          </a:solidFill>
                        </a:rPr>
                        <a:t>Target</a:t>
                      </a:r>
                    </a:p>
                  </a:txBody>
                  <a:tcPr marL="45707" marR="45707" marT="45707" marB="45707" anchor="ctr" horzOverflow="overflow">
                    <a:lnL w="12700">
                      <a:miter lim="400000"/>
                    </a:lnL>
                    <a:lnR w="12700">
                      <a:miter lim="400000"/>
                    </a:lnR>
                    <a:lnT w="12700">
                      <a:solidFill>
                        <a:schemeClr val="accent1"/>
                      </a:solidFill>
                      <a:miter lim="400000"/>
                    </a:lnT>
                    <a:solidFill>
                      <a:srgbClr val="DEEBF6"/>
                    </a:solidFill>
                  </a:tcPr>
                </a:tc>
              </a:tr>
              <a:tr h="408914">
                <a:tc>
                  <a:txBody>
                    <a:bodyPr/>
                    <a:lstStyle/>
                    <a:p>
                      <a:pPr algn="l">
                        <a:defRPr sz="1800"/>
                      </a:pPr>
                      <a:r>
                        <a:rPr>
                          <a:latin typeface="Calibri Light"/>
                          <a:ea typeface="Calibri Light"/>
                          <a:cs typeface="Calibri Light"/>
                          <a:sym typeface="Calibri Light"/>
                        </a:rPr>
                        <a:t>Reduce foods with added sodium</a:t>
                      </a:r>
                    </a:p>
                  </a:txBody>
                  <a:tcPr marL="45707" marR="45707" marT="45707" marB="45707" anchor="ctr" horzOverflow="overflow">
                    <a:lnL w="12700">
                      <a:miter lim="400000"/>
                    </a:lnL>
                    <a:lnR w="12700">
                      <a:miter lim="400000"/>
                    </a:lnR>
                    <a:noFill/>
                  </a:tcPr>
                </a:tc>
                <a:tc>
                  <a:txBody>
                    <a:bodyPr/>
                    <a:lstStyle/>
                    <a:p>
                      <a:pPr algn="l">
                        <a:defRPr sz="2400">
                          <a:latin typeface="Calibri Light"/>
                          <a:ea typeface="Calibri Light"/>
                          <a:cs typeface="Calibri Light"/>
                          <a:sym typeface="Calibri Light"/>
                        </a:defRPr>
                      </a:pPr>
                      <a:r>
                        <a:t> → </a:t>
                      </a:r>
                      <a:r>
                        <a:rPr sz="1800"/>
                        <a:t>2000 mg /day</a:t>
                      </a:r>
                    </a:p>
                  </a:txBody>
                  <a:tcPr marL="45707" marR="45707" marT="45707" marB="45707" anchor="ctr" horzOverflow="overflow">
                    <a:lnL w="12700">
                      <a:miter lim="400000"/>
                    </a:lnL>
                    <a:lnR w="12700">
                      <a:miter lim="400000"/>
                    </a:lnR>
                    <a:noFill/>
                  </a:tcPr>
                </a:tc>
              </a:tr>
              <a:tr h="408914">
                <a:tc>
                  <a:txBody>
                    <a:bodyPr/>
                    <a:lstStyle/>
                    <a:p>
                      <a:pPr algn="l">
                        <a:defRPr sz="1800"/>
                      </a:pPr>
                      <a:r>
                        <a:rPr>
                          <a:latin typeface="Calibri Light"/>
                          <a:ea typeface="Calibri Light"/>
                          <a:cs typeface="Calibri Light"/>
                          <a:sym typeface="Calibri Light"/>
                        </a:rPr>
                        <a:t>Weight loss</a:t>
                      </a:r>
                    </a:p>
                  </a:txBody>
                  <a:tcPr marL="45707" marR="45707" marT="45707" marB="45707" anchor="ctr" horzOverflow="overflow">
                    <a:lnL w="12700">
                      <a:miter lim="400000"/>
                    </a:lnL>
                    <a:lnR w="12700">
                      <a:miter lim="400000"/>
                    </a:lnR>
                    <a:solidFill>
                      <a:srgbClr val="DEEBF6"/>
                    </a:solidFill>
                  </a:tcPr>
                </a:tc>
                <a:tc>
                  <a:txBody>
                    <a:bodyPr/>
                    <a:lstStyle/>
                    <a:p>
                      <a:pPr algn="l">
                        <a:defRPr sz="1800">
                          <a:latin typeface="Calibri Light"/>
                          <a:ea typeface="Calibri Light"/>
                          <a:cs typeface="Calibri Light"/>
                          <a:sym typeface="Calibri Light"/>
                        </a:defRPr>
                      </a:pPr>
                      <a:r>
                        <a:t>BMI &lt;25 kg/m</a:t>
                      </a:r>
                      <a:r>
                        <a:rPr baseline="30000"/>
                        <a:t>2</a:t>
                      </a:r>
                    </a:p>
                  </a:txBody>
                  <a:tcPr marL="45707" marR="45707" marT="45707" marB="45707" anchor="ctr" horzOverflow="overflow">
                    <a:lnL w="12700">
                      <a:miter lim="400000"/>
                    </a:lnL>
                    <a:lnR w="12700">
                      <a:miter lim="400000"/>
                    </a:lnR>
                    <a:solidFill>
                      <a:srgbClr val="DEEBF6"/>
                    </a:solidFill>
                  </a:tcPr>
                </a:tc>
              </a:tr>
              <a:tr h="421182">
                <a:tc>
                  <a:txBody>
                    <a:bodyPr/>
                    <a:lstStyle/>
                    <a:p>
                      <a:pPr algn="l">
                        <a:defRPr sz="1800"/>
                      </a:pPr>
                      <a:r>
                        <a:rPr>
                          <a:latin typeface="Calibri Light"/>
                          <a:ea typeface="Calibri Light"/>
                          <a:cs typeface="Calibri Light"/>
                          <a:sym typeface="Calibri Light"/>
                        </a:rPr>
                        <a:t>Alcohol restriction</a:t>
                      </a:r>
                    </a:p>
                  </a:txBody>
                  <a:tcPr marL="45707" marR="45707" marT="45707" marB="45707" anchor="ctr" horzOverflow="overflow">
                    <a:lnL w="12700">
                      <a:miter lim="400000"/>
                    </a:lnL>
                    <a:lnR w="12700">
                      <a:miter lim="400000"/>
                    </a:lnR>
                    <a:noFill/>
                  </a:tcPr>
                </a:tc>
                <a:tc>
                  <a:txBody>
                    <a:bodyPr/>
                    <a:lstStyle/>
                    <a:p>
                      <a:pPr algn="l">
                        <a:defRPr sz="1800" u="sng">
                          <a:latin typeface="Calibri Light"/>
                          <a:ea typeface="Calibri Light"/>
                          <a:cs typeface="Calibri Light"/>
                          <a:sym typeface="Calibri Light"/>
                        </a:defRPr>
                      </a:pPr>
                      <a:r>
                        <a:t>&lt;</a:t>
                      </a:r>
                      <a:r>
                        <a:rPr u="none"/>
                        <a:t> 2 drinks/day</a:t>
                      </a:r>
                    </a:p>
                  </a:txBody>
                  <a:tcPr marL="45707" marR="45707" marT="45707" marB="45707" anchor="ctr" horzOverflow="overflow">
                    <a:lnL w="12700">
                      <a:miter lim="400000"/>
                    </a:lnL>
                    <a:lnR w="12700">
                      <a:miter lim="400000"/>
                    </a:lnR>
                    <a:noFill/>
                  </a:tcPr>
                </a:tc>
              </a:tr>
              <a:tr h="408914">
                <a:tc>
                  <a:txBody>
                    <a:bodyPr/>
                    <a:lstStyle/>
                    <a:p>
                      <a:pPr algn="l">
                        <a:defRPr sz="1800"/>
                      </a:pPr>
                      <a:r>
                        <a:rPr>
                          <a:latin typeface="Calibri Light"/>
                          <a:ea typeface="Calibri Light"/>
                          <a:cs typeface="Calibri Light"/>
                          <a:sym typeface="Calibri Light"/>
                        </a:rPr>
                        <a:t>Physical activity</a:t>
                      </a:r>
                    </a:p>
                  </a:txBody>
                  <a:tcPr marL="45707" marR="45707" marT="45707" marB="45707" anchor="ctr" horzOverflow="overflow">
                    <a:lnL w="12700">
                      <a:miter lim="400000"/>
                    </a:lnL>
                    <a:lnR w="12700">
                      <a:miter lim="400000"/>
                    </a:lnR>
                    <a:solidFill>
                      <a:srgbClr val="DEEBF6"/>
                    </a:solidFill>
                  </a:tcPr>
                </a:tc>
                <a:tc>
                  <a:txBody>
                    <a:bodyPr/>
                    <a:lstStyle/>
                    <a:p>
                      <a:pPr algn="l">
                        <a:defRPr sz="1800"/>
                      </a:pPr>
                      <a:r>
                        <a:rPr>
                          <a:latin typeface="Calibri Light"/>
                          <a:ea typeface="Calibri Light"/>
                          <a:cs typeface="Calibri Light"/>
                          <a:sym typeface="Calibri Light"/>
                        </a:rPr>
                        <a:t>30-60 minutes 4-7 days/week</a:t>
                      </a:r>
                    </a:p>
                  </a:txBody>
                  <a:tcPr marL="45707" marR="45707" marT="45707" marB="45707" anchor="ctr" horzOverflow="overflow">
                    <a:lnL w="12700">
                      <a:miter lim="400000"/>
                    </a:lnL>
                    <a:lnR w="12700">
                      <a:miter lim="400000"/>
                    </a:lnR>
                    <a:solidFill>
                      <a:srgbClr val="DEEBF6"/>
                    </a:solidFill>
                  </a:tcPr>
                </a:tc>
              </a:tr>
              <a:tr h="408914">
                <a:tc>
                  <a:txBody>
                    <a:bodyPr/>
                    <a:lstStyle/>
                    <a:p>
                      <a:pPr algn="l">
                        <a:defRPr sz="1800"/>
                      </a:pPr>
                      <a:r>
                        <a:rPr>
                          <a:latin typeface="Calibri Light"/>
                          <a:ea typeface="Calibri Light"/>
                          <a:cs typeface="Calibri Light"/>
                          <a:sym typeface="Calibri Light"/>
                        </a:rPr>
                        <a:t>Dietary patterns</a:t>
                      </a:r>
                    </a:p>
                  </a:txBody>
                  <a:tcPr marL="45707" marR="45707" marT="45707" marB="45707" anchor="ctr" horzOverflow="overflow">
                    <a:lnL w="12700">
                      <a:miter lim="400000"/>
                    </a:lnL>
                    <a:lnR w="12700">
                      <a:miter lim="400000"/>
                    </a:lnR>
                    <a:noFill/>
                  </a:tcPr>
                </a:tc>
                <a:tc>
                  <a:txBody>
                    <a:bodyPr/>
                    <a:lstStyle/>
                    <a:p>
                      <a:pPr algn="l">
                        <a:defRPr sz="1800"/>
                      </a:pPr>
                      <a:r>
                        <a:rPr>
                          <a:latin typeface="Calibri Light"/>
                          <a:ea typeface="Calibri Light"/>
                          <a:cs typeface="Calibri Light"/>
                          <a:sym typeface="Calibri Light"/>
                        </a:rPr>
                        <a:t>DASH diet</a:t>
                      </a:r>
                    </a:p>
                  </a:txBody>
                  <a:tcPr marL="45707" marR="45707" marT="45707" marB="45707" anchor="ctr" horzOverflow="overflow">
                    <a:lnL w="12700">
                      <a:miter lim="400000"/>
                    </a:lnL>
                    <a:lnR w="12700">
                      <a:miter lim="400000"/>
                    </a:lnR>
                    <a:noFill/>
                  </a:tcPr>
                </a:tc>
              </a:tr>
              <a:tr h="408914">
                <a:tc>
                  <a:txBody>
                    <a:bodyPr/>
                    <a:lstStyle/>
                    <a:p>
                      <a:pPr algn="l">
                        <a:defRPr sz="1800"/>
                      </a:pPr>
                      <a:r>
                        <a:rPr>
                          <a:latin typeface="Calibri Light"/>
                          <a:ea typeface="Calibri Light"/>
                          <a:cs typeface="Calibri Light"/>
                          <a:sym typeface="Calibri Light"/>
                        </a:rPr>
                        <a:t>Smoking cessation</a:t>
                      </a:r>
                    </a:p>
                  </a:txBody>
                  <a:tcPr marL="45707" marR="45707" marT="45707" marB="45707" anchor="ctr" horzOverflow="overflow">
                    <a:lnL w="12700">
                      <a:miter lim="400000"/>
                    </a:lnL>
                    <a:lnR w="12700">
                      <a:miter lim="400000"/>
                    </a:lnR>
                    <a:solidFill>
                      <a:srgbClr val="DEEBF6"/>
                    </a:solidFill>
                  </a:tcPr>
                </a:tc>
                <a:tc>
                  <a:txBody>
                    <a:bodyPr/>
                    <a:lstStyle/>
                    <a:p>
                      <a:pPr algn="l">
                        <a:defRPr sz="1800"/>
                      </a:pPr>
                      <a:r>
                        <a:rPr>
                          <a:latin typeface="Calibri Light"/>
                          <a:ea typeface="Calibri Light"/>
                          <a:cs typeface="Calibri Light"/>
                          <a:sym typeface="Calibri Light"/>
                        </a:rPr>
                        <a:t>Smoke free environment</a:t>
                      </a:r>
                    </a:p>
                  </a:txBody>
                  <a:tcPr marL="45707" marR="45707" marT="45707" marB="45707" anchor="ctr" horzOverflow="overflow">
                    <a:lnL w="12700">
                      <a:miter lim="400000"/>
                    </a:lnL>
                    <a:lnR w="12700">
                      <a:miter lim="400000"/>
                    </a:lnR>
                    <a:solidFill>
                      <a:srgbClr val="DEEBF6"/>
                    </a:solidFill>
                  </a:tcPr>
                </a:tc>
              </a:tr>
              <a:tr h="408914">
                <a:tc>
                  <a:txBody>
                    <a:bodyPr/>
                    <a:lstStyle/>
                    <a:p>
                      <a:pPr algn="l">
                        <a:defRPr sz="1800"/>
                      </a:pPr>
                      <a:r>
                        <a:rPr>
                          <a:latin typeface="Calibri Light"/>
                          <a:ea typeface="Calibri Light"/>
                          <a:cs typeface="Calibri Light"/>
                          <a:sym typeface="Calibri Light"/>
                        </a:rPr>
                        <a:t>Waist circumference </a:t>
                      </a:r>
                    </a:p>
                  </a:txBody>
                  <a:tcPr marL="45707" marR="45707" marT="45707" marB="45707" anchor="ctr" horzOverflow="overflow">
                    <a:lnL w="12700">
                      <a:miter lim="400000"/>
                    </a:lnL>
                    <a:lnR w="12700">
                      <a:miter lim="400000"/>
                    </a:lnR>
                    <a:noFill/>
                  </a:tcPr>
                </a:tc>
                <a:tc>
                  <a:txBody>
                    <a:bodyPr/>
                    <a:lstStyle/>
                    <a:p>
                      <a:pPr algn="l">
                        <a:defRPr sz="1800">
                          <a:latin typeface="Calibri Light"/>
                          <a:ea typeface="Calibri Light"/>
                          <a:cs typeface="Calibri Light"/>
                          <a:sym typeface="Calibri Light"/>
                        </a:defRPr>
                      </a:pPr>
                      <a:r>
                        <a:t>Men &lt; 102 cm 	Women</a:t>
                      </a:r>
                      <a:r>
                        <a:rPr sz="1600"/>
                        <a:t>	</a:t>
                      </a:r>
                      <a:r>
                        <a:t>&lt; 88 cm</a:t>
                      </a:r>
                    </a:p>
                  </a:txBody>
                  <a:tcPr marL="45707" marR="45707" marT="45707" marB="45707" anchor="ctr" horzOverflow="overflow">
                    <a:lnL w="12700">
                      <a:miter lim="400000"/>
                    </a:lnL>
                    <a:lnR w="12700">
                      <a:miter lim="400000"/>
                    </a:lnR>
                    <a:noFill/>
                  </a:tcPr>
                </a:tc>
              </a:tr>
              <a:tr h="408914">
                <a:tc>
                  <a:txBody>
                    <a:bodyPr/>
                    <a:lstStyle/>
                    <a:p>
                      <a:pPr algn="l">
                        <a:defRPr sz="1800"/>
                      </a:pPr>
                      <a:r>
                        <a:rPr>
                          <a:latin typeface="Calibri Light"/>
                          <a:ea typeface="Calibri Light"/>
                          <a:cs typeface="Calibri Light"/>
                          <a:sym typeface="Calibri Light"/>
                        </a:rPr>
                        <a:t>Potassium supplementation</a:t>
                      </a:r>
                    </a:p>
                  </a:txBody>
                  <a:tcPr marL="45707" marR="45707" marT="45707" marB="45707" anchor="ctr" horzOverflow="overflow">
                    <a:lnL w="12700">
                      <a:miter lim="400000"/>
                    </a:lnL>
                    <a:lnR w="12700">
                      <a:miter lim="400000"/>
                    </a:lnR>
                    <a:lnB w="12700">
                      <a:solidFill>
                        <a:schemeClr val="accent1"/>
                      </a:solidFill>
                      <a:miter lim="400000"/>
                    </a:lnB>
                    <a:solidFill>
                      <a:srgbClr val="DEEBF6"/>
                    </a:solidFill>
                  </a:tcPr>
                </a:tc>
                <a:tc>
                  <a:txBody>
                    <a:bodyPr/>
                    <a:lstStyle/>
                    <a:p>
                      <a:pPr algn="l">
                        <a:defRPr sz="1800"/>
                      </a:pPr>
                      <a:r>
                        <a:rPr b="1"/>
                        <a:t>NEW RECOMMENDATION</a:t>
                      </a:r>
                    </a:p>
                  </a:txBody>
                  <a:tcPr marL="45707" marR="45707" marT="45707" marB="45707" anchor="ctr" horzOverflow="overflow">
                    <a:lnL w="12700">
                      <a:miter lim="400000"/>
                    </a:lnL>
                    <a:lnR w="12700">
                      <a:miter lim="400000"/>
                    </a:lnR>
                    <a:lnB w="12700">
                      <a:solidFill>
                        <a:schemeClr val="accent1"/>
                      </a:solidFill>
                      <a:miter lim="400000"/>
                    </a:lnB>
                    <a:solidFill>
                      <a:srgbClr val="DEEBF6"/>
                    </a:solidFill>
                  </a:tcPr>
                </a:tc>
              </a:tr>
            </a:tbl>
          </a:graphicData>
        </a:graphic>
      </p:graphicFrame>
      <p:sp>
        <p:nvSpPr>
          <p:cNvPr id="6"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28</a:t>
            </a:fld>
            <a:endParaRPr dirty="0"/>
          </a:p>
        </p:txBody>
      </p:sp>
    </p:spTree>
    <p:extLst>
      <p:ext uri="{BB962C8B-B14F-4D97-AF65-F5344CB8AC3E}">
        <p14:creationId xmlns:p14="http://schemas.microsoft.com/office/powerpoint/2010/main" val="1258426390"/>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Shape 657"/>
          <p:cNvSpPr/>
          <p:nvPr/>
        </p:nvSpPr>
        <p:spPr>
          <a:xfrm>
            <a:off x="917412" y="365124"/>
            <a:ext cx="8253881" cy="13891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lgn="ctr" defTabSz="685800">
              <a:lnSpc>
                <a:spcPct val="81000"/>
              </a:lnSpc>
              <a:defRPr sz="3200" b="1">
                <a:solidFill>
                  <a:srgbClr val="AB2328"/>
                </a:solidFill>
                <a:latin typeface="+mj-lt"/>
                <a:ea typeface="+mj-ea"/>
                <a:cs typeface="+mj-cs"/>
                <a:sym typeface="Calibri"/>
              </a:defRPr>
            </a:pPr>
            <a:r>
              <a:rPr dirty="0"/>
              <a:t>New 2016</a:t>
            </a:r>
            <a:r>
              <a:rPr i="1" dirty="0"/>
              <a:t> </a:t>
            </a:r>
            <a:r>
              <a:rPr dirty="0"/>
              <a:t>Recommendation: </a:t>
            </a:r>
            <a:br>
              <a:rPr dirty="0"/>
            </a:br>
            <a:r>
              <a:rPr dirty="0"/>
              <a:t>Health Behaviours</a:t>
            </a:r>
            <a:br>
              <a:rPr dirty="0"/>
            </a:br>
            <a:endParaRPr dirty="0"/>
          </a:p>
        </p:txBody>
      </p:sp>
      <p:sp>
        <p:nvSpPr>
          <p:cNvPr id="658" name="Shape 658"/>
          <p:cNvSpPr/>
          <p:nvPr/>
        </p:nvSpPr>
        <p:spPr>
          <a:xfrm>
            <a:off x="628650" y="1825625"/>
            <a:ext cx="7886700" cy="172338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685800">
              <a:lnSpc>
                <a:spcPct val="90000"/>
              </a:lnSpc>
              <a:spcBef>
                <a:spcPts val="700"/>
              </a:spcBef>
              <a:defRPr sz="2700" b="1">
                <a:latin typeface="+mj-lt"/>
                <a:ea typeface="+mj-ea"/>
                <a:cs typeface="+mj-cs"/>
                <a:sym typeface="Calibri"/>
              </a:defRPr>
            </a:pPr>
            <a:endParaRPr/>
          </a:p>
          <a:p>
            <a:pPr defTabSz="685800">
              <a:lnSpc>
                <a:spcPct val="90000"/>
              </a:lnSpc>
              <a:spcBef>
                <a:spcPts val="700"/>
              </a:spcBef>
              <a:defRPr sz="2700" b="1">
                <a:latin typeface="+mj-lt"/>
                <a:ea typeface="+mj-ea"/>
                <a:cs typeface="+mj-cs"/>
                <a:sym typeface="Calibri"/>
              </a:defRPr>
            </a:pPr>
            <a:r>
              <a:t>Potassium intake:  </a:t>
            </a:r>
            <a:endParaRPr sz="2100"/>
          </a:p>
          <a:p>
            <a:pPr marL="171450" indent="-171450" defTabSz="685800">
              <a:lnSpc>
                <a:spcPct val="90000"/>
              </a:lnSpc>
              <a:spcBef>
                <a:spcPts val="700"/>
              </a:spcBef>
              <a:buClr>
                <a:srgbClr val="AB2328"/>
              </a:buClr>
              <a:buSzPct val="100000"/>
              <a:buFont typeface="Arial"/>
              <a:buChar char="•"/>
              <a:defRPr sz="2400">
                <a:latin typeface="+mj-lt"/>
                <a:ea typeface="+mj-ea"/>
                <a:cs typeface="+mj-cs"/>
                <a:sym typeface="Calibri"/>
              </a:defRPr>
            </a:pPr>
            <a:r>
              <a:t>In patients </a:t>
            </a:r>
            <a:r>
              <a:rPr i="1"/>
              <a:t>not</a:t>
            </a:r>
            <a:r>
              <a:t> at risk of hyperkalemia, increase dietary potassium intake to reduce blood pressure.</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29</a:t>
            </a:fld>
            <a:endParaRPr dirty="0"/>
          </a:p>
        </p:txBody>
      </p:sp>
    </p:spTree>
    <p:extLst>
      <p:ext uri="{BB962C8B-B14F-4D97-AF65-F5344CB8AC3E}">
        <p14:creationId xmlns:p14="http://schemas.microsoft.com/office/powerpoint/2010/main" val="2117827182"/>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1" name="image6.png"/>
          <p:cNvPicPr>
            <a:picLocks noChangeAspect="1"/>
          </p:cNvPicPr>
          <p:nvPr/>
        </p:nvPicPr>
        <p:blipFill>
          <a:blip r:embed="rId2">
            <a:extLst/>
          </a:blip>
          <a:stretch>
            <a:fillRect/>
          </a:stretch>
        </p:blipFill>
        <p:spPr>
          <a:xfrm>
            <a:off x="307578" y="1360488"/>
            <a:ext cx="8664096" cy="4766361"/>
          </a:xfrm>
          <a:prstGeom prst="rect">
            <a:avLst/>
          </a:prstGeom>
          <a:ln w="12700">
            <a:miter lim="400000"/>
          </a:ln>
        </p:spPr>
      </p:pic>
      <p:sp>
        <p:nvSpPr>
          <p:cNvPr id="662" name="Shape 662"/>
          <p:cNvSpPr>
            <a:spLocks noGrp="1"/>
          </p:cNvSpPr>
          <p:nvPr>
            <p:ph type="title" idx="4294967295"/>
          </p:nvPr>
        </p:nvSpPr>
        <p:spPr>
          <a:xfrm>
            <a:off x="1326653" y="0"/>
            <a:ext cx="6984836" cy="1143000"/>
          </a:xfrm>
          <a:prstGeom prst="rect">
            <a:avLst/>
          </a:prstGeom>
        </p:spPr>
        <p:txBody>
          <a:bodyPr lIns="121892" tIns="121892" rIns="121892" bIns="121892">
            <a:normAutofit/>
          </a:bodyPr>
          <a:lstStyle>
            <a:lvl1pPr>
              <a:defRPr sz="2800">
                <a:solidFill>
                  <a:srgbClr val="AB2328"/>
                </a:solidFill>
              </a:defRPr>
            </a:lvl1pPr>
          </a:lstStyle>
          <a:p>
            <a:r>
              <a:rPr sz="3200" dirty="0"/>
              <a:t>Systematic Reviews showing a Significant Effect of Potassium on BP</a:t>
            </a:r>
          </a:p>
        </p:txBody>
      </p:sp>
      <p:graphicFrame>
        <p:nvGraphicFramePr>
          <p:cNvPr id="663" name="Table 663"/>
          <p:cNvGraphicFramePr/>
          <p:nvPr/>
        </p:nvGraphicFramePr>
        <p:xfrm>
          <a:off x="528911" y="1547993"/>
          <a:ext cx="8221425" cy="4400539"/>
        </p:xfrm>
        <a:graphic>
          <a:graphicData uri="http://schemas.openxmlformats.org/drawingml/2006/table">
            <a:tbl>
              <a:tblPr firstRow="1" bandRow="1">
                <a:tableStyleId>{4C3C2611-4C71-4FC5-86AE-919BDF0F9419}</a:tableStyleId>
              </a:tblPr>
              <a:tblGrid>
                <a:gridCol w="983760"/>
                <a:gridCol w="504602"/>
                <a:gridCol w="496120"/>
                <a:gridCol w="758579"/>
                <a:gridCol w="1643497"/>
                <a:gridCol w="1557970"/>
                <a:gridCol w="2276897"/>
              </a:tblGrid>
              <a:tr h="433313">
                <a:tc>
                  <a:txBody>
                    <a:bodyPr/>
                    <a:lstStyle/>
                    <a:p>
                      <a:pPr algn="l" defTabSz="685800">
                        <a:defRPr sz="1800" b="0"/>
                      </a:pPr>
                      <a:r>
                        <a:rPr sz="1500" b="1"/>
                        <a:t>Author</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b="0"/>
                      </a:pPr>
                      <a:r>
                        <a:rPr sz="1500" b="1"/>
                        <a:t>Year</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b="0"/>
                      </a:pPr>
                      <a:r>
                        <a:rPr sz="1500" b="1"/>
                        <a:t>RCTs</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b="0"/>
                      </a:pPr>
                      <a:r>
                        <a:rPr sz="1500" b="1"/>
                        <a:t>Total N</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b="0"/>
                      </a:pPr>
                      <a:r>
                        <a:rPr sz="1500" b="1"/>
                        <a:t>Pooled effect SBP</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b="0"/>
                      </a:pPr>
                      <a:r>
                        <a:rPr sz="1500" b="1"/>
                        <a:t>Pooled effect DBP</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algn="l" defTabSz="685800">
                        <a:defRPr sz="1800" b="0"/>
                      </a:pPr>
                      <a:r>
                        <a:rPr sz="1500" b="1"/>
                        <a:t>Notes</a:t>
                      </a:r>
                    </a:p>
                  </a:txBody>
                  <a:tcPr marL="0" marR="0" marT="0" marB="0" anchor="ctr" horzOverflow="overflow">
                    <a:lnL w="12700">
                      <a:miter lim="400000"/>
                    </a:lnL>
                    <a:lnR w="12700">
                      <a:miter lim="400000"/>
                    </a:lnR>
                    <a:lnT w="12700">
                      <a:miter lim="400000"/>
                    </a:lnT>
                    <a:lnB w="12700">
                      <a:miter lim="400000"/>
                    </a:lnB>
                    <a:solidFill>
                      <a:srgbClr val="DEEBF6"/>
                    </a:solidFill>
                  </a:tcPr>
                </a:tc>
              </a:tr>
              <a:tr h="492148">
                <a:tc>
                  <a:txBody>
                    <a:bodyPr/>
                    <a:lstStyle/>
                    <a:p>
                      <a:pPr algn="l" defTabSz="685800">
                        <a:defRPr sz="1800"/>
                      </a:pPr>
                      <a:r>
                        <a:rPr sz="1300"/>
                        <a:t>Cappuccio</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1991</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19</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586</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-5.9 (-6.6 to -5.2)</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-3.4 (-4.0 to -2.8)</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algn="l" defTabSz="685800">
                        <a:defRPr sz="1800"/>
                      </a:pPr>
                      <a:r>
                        <a:rPr sz="1300"/>
                        <a:t>Mixed status, 5-112 days, 10-150 participants; ?all RCTs</a:t>
                      </a:r>
                    </a:p>
                  </a:txBody>
                  <a:tcPr marL="0" marR="0" marT="0" marB="0" anchor="ctr" horzOverflow="overflow">
                    <a:lnL w="12700">
                      <a:miter lim="400000"/>
                    </a:lnL>
                    <a:lnR w="12700">
                      <a:miter lim="400000"/>
                    </a:lnR>
                    <a:lnT w="12700">
                      <a:miter lim="400000"/>
                    </a:lnT>
                    <a:lnB w="12700">
                      <a:miter lim="400000"/>
                    </a:lnB>
                    <a:solidFill>
                      <a:srgbClr val="FFFFFF"/>
                    </a:solidFill>
                  </a:tcPr>
                </a:tc>
              </a:tr>
              <a:tr h="372986">
                <a:tc>
                  <a:txBody>
                    <a:bodyPr/>
                    <a:lstStyle/>
                    <a:p>
                      <a:pPr algn="l" defTabSz="685800">
                        <a:defRPr sz="1800"/>
                      </a:pPr>
                      <a:r>
                        <a:rPr sz="1300"/>
                        <a:t>Whelton</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1997</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33</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2609</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-3.11 (-4.3 to -1.9)</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-1.97 (-3.4 to -0.5)</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algn="l" defTabSz="685800">
                        <a:defRPr sz="1800"/>
                      </a:pPr>
                      <a:r>
                        <a:rPr sz="1300"/>
                        <a:t>Mixed status; 4d-3yrs; 10-484 N</a:t>
                      </a:r>
                    </a:p>
                  </a:txBody>
                  <a:tcPr marL="0" marR="0" marT="0" marB="0" anchor="ctr" horzOverflow="overflow">
                    <a:lnL w="12700">
                      <a:miter lim="400000"/>
                    </a:lnL>
                    <a:lnR w="12700">
                      <a:miter lim="400000"/>
                    </a:lnR>
                    <a:lnT w="12700">
                      <a:miter lim="400000"/>
                    </a:lnT>
                    <a:lnB w="12700">
                      <a:miter lim="400000"/>
                    </a:lnB>
                    <a:solidFill>
                      <a:srgbClr val="DEEBF6"/>
                    </a:solidFill>
                  </a:tcPr>
                </a:tc>
              </a:tr>
              <a:tr h="325288">
                <a:tc>
                  <a:txBody>
                    <a:bodyPr/>
                    <a:lstStyle/>
                    <a:p>
                      <a:pPr algn="l" defTabSz="685800">
                        <a:defRPr sz="1800"/>
                      </a:pPr>
                      <a:r>
                        <a:rPr sz="1300"/>
                        <a:t>Geleijnse</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2003</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27</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 NR</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-2.4 (-3.8 to -1.1)</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-1.57 (-2.6 to -0.5)</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algn="l" defTabSz="685800">
                        <a:defRPr sz="1800"/>
                      </a:pPr>
                      <a:r>
                        <a:rPr sz="1300"/>
                        <a:t>Mixed status; &gt;2 wks duration</a:t>
                      </a:r>
                    </a:p>
                  </a:txBody>
                  <a:tcPr marL="0" marR="0" marT="0" marB="0" anchor="ctr" horzOverflow="overflow">
                    <a:lnL w="12700">
                      <a:miter lim="400000"/>
                    </a:lnL>
                    <a:lnR w="12700">
                      <a:miter lim="400000"/>
                    </a:lnR>
                    <a:lnT w="12700">
                      <a:miter lim="400000"/>
                    </a:lnT>
                    <a:lnB w="12700">
                      <a:miter lim="400000"/>
                    </a:lnB>
                    <a:solidFill>
                      <a:srgbClr val="FFFFFF"/>
                    </a:solidFill>
                  </a:tcPr>
                </a:tc>
              </a:tr>
              <a:tr h="738222">
                <a:tc>
                  <a:txBody>
                    <a:bodyPr/>
                    <a:lstStyle/>
                    <a:p>
                      <a:pPr algn="l" defTabSz="685800">
                        <a:defRPr sz="1800"/>
                      </a:pPr>
                      <a:r>
                        <a:rPr sz="1300"/>
                        <a:t>Dickinson</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2006</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5</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a:t>425</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300"/>
                      </a:pPr>
                      <a:r>
                        <a:t>-3.9 (-8.6 to 0.8)</a:t>
                      </a:r>
                    </a:p>
                    <a:p>
                      <a:pPr>
                        <a:defRPr sz="1300" i="1"/>
                      </a:pPr>
                      <a:r>
                        <a:t>-11.2 (-25.2 to 2.7)</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300"/>
                      </a:pPr>
                      <a:r>
                        <a:t>-1.5 (-6.2 to 3.1)</a:t>
                      </a:r>
                    </a:p>
                    <a:p>
                      <a:pPr>
                        <a:defRPr sz="1300" i="1"/>
                      </a:pPr>
                      <a:r>
                        <a:t>-5.0 (-12.5 to 2.4)</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algn="l" defTabSz="685800">
                        <a:defRPr sz="1800"/>
                      </a:pPr>
                      <a:r>
                        <a:rPr sz="1300"/>
                        <a:t>Cochrane; hypertensive only; &gt;8wks; 12-212 N; still significant heterogeneity; one trial not pooled – no ss dec in BP</a:t>
                      </a:r>
                    </a:p>
                  </a:txBody>
                  <a:tcPr marL="0" marR="0" marT="0" marB="0" anchor="ctr" horzOverflow="overflow">
                    <a:lnL w="12700">
                      <a:miter lim="400000"/>
                    </a:lnL>
                    <a:lnR w="12700">
                      <a:miter lim="400000"/>
                    </a:lnR>
                    <a:lnT w="12700">
                      <a:miter lim="400000"/>
                    </a:lnT>
                    <a:lnB w="12700">
                      <a:miter lim="400000"/>
                    </a:lnB>
                    <a:solidFill>
                      <a:srgbClr val="DEEBF6"/>
                    </a:solidFill>
                  </a:tcPr>
                </a:tc>
              </a:tr>
              <a:tr h="881892">
                <a:tc>
                  <a:txBody>
                    <a:bodyPr/>
                    <a:lstStyle/>
                    <a:p>
                      <a:pPr algn="l" defTabSz="685800">
                        <a:defRPr sz="1800"/>
                      </a:pPr>
                      <a:r>
                        <a:rPr sz="1300"/>
                        <a:t>van Bommel</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2012</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10</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563</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300"/>
                      </a:pPr>
                      <a:r>
                        <a:t>-7.12 (-8.5 to -5.7)</a:t>
                      </a:r>
                    </a:p>
                    <a:p>
                      <a:pPr defTabSz="685800">
                        <a:defRPr sz="1300" i="1"/>
                      </a:pPr>
                      <a:r>
                        <a:t>-9.5 (-10.8 to -8.1)</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300"/>
                      </a:pPr>
                      <a:r>
                        <a:t>-4.9 (-5.8 to -4.0)</a:t>
                      </a:r>
                    </a:p>
                    <a:p>
                      <a:pPr>
                        <a:defRPr sz="1300" i="1"/>
                      </a:pPr>
                      <a:r>
                        <a:t>-6.4 (-7.3 to – 5.6)</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algn="l" defTabSz="685800">
                        <a:defRPr sz="1800"/>
                      </a:pPr>
                      <a:r>
                        <a:rPr sz="1300"/>
                        <a:t>Hypertensive pts with high Na diet; heterogeneity dec. after exc. of outlier</a:t>
                      </a:r>
                    </a:p>
                  </a:txBody>
                  <a:tcPr marL="0" marR="0" marT="0" marB="0" anchor="ctr" horzOverflow="overflow">
                    <a:lnL w="12700">
                      <a:miter lim="400000"/>
                    </a:lnL>
                    <a:lnR w="12700">
                      <a:miter lim="400000"/>
                    </a:lnR>
                    <a:lnT w="12700">
                      <a:miter lim="400000"/>
                    </a:lnT>
                    <a:lnB w="12700">
                      <a:miter lim="400000"/>
                    </a:lnB>
                    <a:solidFill>
                      <a:srgbClr val="FFFFFF"/>
                    </a:solidFill>
                  </a:tcPr>
                </a:tc>
              </a:tr>
              <a:tr h="610284">
                <a:tc>
                  <a:txBody>
                    <a:bodyPr/>
                    <a:lstStyle/>
                    <a:p>
                      <a:pPr algn="l" defTabSz="685800">
                        <a:defRPr sz="1800"/>
                      </a:pPr>
                      <a:r>
                        <a:rPr sz="1300" b="1"/>
                        <a:t>Aburto</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b="1"/>
                        <a:t>2013</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b="1"/>
                        <a:t>22</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b="1"/>
                        <a:t>1606</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b="1"/>
                        <a:t>-3.49 (-5.2 to -1.8)</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defTabSz="685800">
                        <a:defRPr sz="1800"/>
                      </a:pPr>
                      <a:r>
                        <a:rPr sz="1300" b="1"/>
                        <a:t>-1.96 (-3.1 to -0.9)</a:t>
                      </a:r>
                    </a:p>
                  </a:txBody>
                  <a:tcPr marL="0" marR="0" marT="0" marB="0" anchor="ctr" horzOverflow="overflow">
                    <a:lnL w="12700">
                      <a:miter lim="400000"/>
                    </a:lnL>
                    <a:lnR w="12700">
                      <a:miter lim="400000"/>
                    </a:lnR>
                    <a:lnT w="12700">
                      <a:miter lim="400000"/>
                    </a:lnT>
                    <a:lnB w="12700">
                      <a:miter lim="400000"/>
                    </a:lnB>
                    <a:solidFill>
                      <a:srgbClr val="DEEBF6"/>
                    </a:solidFill>
                  </a:tcPr>
                </a:tc>
                <a:tc>
                  <a:txBody>
                    <a:bodyPr/>
                    <a:lstStyle/>
                    <a:p>
                      <a:pPr algn="l" defTabSz="685800">
                        <a:defRPr sz="1300" b="1"/>
                      </a:pPr>
                      <a:r>
                        <a:t>Mixed status; &gt;4 wks; </a:t>
                      </a:r>
                    </a:p>
                    <a:p>
                      <a:pPr algn="l" defTabSz="685800">
                        <a:defRPr sz="1300" b="1"/>
                      </a:pPr>
                      <a:r>
                        <a:t>measured urinary  K</a:t>
                      </a:r>
                    </a:p>
                  </a:txBody>
                  <a:tcPr marL="0" marR="0" marT="0" marB="0" anchor="ctr" horzOverflow="overflow">
                    <a:lnL w="12700">
                      <a:miter lim="400000"/>
                    </a:lnL>
                    <a:lnR w="12700">
                      <a:miter lim="400000"/>
                    </a:lnR>
                    <a:lnT w="12700">
                      <a:miter lim="400000"/>
                    </a:lnT>
                    <a:lnB w="12700">
                      <a:miter lim="400000"/>
                    </a:lnB>
                    <a:solidFill>
                      <a:srgbClr val="DEEBF6"/>
                    </a:solidFill>
                  </a:tcPr>
                </a:tc>
              </a:tr>
              <a:tr h="492148">
                <a:tc>
                  <a:txBody>
                    <a:bodyPr/>
                    <a:lstStyle/>
                    <a:p>
                      <a:pPr algn="l" defTabSz="685800">
                        <a:defRPr sz="1800"/>
                      </a:pPr>
                      <a:r>
                        <a:rPr sz="1300"/>
                        <a:t>Binia</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2015</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15 </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917</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-4.7 (2.4 to -7)</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defTabSz="685800">
                        <a:defRPr sz="1800"/>
                      </a:pPr>
                      <a:r>
                        <a:rPr sz="1300"/>
                        <a:t>- 3.5 (1.3 to 5.7)</a:t>
                      </a:r>
                    </a:p>
                  </a:txBody>
                  <a:tcPr marL="0" marR="0" marT="0" marB="0" anchor="ctr" horzOverflow="overflow">
                    <a:lnL w="12700">
                      <a:miter lim="400000"/>
                    </a:lnL>
                    <a:lnR w="12700">
                      <a:miter lim="400000"/>
                    </a:lnR>
                    <a:lnT w="12700">
                      <a:miter lim="400000"/>
                    </a:lnT>
                    <a:lnB w="12700">
                      <a:miter lim="400000"/>
                    </a:lnB>
                    <a:solidFill>
                      <a:srgbClr val="FFFFFF"/>
                    </a:solidFill>
                  </a:tcPr>
                </a:tc>
                <a:tc>
                  <a:txBody>
                    <a:bodyPr/>
                    <a:lstStyle/>
                    <a:p>
                      <a:pPr algn="l" defTabSz="685800">
                        <a:defRPr sz="1800"/>
                      </a:pPr>
                      <a:r>
                        <a:rPr sz="1300"/>
                        <a:t>Pts not on anti-htn Rx; mixed status; &gt;=4wks; </a:t>
                      </a:r>
                    </a:p>
                  </a:txBody>
                  <a:tcPr marL="0" marR="0" marT="0" marB="0" anchor="ctr" horzOverflow="overflow">
                    <a:lnL w="12700">
                      <a:miter lim="400000"/>
                    </a:lnL>
                    <a:lnR w="12700">
                      <a:miter lim="400000"/>
                    </a:lnR>
                    <a:lnT w="12700">
                      <a:miter lim="400000"/>
                    </a:lnT>
                    <a:lnB w="12700">
                      <a:miter lim="400000"/>
                    </a:lnB>
                    <a:solidFill>
                      <a:srgbClr val="FFFFFF"/>
                    </a:solidFill>
                  </a:tcPr>
                </a:tc>
              </a:tr>
            </a:tbl>
          </a:graphicData>
        </a:graphic>
      </p:graphicFrame>
      <p:sp>
        <p:nvSpPr>
          <p:cNvPr id="664" name="Shape 664"/>
          <p:cNvSpPr/>
          <p:nvPr/>
        </p:nvSpPr>
        <p:spPr>
          <a:xfrm>
            <a:off x="401596" y="4743405"/>
            <a:ext cx="8476059" cy="785787"/>
          </a:xfrm>
          <a:prstGeom prst="roundRect">
            <a:avLst>
              <a:gd name="adj" fmla="val 10843"/>
            </a:avLst>
          </a:prstGeom>
          <a:ln w="28575">
            <a:solidFill>
              <a:srgbClr val="FF0000"/>
            </a:solidFill>
            <a:miter/>
          </a:ln>
        </p:spPr>
        <p:txBody>
          <a:bodyPr lIns="45718" tIns="45718" rIns="45718" bIns="45718" anchor="ctr"/>
          <a:lstStyle/>
          <a:p>
            <a:pPr algn="ctr" defTabSz="1219168">
              <a:defRPr>
                <a:solidFill>
                  <a:srgbClr val="FFFFFF"/>
                </a:solidFill>
                <a:latin typeface="+mj-lt"/>
                <a:ea typeface="+mj-ea"/>
                <a:cs typeface="+mj-cs"/>
                <a:sym typeface="Calibri"/>
              </a:defRPr>
            </a:pPr>
            <a:endParaRPr/>
          </a:p>
        </p:txBody>
      </p:sp>
      <p:sp>
        <p:nvSpPr>
          <p:cNvPr id="665" name="Shape 665"/>
          <p:cNvSpPr>
            <a:spLocks noGrp="1"/>
          </p:cNvSpPr>
          <p:nvPr>
            <p:ph type="sldNum" sz="quarter" idx="4294967295"/>
          </p:nvPr>
        </p:nvSpPr>
        <p:spPr>
          <a:xfrm>
            <a:off x="8708586" y="6140882"/>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30</a:t>
            </a:fld>
            <a:endParaRPr/>
          </a:p>
        </p:txBody>
      </p:sp>
    </p:spTree>
    <p:extLst>
      <p:ext uri="{BB962C8B-B14F-4D97-AF65-F5344CB8AC3E}">
        <p14:creationId xmlns:p14="http://schemas.microsoft.com/office/powerpoint/2010/main" val="221566345"/>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 name="Shape 667"/>
          <p:cNvSpPr>
            <a:spLocks noGrp="1"/>
          </p:cNvSpPr>
          <p:nvPr>
            <p:ph type="title"/>
          </p:nvPr>
        </p:nvSpPr>
        <p:spPr>
          <a:xfrm>
            <a:off x="953407" y="105104"/>
            <a:ext cx="8190593" cy="735070"/>
          </a:xfrm>
          <a:prstGeom prst="rect">
            <a:avLst/>
          </a:prstGeom>
        </p:spPr>
        <p:txBody>
          <a:bodyPr lIns="121892" tIns="121892" rIns="121892" bIns="121892" anchor="b">
            <a:noAutofit/>
          </a:bodyPr>
          <a:lstStyle/>
          <a:p>
            <a:pPr defTabSz="404620">
              <a:defRPr sz="1600"/>
            </a:pPr>
            <a:r>
              <a:rPr sz="3200" dirty="0"/>
              <a:t>Increased Potassium </a:t>
            </a:r>
            <a:r>
              <a:rPr sz="3200" dirty="0" smtClean="0"/>
              <a:t>intake</a:t>
            </a:r>
            <a:r>
              <a:rPr lang="en-CA" sz="3200" dirty="0" smtClean="0"/>
              <a:t> decreases BP:</a:t>
            </a:r>
            <a:r>
              <a:rPr sz="1600" dirty="0"/>
              <a:t/>
            </a:r>
            <a:br>
              <a:rPr sz="1600" dirty="0"/>
            </a:br>
            <a:endParaRPr sz="1600" dirty="0"/>
          </a:p>
        </p:txBody>
      </p:sp>
      <p:sp>
        <p:nvSpPr>
          <p:cNvPr id="668" name="Shape 668"/>
          <p:cNvSpPr>
            <a:spLocks noGrp="1"/>
          </p:cNvSpPr>
          <p:nvPr>
            <p:ph type="sldNum" sz="quarter" idx="4294967295"/>
          </p:nvPr>
        </p:nvSpPr>
        <p:spPr>
          <a:xfrm>
            <a:off x="8708586" y="604872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31</a:t>
            </a:fld>
            <a:endParaRPr/>
          </a:p>
        </p:txBody>
      </p:sp>
      <p:sp>
        <p:nvSpPr>
          <p:cNvPr id="679" name="Shape 679"/>
          <p:cNvSpPr/>
          <p:nvPr/>
        </p:nvSpPr>
        <p:spPr>
          <a:xfrm>
            <a:off x="475989" y="6112997"/>
            <a:ext cx="8016062" cy="246217"/>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lvl1pPr algn="r">
              <a:defRPr sz="1000" i="1">
                <a:latin typeface="+mj-lt"/>
                <a:ea typeface="+mj-ea"/>
                <a:cs typeface="+mj-cs"/>
                <a:sym typeface="Calibri"/>
              </a:defRPr>
            </a:lvl1pPr>
          </a:lstStyle>
          <a:p>
            <a:r>
              <a:rPr dirty="0"/>
              <a:t>Effect of increased potassium intake on cardiovascular risk factors and disease: systematic review and meta-analyses. </a:t>
            </a:r>
            <a:r>
              <a:rPr dirty="0" err="1"/>
              <a:t>Aburto</a:t>
            </a:r>
            <a:r>
              <a:rPr dirty="0"/>
              <a:t> et al, </a:t>
            </a:r>
            <a:r>
              <a:rPr dirty="0" err="1"/>
              <a:t>BMJ</a:t>
            </a:r>
            <a:r>
              <a:rPr dirty="0"/>
              <a:t> 2013.</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222" y="660389"/>
            <a:ext cx="6069724" cy="510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616" y="5655513"/>
            <a:ext cx="1591160" cy="415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061627" y="1728908"/>
            <a:ext cx="952820" cy="161364"/>
          </a:xfrm>
          <a:prstGeom prst="rect">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800" b="0" i="0" u="none" strike="noStrike" cap="none" spc="0" normalizeH="0" baseline="0">
              <a:ln>
                <a:noFill/>
              </a:ln>
              <a:solidFill>
                <a:srgbClr val="000000"/>
              </a:solidFill>
              <a:effectLst/>
              <a:uFillTx/>
              <a:latin typeface="+mn-lt"/>
              <a:ea typeface="+mn-ea"/>
              <a:cs typeface="+mn-cs"/>
              <a:sym typeface="Helvetica"/>
            </a:endParaRPr>
          </a:p>
        </p:txBody>
      </p:sp>
      <p:sp>
        <p:nvSpPr>
          <p:cNvPr id="8" name="Rectangle 7"/>
          <p:cNvSpPr/>
          <p:nvPr/>
        </p:nvSpPr>
        <p:spPr>
          <a:xfrm>
            <a:off x="7061627" y="5216179"/>
            <a:ext cx="952820" cy="161364"/>
          </a:xfrm>
          <a:prstGeom prst="rect">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800" b="0" i="0" u="none" strike="noStrike" cap="none" spc="0" normalizeH="0" baseline="0">
              <a:ln>
                <a:noFill/>
              </a:ln>
              <a:solidFill>
                <a:srgbClr val="000000"/>
              </a:solidFill>
              <a:effectLst/>
              <a:uFillTx/>
              <a:latin typeface="+mn-lt"/>
              <a:ea typeface="+mn-ea"/>
              <a:cs typeface="+mn-cs"/>
              <a:sym typeface="Helvetica"/>
            </a:endParaRPr>
          </a:p>
        </p:txBody>
      </p:sp>
    </p:spTree>
    <p:extLst>
      <p:ext uri="{BB962C8B-B14F-4D97-AF65-F5344CB8AC3E}">
        <p14:creationId xmlns:p14="http://schemas.microsoft.com/office/powerpoint/2010/main" val="579772098"/>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1" name="image6.png"/>
          <p:cNvPicPr>
            <a:picLocks noChangeAspect="1"/>
          </p:cNvPicPr>
          <p:nvPr/>
        </p:nvPicPr>
        <p:blipFill>
          <a:blip r:embed="rId2">
            <a:extLst/>
          </a:blip>
          <a:stretch>
            <a:fillRect/>
          </a:stretch>
        </p:blipFill>
        <p:spPr>
          <a:xfrm>
            <a:off x="2262188" y="1476375"/>
            <a:ext cx="4849813" cy="4183063"/>
          </a:xfrm>
          <a:prstGeom prst="rect">
            <a:avLst/>
          </a:prstGeom>
          <a:ln w="12700">
            <a:miter lim="400000"/>
          </a:ln>
        </p:spPr>
      </p:pic>
      <p:sp>
        <p:nvSpPr>
          <p:cNvPr id="682" name="Shape 682"/>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32</a:t>
            </a:fld>
            <a:endParaRPr/>
          </a:p>
        </p:txBody>
      </p:sp>
      <p:sp>
        <p:nvSpPr>
          <p:cNvPr id="683" name="Shape 683"/>
          <p:cNvSpPr/>
          <p:nvPr/>
        </p:nvSpPr>
        <p:spPr>
          <a:xfrm>
            <a:off x="1381125" y="226340"/>
            <a:ext cx="7485061" cy="1132561"/>
          </a:xfrm>
          <a:prstGeom prst="rect">
            <a:avLst/>
          </a:prstGeom>
          <a:ln w="12700">
            <a:miter lim="400000"/>
          </a:ln>
          <a:extLst>
            <a:ext uri="{C572A759-6A51-4108-AA02-DFA0A04FC94B}">
              <ma14:wrappingTextBoxFlag xmlns:ma14="http://schemas.microsoft.com/office/mac/drawingml/2011/main" xmlns="" val="1"/>
            </a:ext>
          </a:extLst>
        </p:spPr>
        <p:txBody>
          <a:bodyPr lIns="121892" tIns="121892" rIns="121892" bIns="121892" anchor="b">
            <a:spAutoFit/>
          </a:bodyPr>
          <a:lstStyle>
            <a:lvl1pPr algn="ctr" defTabSz="685800">
              <a:lnSpc>
                <a:spcPct val="90000"/>
              </a:lnSpc>
              <a:defRPr sz="2800" b="1">
                <a:solidFill>
                  <a:srgbClr val="AB2328"/>
                </a:solidFill>
                <a:latin typeface="+mj-lt"/>
                <a:ea typeface="+mj-ea"/>
                <a:cs typeface="+mj-cs"/>
                <a:sym typeface="Calibri"/>
              </a:defRPr>
            </a:lvl1pPr>
          </a:lstStyle>
          <a:p>
            <a:r>
              <a:rPr sz="3200" dirty="0"/>
              <a:t>A K rich diet has additive effects to </a:t>
            </a:r>
            <a:endParaRPr lang="en-CA" sz="3200" dirty="0" smtClean="0"/>
          </a:p>
          <a:p>
            <a:r>
              <a:rPr sz="3200" dirty="0" smtClean="0"/>
              <a:t>Na </a:t>
            </a:r>
            <a:r>
              <a:rPr sz="3200" dirty="0"/>
              <a:t>restriction</a:t>
            </a:r>
          </a:p>
        </p:txBody>
      </p:sp>
      <p:sp>
        <p:nvSpPr>
          <p:cNvPr id="684" name="Shape 684"/>
          <p:cNvSpPr/>
          <p:nvPr/>
        </p:nvSpPr>
        <p:spPr>
          <a:xfrm>
            <a:off x="2494377" y="5155674"/>
            <a:ext cx="504303" cy="377719"/>
          </a:xfrm>
          <a:prstGeom prst="rect">
            <a:avLst/>
          </a:prstGeom>
          <a:solidFill>
            <a:srgbClr val="FFFFFF"/>
          </a:solidFill>
          <a:ln w="12700">
            <a:miter lim="400000"/>
          </a:ln>
        </p:spPr>
        <p:txBody>
          <a:bodyPr lIns="45718" tIns="45718" rIns="45718" bIns="45718" anchor="ctr"/>
          <a:lstStyle/>
          <a:p>
            <a:pPr>
              <a:defRPr>
                <a:latin typeface="+mj-lt"/>
                <a:ea typeface="+mj-ea"/>
                <a:cs typeface="+mj-cs"/>
                <a:sym typeface="Calibri"/>
              </a:defRPr>
            </a:pPr>
            <a:endParaRPr/>
          </a:p>
        </p:txBody>
      </p:sp>
      <p:sp>
        <p:nvSpPr>
          <p:cNvPr id="685" name="Shape 685"/>
          <p:cNvSpPr/>
          <p:nvPr/>
        </p:nvSpPr>
        <p:spPr>
          <a:xfrm>
            <a:off x="2583154" y="4973165"/>
            <a:ext cx="491603" cy="365019"/>
          </a:xfrm>
          <a:prstGeom prst="rect">
            <a:avLst/>
          </a:prstGeom>
          <a:solidFill>
            <a:srgbClr val="FFFFFF"/>
          </a:solidFill>
          <a:ln w="12700">
            <a:miter lim="400000"/>
          </a:ln>
        </p:spPr>
        <p:txBody>
          <a:bodyPr lIns="45718" tIns="45718" rIns="45718" bIns="45718" anchor="ctr"/>
          <a:lstStyle/>
          <a:p>
            <a:pPr>
              <a:defRPr>
                <a:latin typeface="+mj-lt"/>
                <a:ea typeface="+mj-ea"/>
                <a:cs typeface="+mj-cs"/>
                <a:sym typeface="Calibri"/>
              </a:defRPr>
            </a:pPr>
            <a:endParaRPr/>
          </a:p>
        </p:txBody>
      </p:sp>
      <p:pic>
        <p:nvPicPr>
          <p:cNvPr id="686" name="DASH-Diet.gif"/>
          <p:cNvPicPr>
            <a:picLocks noChangeAspect="1"/>
          </p:cNvPicPr>
          <p:nvPr/>
        </p:nvPicPr>
        <p:blipFill>
          <a:blip r:embed="rId3">
            <a:extLst/>
          </a:blip>
          <a:stretch>
            <a:fillRect/>
          </a:stretch>
        </p:blipFill>
        <p:spPr>
          <a:xfrm>
            <a:off x="2556767" y="1865346"/>
            <a:ext cx="4346845" cy="3405121"/>
          </a:xfrm>
          <a:prstGeom prst="rect">
            <a:avLst/>
          </a:prstGeom>
          <a:ln w="12700">
            <a:miter lim="400000"/>
          </a:ln>
        </p:spPr>
      </p:pic>
      <p:sp>
        <p:nvSpPr>
          <p:cNvPr id="687" name="Shape 687"/>
          <p:cNvSpPr/>
          <p:nvPr/>
        </p:nvSpPr>
        <p:spPr>
          <a:xfrm>
            <a:off x="3561073" y="5685103"/>
            <a:ext cx="3458519" cy="256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r" defTabSz="457200">
              <a:defRPr sz="1000" i="1">
                <a:latin typeface="+mj-lt"/>
                <a:ea typeface="+mj-ea"/>
                <a:cs typeface="+mj-cs"/>
                <a:sym typeface="Calibri"/>
              </a:defRPr>
            </a:lvl1pPr>
          </a:lstStyle>
          <a:p>
            <a:r>
              <a:t>Sacks et al. N Engl J Med, Vol. 344, No. 1 · January 4, 2001</a:t>
            </a:r>
          </a:p>
        </p:txBody>
      </p:sp>
    </p:spTree>
    <p:extLst>
      <p:ext uri="{BB962C8B-B14F-4D97-AF65-F5344CB8AC3E}">
        <p14:creationId xmlns:p14="http://schemas.microsoft.com/office/powerpoint/2010/main" val="2492219586"/>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 name="Shape 690"/>
          <p:cNvSpPr>
            <a:spLocks noGrp="1"/>
          </p:cNvSpPr>
          <p:nvPr>
            <p:ph type="body" idx="4294967295"/>
          </p:nvPr>
        </p:nvSpPr>
        <p:spPr>
          <a:xfrm>
            <a:off x="952500" y="1436686"/>
            <a:ext cx="7000876" cy="4524378"/>
          </a:xfrm>
          <a:prstGeom prst="rect">
            <a:avLst/>
          </a:prstGeom>
        </p:spPr>
        <p:txBody>
          <a:bodyPr lIns="45718" tIns="45718" rIns="45718" bIns="45718"/>
          <a:lstStyle/>
          <a:p>
            <a:pPr marL="254000" indent="-254000">
              <a:lnSpc>
                <a:spcPct val="100000"/>
              </a:lnSpc>
              <a:spcBef>
                <a:spcPts val="1000"/>
              </a:spcBef>
              <a:defRPr sz="2700"/>
            </a:pPr>
            <a:r>
              <a:t>Potassium supplementation leads to a decrease in BP</a:t>
            </a:r>
          </a:p>
          <a:p>
            <a:pPr marL="254000" indent="-254000">
              <a:lnSpc>
                <a:spcPct val="100000"/>
              </a:lnSpc>
              <a:spcBef>
                <a:spcPts val="1000"/>
              </a:spcBef>
              <a:defRPr sz="2700"/>
            </a:pPr>
            <a:r>
              <a:t>Effect most consistently seen in patients with hypertension</a:t>
            </a:r>
          </a:p>
          <a:p>
            <a:pPr marL="254000" indent="-254000">
              <a:lnSpc>
                <a:spcPct val="100000"/>
              </a:lnSpc>
              <a:spcBef>
                <a:spcPts val="1000"/>
              </a:spcBef>
              <a:defRPr sz="2700"/>
            </a:pPr>
            <a:r>
              <a:t>Effect of K is modified by Na intake, with greater effect at higher baseline Na </a:t>
            </a:r>
          </a:p>
        </p:txBody>
      </p:sp>
      <p:sp>
        <p:nvSpPr>
          <p:cNvPr id="691" name="Shape 691"/>
          <p:cNvSpPr/>
          <p:nvPr/>
        </p:nvSpPr>
        <p:spPr>
          <a:xfrm>
            <a:off x="1094927" y="153523"/>
            <a:ext cx="8229601" cy="1077161"/>
          </a:xfrm>
          <a:prstGeom prst="rect">
            <a:avLst/>
          </a:prstGeom>
          <a:ln w="12700">
            <a:miter lim="400000"/>
          </a:ln>
          <a:extLst>
            <a:ext uri="{C572A759-6A51-4108-AA02-DFA0A04FC94B}">
              <ma14:wrappingTextBoxFlag xmlns:ma14="http://schemas.microsoft.com/office/mac/drawingml/2011/main" xmlns="" val="1"/>
            </a:ext>
          </a:extLst>
        </p:spPr>
        <p:txBody>
          <a:bodyPr lIns="121892" tIns="121892" rIns="121892" bIns="121892" anchor="b">
            <a:spAutoFit/>
          </a:bodyPr>
          <a:lstStyle>
            <a:lvl1pPr algn="ctr" defTabSz="685800">
              <a:lnSpc>
                <a:spcPct val="90000"/>
              </a:lnSpc>
              <a:defRPr sz="2800" b="1">
                <a:solidFill>
                  <a:srgbClr val="AB2328"/>
                </a:solidFill>
                <a:latin typeface="+mj-lt"/>
                <a:ea typeface="+mj-ea"/>
                <a:cs typeface="+mj-cs"/>
                <a:sym typeface="Calibri"/>
              </a:defRPr>
            </a:lvl1pPr>
          </a:lstStyle>
          <a:p>
            <a:r>
              <a:rPr sz="3200" dirty="0"/>
              <a:t>Enriching dietary potassium lowers BP: </a:t>
            </a:r>
            <a:r>
              <a:rPr dirty="0"/>
              <a:t>summary</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33</a:t>
            </a:fld>
            <a:endParaRPr dirty="0"/>
          </a:p>
        </p:txBody>
      </p:sp>
    </p:spTree>
    <p:extLst>
      <p:ext uri="{BB962C8B-B14F-4D97-AF65-F5344CB8AC3E}">
        <p14:creationId xmlns:p14="http://schemas.microsoft.com/office/powerpoint/2010/main" val="1634620930"/>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 name="Shape 693"/>
          <p:cNvSpPr>
            <a:spLocks noGrp="1"/>
          </p:cNvSpPr>
          <p:nvPr>
            <p:ph type="title"/>
          </p:nvPr>
        </p:nvSpPr>
        <p:spPr>
          <a:xfrm>
            <a:off x="1407544" y="212168"/>
            <a:ext cx="7556945" cy="1143002"/>
          </a:xfrm>
          <a:prstGeom prst="rect">
            <a:avLst/>
          </a:prstGeom>
        </p:spPr>
        <p:txBody>
          <a:bodyPr>
            <a:normAutofit/>
          </a:bodyPr>
          <a:lstStyle>
            <a:lvl1pPr>
              <a:defRPr sz="2800"/>
            </a:lvl1pPr>
          </a:lstStyle>
          <a:p>
            <a:r>
              <a:rPr sz="3200" dirty="0"/>
              <a:t>Risk of Hyperkalemia with K Supplementation</a:t>
            </a:r>
          </a:p>
        </p:txBody>
      </p:sp>
      <p:sp>
        <p:nvSpPr>
          <p:cNvPr id="694" name="Shape 694"/>
          <p:cNvSpPr>
            <a:spLocks noGrp="1"/>
          </p:cNvSpPr>
          <p:nvPr>
            <p:ph type="body" idx="1"/>
          </p:nvPr>
        </p:nvSpPr>
        <p:spPr>
          <a:xfrm>
            <a:off x="881062" y="2159941"/>
            <a:ext cx="7857026" cy="3316752"/>
          </a:xfrm>
          <a:prstGeom prst="rect">
            <a:avLst/>
          </a:prstGeom>
        </p:spPr>
        <p:txBody>
          <a:bodyPr/>
          <a:lstStyle/>
          <a:p>
            <a:pPr marL="0" indent="0">
              <a:buSzTx/>
              <a:buNone/>
            </a:pPr>
            <a:r>
              <a:t>Prior to advising increase in potassium intake, the following kinds of patients – who are at high risk of hyperkalemia, should be assessed for suitability, and monitored closely:</a:t>
            </a:r>
          </a:p>
          <a:p>
            <a:r>
              <a:t>Patients taking renin-angiotensin-aldosterone inhibitors</a:t>
            </a:r>
          </a:p>
          <a:p>
            <a:r>
              <a:t>Patients on other drugs that can cause hyperkalemia (trimethoprim and sulfamethoxazole, amiloride, triamterene)</a:t>
            </a:r>
          </a:p>
          <a:p>
            <a:r>
              <a:t>Patients with CKD (GFR &lt; 45mL/min)</a:t>
            </a:r>
          </a:p>
          <a:p>
            <a:r>
              <a:t>Patients with baseline serum potassium &gt; 4.5 mmol/L</a:t>
            </a:r>
          </a:p>
        </p:txBody>
      </p:sp>
      <p:sp>
        <p:nvSpPr>
          <p:cNvPr id="695" name="Shape 695"/>
          <p:cNvSpPr>
            <a:spLocks noGrp="1"/>
          </p:cNvSpPr>
          <p:nvPr>
            <p:ph type="sldNum" sz="quarter" idx="4294967295"/>
          </p:nvPr>
        </p:nvSpPr>
        <p:spPr>
          <a:xfrm>
            <a:off x="8595345" y="5875285"/>
            <a:ext cx="284369" cy="307339"/>
          </a:xfrm>
          <a:prstGeom prst="rect">
            <a:avLst/>
          </a:prstGeom>
          <a:extLst>
            <a:ext uri="{C572A759-6A51-4108-AA02-DFA0A04FC94B}">
              <ma14:wrappingTextBoxFlag xmlns:ma14="http://schemas.microsoft.com/office/mac/drawingml/2011/main" xmlns="" val="1"/>
            </a:ext>
          </a:extLst>
        </p:spPr>
        <p:txBody>
          <a:bodyPr anchor="ctr"/>
          <a:lstStyle>
            <a:lvl1pPr>
              <a:defRPr sz="1400"/>
            </a:lvl1pPr>
          </a:lstStyle>
          <a:p>
            <a:fld id="{86CB4B4D-7CA3-9044-876B-883B54F8677D}" type="slidenum">
              <a:t>34</a:t>
            </a:fld>
            <a:endParaRPr/>
          </a:p>
        </p:txBody>
      </p:sp>
      <p:sp>
        <p:nvSpPr>
          <p:cNvPr id="696" name="Shape 696"/>
          <p:cNvSpPr/>
          <p:nvPr/>
        </p:nvSpPr>
        <p:spPr>
          <a:xfrm>
            <a:off x="679505" y="1446702"/>
            <a:ext cx="7498830"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b="1">
                <a:latin typeface="+mj-lt"/>
                <a:ea typeface="+mj-ea"/>
                <a:cs typeface="+mj-cs"/>
                <a:sym typeface="Calibri"/>
              </a:defRPr>
            </a:lvl1pPr>
          </a:lstStyle>
          <a:p>
            <a:r>
              <a:t>Identify those at Risk of Hyperkalemia with Potassium supplementation</a:t>
            </a:r>
          </a:p>
        </p:txBody>
      </p:sp>
    </p:spTree>
    <p:extLst>
      <p:ext uri="{BB962C8B-B14F-4D97-AF65-F5344CB8AC3E}">
        <p14:creationId xmlns:p14="http://schemas.microsoft.com/office/powerpoint/2010/main" val="604744922"/>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481" y="1236244"/>
            <a:ext cx="7319469" cy="4801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new?</a:t>
            </a:r>
          </a:p>
          <a:p>
            <a:pPr marL="285750" indent="-285750">
              <a:buClr>
                <a:srgbClr val="C00000"/>
              </a:buClr>
              <a:buFont typeface="Arial" panose="020B0604020202020204" pitchFamily="34" charset="0"/>
              <a:buChar char="•"/>
            </a:pPr>
            <a:r>
              <a:rPr lang="en-CA" sz="2200" b="1" dirty="0">
                <a:solidFill>
                  <a:srgbClr val="A5A5A5"/>
                </a:solidFill>
                <a:latin typeface="Calibri"/>
              </a:rPr>
              <a:t>New thresholds and targets for high risk patients (SPRINT)</a:t>
            </a:r>
          </a:p>
          <a:p>
            <a:pPr marL="285750" indent="-285750">
              <a:buClr>
                <a:srgbClr val="C00000"/>
              </a:buClr>
              <a:buFont typeface="Arial" panose="020B0604020202020204" pitchFamily="34" charset="0"/>
              <a:buChar char="•"/>
            </a:pPr>
            <a:r>
              <a:rPr lang="en-CA" sz="2200" b="1" i="1" dirty="0" smtClean="0">
                <a:solidFill>
                  <a:srgbClr val="A5A5A5"/>
                </a:solidFill>
                <a:latin typeface="Calibri"/>
              </a:rPr>
              <a:t>Assessing</a:t>
            </a:r>
            <a:r>
              <a:rPr lang="en-CA" sz="2200" dirty="0" smtClean="0">
                <a:solidFill>
                  <a:srgbClr val="A5A5A5"/>
                </a:solidFill>
                <a:latin typeface="Calibri"/>
              </a:rPr>
              <a:t> clinic blood pressures using </a:t>
            </a:r>
            <a:r>
              <a:rPr lang="en-CA" sz="2200" b="1" dirty="0" smtClean="0">
                <a:solidFill>
                  <a:srgbClr val="A5A5A5"/>
                </a:solidFill>
                <a:latin typeface="Calibri"/>
              </a:rPr>
              <a:t>automatic electronic </a:t>
            </a:r>
            <a:r>
              <a:rPr lang="en-CA" sz="2200" dirty="0" smtClean="0">
                <a:solidFill>
                  <a:srgbClr val="A5A5A5"/>
                </a:solidFill>
                <a:latin typeface="Calibri"/>
              </a:rPr>
              <a:t>(</a:t>
            </a:r>
            <a:r>
              <a:rPr lang="en-CA" sz="2200" dirty="0" err="1" smtClean="0">
                <a:solidFill>
                  <a:srgbClr val="A5A5A5"/>
                </a:solidFill>
                <a:latin typeface="Calibri"/>
              </a:rPr>
              <a:t>oscillometric</a:t>
            </a:r>
            <a:r>
              <a:rPr lang="en-CA" sz="2200" dirty="0" smtClean="0">
                <a:solidFill>
                  <a:srgbClr val="A5A5A5"/>
                </a:solidFill>
                <a:latin typeface="Calibri"/>
              </a:rPr>
              <a:t>) monitors</a:t>
            </a:r>
          </a:p>
          <a:p>
            <a:pPr marL="285750" indent="-285750">
              <a:buClr>
                <a:srgbClr val="C00000"/>
              </a:buClr>
              <a:buFont typeface="Arial" panose="020B0604020202020204" pitchFamily="34" charset="0"/>
              <a:buChar char="•"/>
            </a:pPr>
            <a:r>
              <a:rPr lang="en-CA" sz="2200" b="1" i="1" dirty="0" smtClean="0">
                <a:solidFill>
                  <a:schemeClr val="tx2"/>
                </a:solidFill>
                <a:latin typeface="Calibri"/>
              </a:rPr>
              <a:t>Adopting</a:t>
            </a:r>
            <a:r>
              <a:rPr lang="en-CA" sz="2200" i="1" dirty="0" smtClean="0">
                <a:solidFill>
                  <a:schemeClr val="tx2"/>
                </a:solidFill>
                <a:latin typeface="Calibri"/>
              </a:rPr>
              <a:t> </a:t>
            </a:r>
            <a:r>
              <a:rPr lang="en-CA" sz="2200" dirty="0" smtClean="0">
                <a:solidFill>
                  <a:schemeClr val="tx2"/>
                </a:solidFill>
                <a:latin typeface="Calibri"/>
              </a:rPr>
              <a:t>healthy behaviours is integral to the management of hypertension (focus on potassium supplementation)</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Updating</a:t>
            </a:r>
            <a:r>
              <a:rPr lang="en-CA" sz="2200" dirty="0" smtClean="0">
                <a:solidFill>
                  <a:schemeClr val="tx1"/>
                </a:solidFill>
                <a:latin typeface="Calibri"/>
              </a:rPr>
              <a:t> the evaluation of patients with suspected secondary forms of hypertension (focus on primary hyperaldosteronism)</a:t>
            </a:r>
          </a:p>
          <a:p>
            <a:pPr marL="285750" indent="-285750">
              <a:buClr>
                <a:srgbClr val="C00000"/>
              </a:buClr>
              <a:buFont typeface="Arial" panose="020B0604020202020204" pitchFamily="34" charset="0"/>
              <a:buChar char="•"/>
            </a:pPr>
            <a:r>
              <a:rPr lang="en-CA" sz="2200" b="1" i="1" dirty="0" smtClean="0">
                <a:solidFill>
                  <a:srgbClr val="A5A5A5"/>
                </a:solidFill>
                <a:latin typeface="Calibri"/>
              </a:rPr>
              <a:t>Updating</a:t>
            </a:r>
            <a:r>
              <a:rPr lang="en-CA" sz="2200" dirty="0" smtClean="0">
                <a:solidFill>
                  <a:srgbClr val="A5A5A5"/>
                </a:solidFill>
                <a:latin typeface="Calibri"/>
              </a:rPr>
              <a:t> the treatment of patients with hypertension with concurrent coronary artery disease</a:t>
            </a:r>
          </a:p>
          <a:p>
            <a:pPr marL="285750" indent="-285750">
              <a:buClr>
                <a:srgbClr val="C00000"/>
              </a:buClr>
              <a:buFont typeface="Arial" panose="020B0604020202020204" pitchFamily="34" charset="0"/>
              <a:buChar char="•"/>
            </a:pPr>
            <a:r>
              <a:rPr lang="en-CA" sz="2200" b="1" i="1" dirty="0" smtClean="0">
                <a:solidFill>
                  <a:srgbClr val="A5A5A5"/>
                </a:solidFill>
                <a:latin typeface="Calibri"/>
              </a:rPr>
              <a:t>New</a:t>
            </a:r>
            <a:r>
              <a:rPr lang="en-CA" sz="2200" dirty="0" smtClean="0">
                <a:solidFill>
                  <a:srgbClr val="A5A5A5"/>
                </a:solidFill>
                <a:latin typeface="Calibri"/>
              </a:rPr>
              <a:t> recommendations on the diagnosis and management of hypertension in pediatric patients </a:t>
            </a:r>
            <a:r>
              <a:rPr lang="en-CA" sz="1600" b="1" i="1" dirty="0" smtClean="0">
                <a:solidFill>
                  <a:srgbClr val="A5A5A5"/>
                </a:solidFill>
                <a:latin typeface="Calibri"/>
              </a:rPr>
              <a:t>(NOT the focus of this presentation)</a:t>
            </a:r>
            <a:r>
              <a:rPr lang="en-CA" sz="1600" dirty="0" smtClean="0">
                <a:solidFill>
                  <a:srgbClr val="A5A5A5"/>
                </a:solidFill>
                <a:latin typeface="Calibri"/>
              </a:rPr>
              <a:t> </a:t>
            </a: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5" name="Shape 19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35</a:t>
            </a:fld>
            <a:endParaRPr dirty="0"/>
          </a:p>
        </p:txBody>
      </p:sp>
    </p:spTree>
    <p:extLst>
      <p:ext uri="{BB962C8B-B14F-4D97-AF65-F5344CB8AC3E}">
        <p14:creationId xmlns:p14="http://schemas.microsoft.com/office/powerpoint/2010/main" val="2037152301"/>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Shape 698"/>
          <p:cNvSpPr/>
          <p:nvPr/>
        </p:nvSpPr>
        <p:spPr>
          <a:xfrm>
            <a:off x="917412" y="377825"/>
            <a:ext cx="8253881" cy="98793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lgn="ctr" defTabSz="685800">
              <a:lnSpc>
                <a:spcPct val="81000"/>
              </a:lnSpc>
              <a:defRPr sz="3200" b="1">
                <a:solidFill>
                  <a:srgbClr val="AB2328"/>
                </a:solidFill>
                <a:latin typeface="+mj-lt"/>
                <a:ea typeface="+mj-ea"/>
                <a:cs typeface="+mj-cs"/>
                <a:sym typeface="Calibri"/>
              </a:defRPr>
            </a:pPr>
            <a:r>
              <a:rPr dirty="0"/>
              <a:t>New 2016</a:t>
            </a:r>
            <a:r>
              <a:rPr i="1" dirty="0"/>
              <a:t> </a:t>
            </a:r>
            <a:r>
              <a:rPr dirty="0"/>
              <a:t>Recommendation: </a:t>
            </a:r>
            <a:br>
              <a:rPr dirty="0"/>
            </a:br>
            <a:r>
              <a:rPr dirty="0"/>
              <a:t>Endocrine Hypertension</a:t>
            </a:r>
          </a:p>
        </p:txBody>
      </p:sp>
      <p:sp>
        <p:nvSpPr>
          <p:cNvPr id="699" name="Shape 699"/>
          <p:cNvSpPr/>
          <p:nvPr/>
        </p:nvSpPr>
        <p:spPr>
          <a:xfrm>
            <a:off x="628650" y="1825624"/>
            <a:ext cx="4480255" cy="271203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marL="171449" indent="-171449" defTabSz="685800">
              <a:spcBef>
                <a:spcPts val="500"/>
              </a:spcBef>
              <a:buClr>
                <a:srgbClr val="AB2328"/>
              </a:buClr>
              <a:buSzPct val="100000"/>
              <a:buFont typeface="Arial"/>
              <a:buChar char="•"/>
              <a:defRPr sz="2000">
                <a:latin typeface="Arial"/>
                <a:ea typeface="Arial"/>
                <a:cs typeface="Arial"/>
                <a:sym typeface="Arial"/>
              </a:defRPr>
            </a:lvl1pPr>
          </a:lstStyle>
          <a:p>
            <a:r>
              <a:t>In patients with primary hyperaldosteronism and a definite adrenal mass who are eligible for surgery, adrenal venous sampling (AVS) is recommended to  assess for lateralization of aldosterone secretion. AVS should be performed exclusively by experienced teams working in specialized centres.</a:t>
            </a:r>
          </a:p>
        </p:txBody>
      </p:sp>
      <p:sp>
        <p:nvSpPr>
          <p:cNvPr id="700" name="Shape 700"/>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36</a:t>
            </a:fld>
            <a:endParaRPr/>
          </a:p>
        </p:txBody>
      </p:sp>
      <p:pic>
        <p:nvPicPr>
          <p:cNvPr id="701" name="gr1_lrg.jpg"/>
          <p:cNvPicPr>
            <a:picLocks noChangeAspect="1"/>
          </p:cNvPicPr>
          <p:nvPr/>
        </p:nvPicPr>
        <p:blipFill>
          <a:blip r:embed="rId2">
            <a:extLst/>
          </a:blip>
          <a:stretch>
            <a:fillRect/>
          </a:stretch>
        </p:blipFill>
        <p:spPr>
          <a:xfrm>
            <a:off x="5541073" y="1676914"/>
            <a:ext cx="2856387" cy="3856268"/>
          </a:xfrm>
          <a:prstGeom prst="rect">
            <a:avLst/>
          </a:prstGeom>
          <a:ln w="12700">
            <a:miter lim="400000"/>
          </a:ln>
        </p:spPr>
      </p:pic>
      <p:sp>
        <p:nvSpPr>
          <p:cNvPr id="702" name="Shape 702"/>
          <p:cNvSpPr/>
          <p:nvPr/>
        </p:nvSpPr>
        <p:spPr>
          <a:xfrm>
            <a:off x="5173831" y="5668292"/>
            <a:ext cx="2982785" cy="5867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algn="r">
              <a:defRPr sz="1000" i="1">
                <a:latin typeface="+mj-lt"/>
                <a:ea typeface="+mj-ea"/>
                <a:cs typeface="+mj-cs"/>
                <a:sym typeface="Calibri"/>
              </a:defRPr>
            </a:pPr>
            <a:r>
              <a:t>adapted from Monticone S et al. The Lancet</a:t>
            </a:r>
          </a:p>
          <a:p>
            <a:pPr algn="r">
              <a:defRPr sz="1000" i="1">
                <a:latin typeface="+mj-lt"/>
                <a:ea typeface="+mj-ea"/>
                <a:cs typeface="+mj-cs"/>
                <a:sym typeface="Calibri"/>
              </a:defRPr>
            </a:pPr>
            <a:r>
              <a:t>Volume 3, No. 4, p296–303, April 2015</a:t>
            </a:r>
          </a:p>
          <a:p>
            <a:pPr algn="r">
              <a:defRPr sz="1000" i="1">
                <a:latin typeface="+mj-lt"/>
                <a:ea typeface="+mj-ea"/>
                <a:cs typeface="+mj-cs"/>
                <a:sym typeface="Calibri"/>
              </a:defRPr>
            </a:pPr>
            <a:r>
              <a:rPr>
                <a:solidFill>
                  <a:srgbClr val="323333"/>
                </a:solidFill>
              </a:rPr>
              <a:t>DOI: </a:t>
            </a:r>
            <a:r>
              <a:rPr>
                <a:hlinkClick r:id="rId3"/>
              </a:rPr>
              <a:t>http://dx.doi.org/10.1016/S2213-8587(14)70069-5</a:t>
            </a:r>
          </a:p>
        </p:txBody>
      </p:sp>
    </p:spTree>
    <p:extLst>
      <p:ext uri="{BB962C8B-B14F-4D97-AF65-F5344CB8AC3E}">
        <p14:creationId xmlns:p14="http://schemas.microsoft.com/office/powerpoint/2010/main" val="380651896"/>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Shape 704"/>
          <p:cNvSpPr>
            <a:spLocks noGrp="1"/>
          </p:cNvSpPr>
          <p:nvPr>
            <p:ph type="title"/>
          </p:nvPr>
        </p:nvSpPr>
        <p:spPr>
          <a:xfrm>
            <a:off x="1290875" y="105166"/>
            <a:ext cx="7024966" cy="1132550"/>
          </a:xfrm>
          <a:prstGeom prst="rect">
            <a:avLst/>
          </a:prstGeom>
        </p:spPr>
        <p:txBody>
          <a:bodyPr anchor="ctr"/>
          <a:lstStyle>
            <a:lvl1pPr>
              <a:defRPr sz="3200">
                <a:solidFill>
                  <a:srgbClr val="C00000"/>
                </a:solidFill>
              </a:defRPr>
            </a:lvl1pPr>
          </a:lstStyle>
          <a:p>
            <a:r>
              <a:rPr dirty="0"/>
              <a:t>Role for adrenal venous sampling in primary </a:t>
            </a:r>
            <a:r>
              <a:rPr dirty="0" err="1"/>
              <a:t>aldosteronism</a:t>
            </a:r>
            <a:endParaRPr dirty="0"/>
          </a:p>
        </p:txBody>
      </p:sp>
      <p:sp>
        <p:nvSpPr>
          <p:cNvPr id="705" name="Shape 705"/>
          <p:cNvSpPr>
            <a:spLocks noGrp="1"/>
          </p:cNvSpPr>
          <p:nvPr>
            <p:ph type="body" idx="1"/>
          </p:nvPr>
        </p:nvSpPr>
        <p:spPr>
          <a:xfrm>
            <a:off x="827583" y="1772816"/>
            <a:ext cx="7617057" cy="3564336"/>
          </a:xfrm>
          <a:prstGeom prst="rect">
            <a:avLst/>
          </a:prstGeom>
        </p:spPr>
        <p:txBody>
          <a:bodyPr/>
          <a:lstStyle/>
          <a:p>
            <a:pPr marL="0" indent="0">
              <a:defRPr sz="1400"/>
            </a:pPr>
            <a:r>
              <a:t> </a:t>
            </a:r>
            <a:r>
              <a:rPr sz="1600"/>
              <a:t>Cohort of 203 patients from Mayo Clinic with PA, receiving CT and AVS</a:t>
            </a:r>
            <a:endParaRPr sz="1200"/>
          </a:p>
          <a:p>
            <a:pPr marL="0" indent="0">
              <a:defRPr sz="1600"/>
            </a:pPr>
            <a:r>
              <a:t> 41% of those with normal CT had unilateral hypersecretion</a:t>
            </a:r>
            <a:endParaRPr sz="1200"/>
          </a:p>
          <a:p>
            <a:pPr marL="0" indent="0">
              <a:defRPr sz="1600"/>
            </a:pPr>
            <a:r>
              <a:t> Only 51% of those with unilateral micronodules (</a:t>
            </a:r>
            <a:r>
              <a:rPr>
                <a:latin typeface="Symbol"/>
                <a:ea typeface="Symbol"/>
                <a:cs typeface="Symbol"/>
                <a:sym typeface="Symbol"/>
              </a:rPr>
              <a:t>&lt;</a:t>
            </a:r>
            <a:r>
              <a:t>1 cm) had ipsilateral hypersecretion; 66% of those with unilateral macronodules (&gt;1 cm) had ipsilateral hypersecretion</a:t>
            </a:r>
            <a:endParaRPr sz="1200"/>
          </a:p>
          <a:p>
            <a:pPr marL="0" indent="0">
              <a:defRPr sz="1600"/>
            </a:pPr>
            <a:r>
              <a:t> 15% with micronodules and 3% with macronodules had contralateral hypersecretion</a:t>
            </a:r>
            <a:endParaRPr sz="1200"/>
          </a:p>
          <a:p>
            <a:pPr marL="0" indent="0">
              <a:defRPr sz="1600"/>
            </a:pPr>
            <a:r>
              <a:t> 49% with bilateral micronodules and 33% with bilateral macronodules had unilateral hypersecretion</a:t>
            </a:r>
          </a:p>
          <a:p>
            <a:pPr marL="0" indent="0">
              <a:defRPr sz="1200"/>
            </a:pPr>
            <a:endParaRPr/>
          </a:p>
          <a:p>
            <a:pPr marL="0" indent="0" algn="ctr">
              <a:buSzTx/>
              <a:buNone/>
              <a:defRPr sz="2000" b="1"/>
            </a:pPr>
            <a:r>
              <a:t>CT alone would incorrectly exclude 21% of patients for surgery</a:t>
            </a:r>
          </a:p>
          <a:p>
            <a:pPr marL="0" indent="0" algn="ctr">
              <a:buSzTx/>
              <a:buNone/>
              <a:defRPr sz="2000" b="1"/>
            </a:pPr>
            <a:r>
              <a:t>Based on CT alone, 25% would have received unnecessary surgery</a:t>
            </a:r>
          </a:p>
        </p:txBody>
      </p:sp>
      <p:sp>
        <p:nvSpPr>
          <p:cNvPr id="706"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37</a:t>
            </a:fld>
            <a:endParaRPr dirty="0"/>
          </a:p>
        </p:txBody>
      </p:sp>
      <p:sp>
        <p:nvSpPr>
          <p:cNvPr id="707" name="Shape 707"/>
          <p:cNvSpPr/>
          <p:nvPr/>
        </p:nvSpPr>
        <p:spPr>
          <a:xfrm>
            <a:off x="668116" y="6011529"/>
            <a:ext cx="7647724" cy="269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sz="1200" i="1">
                <a:latin typeface="+mj-lt"/>
                <a:ea typeface="+mj-ea"/>
                <a:cs typeface="+mj-cs"/>
                <a:sym typeface="Calibri"/>
              </a:defRPr>
            </a:lvl1pPr>
          </a:lstStyle>
          <a:p>
            <a:r>
              <a:rPr dirty="0"/>
              <a:t> Young WF, et al. Surgery. 2004 Dec;136(6):1227-35.</a:t>
            </a:r>
          </a:p>
        </p:txBody>
      </p:sp>
    </p:spTree>
    <p:extLst>
      <p:ext uri="{BB962C8B-B14F-4D97-AF65-F5344CB8AC3E}">
        <p14:creationId xmlns:p14="http://schemas.microsoft.com/office/powerpoint/2010/main" val="1278802474"/>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481" y="1236244"/>
            <a:ext cx="7319469" cy="4801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new?</a:t>
            </a:r>
          </a:p>
          <a:p>
            <a:pPr marL="285750" indent="-285750">
              <a:buClr>
                <a:srgbClr val="C00000"/>
              </a:buClr>
              <a:buFont typeface="Arial" panose="020B0604020202020204" pitchFamily="34" charset="0"/>
              <a:buChar char="•"/>
            </a:pPr>
            <a:r>
              <a:rPr lang="en-CA" sz="2200" b="1" dirty="0">
                <a:solidFill>
                  <a:srgbClr val="A5A5A5"/>
                </a:solidFill>
                <a:latin typeface="Calibri"/>
              </a:rPr>
              <a:t>New thresholds and targets for high risk patients (SPRINT)</a:t>
            </a:r>
          </a:p>
          <a:p>
            <a:pPr marL="285750" indent="-285750">
              <a:buClr>
                <a:srgbClr val="C00000"/>
              </a:buClr>
              <a:buFont typeface="Arial" panose="020B0604020202020204" pitchFamily="34" charset="0"/>
              <a:buChar char="•"/>
            </a:pPr>
            <a:r>
              <a:rPr lang="en-CA" sz="2200" b="1" i="1" dirty="0" smtClean="0">
                <a:solidFill>
                  <a:srgbClr val="A5A5A5"/>
                </a:solidFill>
                <a:latin typeface="Calibri"/>
              </a:rPr>
              <a:t>Assessing</a:t>
            </a:r>
            <a:r>
              <a:rPr lang="en-CA" sz="2200" dirty="0" smtClean="0">
                <a:solidFill>
                  <a:srgbClr val="A5A5A5"/>
                </a:solidFill>
                <a:latin typeface="Calibri"/>
              </a:rPr>
              <a:t> clinic blood pressures using </a:t>
            </a:r>
            <a:r>
              <a:rPr lang="en-CA" sz="2200" b="1" dirty="0" smtClean="0">
                <a:solidFill>
                  <a:srgbClr val="A5A5A5"/>
                </a:solidFill>
                <a:latin typeface="Calibri"/>
              </a:rPr>
              <a:t>automatic electronic </a:t>
            </a:r>
            <a:r>
              <a:rPr lang="en-CA" sz="2200" dirty="0" smtClean="0">
                <a:solidFill>
                  <a:srgbClr val="A5A5A5"/>
                </a:solidFill>
                <a:latin typeface="Calibri"/>
              </a:rPr>
              <a:t>(</a:t>
            </a:r>
            <a:r>
              <a:rPr lang="en-CA" sz="2200" dirty="0" err="1" smtClean="0">
                <a:solidFill>
                  <a:srgbClr val="A5A5A5"/>
                </a:solidFill>
                <a:latin typeface="Calibri"/>
              </a:rPr>
              <a:t>oscillometric</a:t>
            </a:r>
            <a:r>
              <a:rPr lang="en-CA" sz="2200" dirty="0" smtClean="0">
                <a:solidFill>
                  <a:srgbClr val="A5A5A5"/>
                </a:solidFill>
                <a:latin typeface="Calibri"/>
              </a:rPr>
              <a:t>) monitors</a:t>
            </a:r>
          </a:p>
          <a:p>
            <a:pPr marL="285750" indent="-285750">
              <a:buClr>
                <a:srgbClr val="C00000"/>
              </a:buClr>
              <a:buFont typeface="Arial" panose="020B0604020202020204" pitchFamily="34" charset="0"/>
              <a:buChar char="•"/>
            </a:pPr>
            <a:r>
              <a:rPr lang="en-CA" sz="2200" b="1" i="1" dirty="0" smtClean="0">
                <a:solidFill>
                  <a:srgbClr val="A7A7A7"/>
                </a:solidFill>
                <a:latin typeface="Calibri"/>
              </a:rPr>
              <a:t>Adopting</a:t>
            </a:r>
            <a:r>
              <a:rPr lang="en-CA" sz="2200" i="1" dirty="0" smtClean="0">
                <a:solidFill>
                  <a:srgbClr val="A7A7A7"/>
                </a:solidFill>
                <a:latin typeface="Calibri"/>
              </a:rPr>
              <a:t> </a:t>
            </a:r>
            <a:r>
              <a:rPr lang="en-CA" sz="2200" dirty="0" smtClean="0">
                <a:solidFill>
                  <a:srgbClr val="A7A7A7"/>
                </a:solidFill>
                <a:latin typeface="Calibri"/>
              </a:rPr>
              <a:t>healthy behaviours is integral to the management of hypertension (focus on potassium supplementation)</a:t>
            </a:r>
          </a:p>
          <a:p>
            <a:pPr marL="285750" indent="-285750">
              <a:buClr>
                <a:srgbClr val="C00000"/>
              </a:buClr>
              <a:buFont typeface="Arial" panose="020B0604020202020204" pitchFamily="34" charset="0"/>
              <a:buChar char="•"/>
            </a:pPr>
            <a:r>
              <a:rPr lang="en-CA" sz="2200" b="1" i="1" dirty="0" smtClean="0">
                <a:solidFill>
                  <a:schemeClr val="tx2"/>
                </a:solidFill>
                <a:latin typeface="Calibri"/>
              </a:rPr>
              <a:t>Updating</a:t>
            </a:r>
            <a:r>
              <a:rPr lang="en-CA" sz="2200" dirty="0" smtClean="0">
                <a:solidFill>
                  <a:schemeClr val="tx2"/>
                </a:solidFill>
                <a:latin typeface="Calibri"/>
              </a:rPr>
              <a:t> the evaluation of patients with suspected secondary forms of hypertension (focus on primary hyperaldosteronism)</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Updating</a:t>
            </a:r>
            <a:r>
              <a:rPr lang="en-CA" sz="2200" dirty="0" smtClean="0">
                <a:solidFill>
                  <a:schemeClr val="tx1"/>
                </a:solidFill>
                <a:latin typeface="Calibri"/>
              </a:rPr>
              <a:t> the treatment of patients with hypertension with concurrent coronary artery disease</a:t>
            </a:r>
          </a:p>
          <a:p>
            <a:pPr marL="285750" indent="-285750">
              <a:buClr>
                <a:srgbClr val="C00000"/>
              </a:buClr>
              <a:buFont typeface="Arial" panose="020B0604020202020204" pitchFamily="34" charset="0"/>
              <a:buChar char="•"/>
            </a:pPr>
            <a:r>
              <a:rPr lang="en-CA" sz="2200" b="1" i="1" dirty="0" smtClean="0">
                <a:solidFill>
                  <a:srgbClr val="A5A5A5"/>
                </a:solidFill>
                <a:latin typeface="Calibri"/>
              </a:rPr>
              <a:t>New</a:t>
            </a:r>
            <a:r>
              <a:rPr lang="en-CA" sz="2200" dirty="0" smtClean="0">
                <a:solidFill>
                  <a:srgbClr val="A5A5A5"/>
                </a:solidFill>
                <a:latin typeface="Calibri"/>
              </a:rPr>
              <a:t> recommendations on the diagnosis and management of hypertension in pediatric patients </a:t>
            </a:r>
            <a:r>
              <a:rPr lang="en-CA" sz="1600" b="1" i="1" dirty="0" smtClean="0">
                <a:solidFill>
                  <a:srgbClr val="A5A5A5"/>
                </a:solidFill>
                <a:latin typeface="Calibri"/>
              </a:rPr>
              <a:t>(NOT the focus of this presentation)</a:t>
            </a:r>
            <a:r>
              <a:rPr lang="en-CA" sz="1600" dirty="0" smtClean="0">
                <a:solidFill>
                  <a:srgbClr val="A5A5A5"/>
                </a:solidFill>
                <a:latin typeface="Calibri"/>
              </a:rPr>
              <a:t> </a:t>
            </a: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6"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38</a:t>
            </a:fld>
            <a:endParaRPr dirty="0"/>
          </a:p>
        </p:txBody>
      </p:sp>
    </p:spTree>
    <p:extLst>
      <p:ext uri="{BB962C8B-B14F-4D97-AF65-F5344CB8AC3E}">
        <p14:creationId xmlns:p14="http://schemas.microsoft.com/office/powerpoint/2010/main" val="492315115"/>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 name="Shape 709"/>
          <p:cNvSpPr/>
          <p:nvPr/>
        </p:nvSpPr>
        <p:spPr>
          <a:xfrm>
            <a:off x="1092062" y="1697824"/>
            <a:ext cx="7256148" cy="144654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sz="2400" b="1">
                <a:latin typeface="+mj-lt"/>
                <a:ea typeface="+mj-ea"/>
                <a:cs typeface="+mj-cs"/>
                <a:sym typeface="Calibri"/>
              </a:defRPr>
            </a:pPr>
            <a:r>
              <a:rPr dirty="0"/>
              <a:t>Prior recommendation</a:t>
            </a:r>
            <a:r>
              <a:rPr b="0" dirty="0"/>
              <a:t>:</a:t>
            </a:r>
          </a:p>
          <a:p>
            <a:pPr>
              <a:defRPr sz="2400">
                <a:latin typeface="+mj-lt"/>
                <a:ea typeface="+mj-ea"/>
                <a:cs typeface="+mj-cs"/>
                <a:sym typeface="Calibri"/>
              </a:defRPr>
            </a:pPr>
            <a:r>
              <a:rPr dirty="0"/>
              <a:t>For patients with stable angina, β-blockers are preferred as initial therapy. </a:t>
            </a:r>
            <a:r>
              <a:rPr i="1" dirty="0" err="1"/>
              <a:t>CCBs</a:t>
            </a:r>
            <a:r>
              <a:rPr i="1" dirty="0"/>
              <a:t> may also be used</a:t>
            </a:r>
            <a:r>
              <a:rPr dirty="0"/>
              <a:t>.</a:t>
            </a:r>
            <a:endParaRPr sz="1600" dirty="0"/>
          </a:p>
          <a:p>
            <a:pPr>
              <a:defRPr sz="1600">
                <a:latin typeface="Arial"/>
                <a:ea typeface="Arial"/>
                <a:cs typeface="Arial"/>
                <a:sym typeface="Arial"/>
              </a:defRPr>
            </a:pPr>
            <a:r>
              <a:rPr dirty="0"/>
              <a:t> </a:t>
            </a:r>
            <a:r>
              <a:rPr dirty="0">
                <a:solidFill>
                  <a:srgbClr val="222222"/>
                </a:solidFill>
              </a:rPr>
              <a:t>  </a:t>
            </a:r>
          </a:p>
        </p:txBody>
      </p:sp>
      <p:sp>
        <p:nvSpPr>
          <p:cNvPr id="710" name="Shape 710"/>
          <p:cNvSpPr/>
          <p:nvPr/>
        </p:nvSpPr>
        <p:spPr>
          <a:xfrm>
            <a:off x="1181044" y="365124"/>
            <a:ext cx="7990252" cy="13891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lgn="ctr" defTabSz="685800">
              <a:lnSpc>
                <a:spcPct val="81000"/>
              </a:lnSpc>
              <a:defRPr sz="3200" b="1">
                <a:solidFill>
                  <a:srgbClr val="AB2328"/>
                </a:solidFill>
                <a:latin typeface="+mj-lt"/>
                <a:ea typeface="+mj-ea"/>
                <a:cs typeface="+mj-cs"/>
                <a:sym typeface="Calibri"/>
              </a:defRPr>
            </a:pPr>
            <a:r>
              <a:rPr dirty="0"/>
              <a:t>Change in 2016</a:t>
            </a:r>
            <a:r>
              <a:rPr i="1" dirty="0"/>
              <a:t> </a:t>
            </a:r>
            <a:r>
              <a:rPr dirty="0"/>
              <a:t>Recommendation: </a:t>
            </a:r>
            <a:br>
              <a:rPr dirty="0"/>
            </a:br>
            <a:r>
              <a:rPr dirty="0"/>
              <a:t>Hypertension in CAD</a:t>
            </a:r>
            <a:br>
              <a:rPr dirty="0"/>
            </a:br>
            <a:endParaRPr dirty="0"/>
          </a:p>
        </p:txBody>
      </p:sp>
      <p:sp>
        <p:nvSpPr>
          <p:cNvPr id="711" name="Shape 711"/>
          <p:cNvSpPr>
            <a:spLocks noGrp="1"/>
          </p:cNvSpPr>
          <p:nvPr>
            <p:ph type="sldNum" sz="quarter" idx="4294967295"/>
          </p:nvPr>
        </p:nvSpPr>
        <p:spPr>
          <a:xfrm>
            <a:off x="8708586" y="6027496"/>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39</a:t>
            </a:fld>
            <a:endParaRPr/>
          </a:p>
        </p:txBody>
      </p:sp>
      <p:sp>
        <p:nvSpPr>
          <p:cNvPr id="712" name="Shape 712"/>
          <p:cNvSpPr/>
          <p:nvPr/>
        </p:nvSpPr>
        <p:spPr>
          <a:xfrm>
            <a:off x="1092060" y="3671330"/>
            <a:ext cx="7248061" cy="19329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sz="2400" b="1">
                <a:latin typeface="+mj-lt"/>
                <a:ea typeface="+mj-ea"/>
                <a:cs typeface="+mj-cs"/>
                <a:sym typeface="Calibri"/>
              </a:defRPr>
            </a:pPr>
            <a:r>
              <a:rPr dirty="0"/>
              <a:t>New recommendation</a:t>
            </a:r>
            <a:r>
              <a:rPr b="0" dirty="0"/>
              <a:t>: </a:t>
            </a:r>
          </a:p>
          <a:p>
            <a:pPr>
              <a:defRPr sz="2400">
                <a:latin typeface="+mj-lt"/>
                <a:ea typeface="+mj-ea"/>
                <a:cs typeface="+mj-cs"/>
                <a:sym typeface="Calibri"/>
              </a:defRPr>
            </a:pPr>
            <a:r>
              <a:rPr dirty="0"/>
              <a:t>For patients with hypertension and stable angina pectoris  but without prior HF, MI or coronary artery bypass surgery, </a:t>
            </a:r>
            <a:r>
              <a:rPr i="1" dirty="0"/>
              <a:t>either a beta blocker or a calcium channel blocker can be used as initial therapy</a:t>
            </a:r>
            <a:r>
              <a:rPr dirty="0"/>
              <a:t>.</a:t>
            </a:r>
          </a:p>
        </p:txBody>
      </p:sp>
      <p:sp>
        <p:nvSpPr>
          <p:cNvPr id="713" name="Shape 713"/>
          <p:cNvSpPr/>
          <p:nvPr/>
        </p:nvSpPr>
        <p:spPr>
          <a:xfrm flipV="1">
            <a:off x="889827" y="3465401"/>
            <a:ext cx="7806225" cy="24271"/>
          </a:xfrm>
          <a:prstGeom prst="line">
            <a:avLst/>
          </a:prstGeom>
          <a:ln w="28575">
            <a:solidFill>
              <a:srgbClr val="000000"/>
            </a:solidFill>
            <a:miter/>
          </a:ln>
        </p:spPr>
        <p:txBody>
          <a:bodyPr lIns="45718" tIns="45718" rIns="45718" bIns="45718"/>
          <a:lstStyle/>
          <a:p>
            <a:endParaRPr/>
          </a:p>
        </p:txBody>
      </p:sp>
    </p:spTree>
    <p:extLst>
      <p:ext uri="{BB962C8B-B14F-4D97-AF65-F5344CB8AC3E}">
        <p14:creationId xmlns:p14="http://schemas.microsoft.com/office/powerpoint/2010/main" val="141293892"/>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Shape 715"/>
          <p:cNvSpPr>
            <a:spLocks noGrp="1"/>
          </p:cNvSpPr>
          <p:nvPr>
            <p:ph type="title"/>
          </p:nvPr>
        </p:nvSpPr>
        <p:spPr>
          <a:xfrm>
            <a:off x="1337479" y="469748"/>
            <a:ext cx="7590499" cy="754107"/>
          </a:xfrm>
          <a:prstGeom prst="rect">
            <a:avLst/>
          </a:prstGeom>
        </p:spPr>
        <p:txBody>
          <a:bodyPr/>
          <a:lstStyle>
            <a:lvl1pPr>
              <a:defRPr sz="3200"/>
            </a:lvl1pPr>
          </a:lstStyle>
          <a:p>
            <a:r>
              <a:rPr dirty="0"/>
              <a:t>Beta blocker vs CCB in Treatment of CAD</a:t>
            </a:r>
          </a:p>
        </p:txBody>
      </p:sp>
      <p:sp>
        <p:nvSpPr>
          <p:cNvPr id="716" name="Shape 716"/>
          <p:cNvSpPr/>
          <p:nvPr/>
        </p:nvSpPr>
        <p:spPr>
          <a:xfrm>
            <a:off x="1515276" y="1716090"/>
            <a:ext cx="6531189" cy="650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457200">
              <a:defRPr>
                <a:latin typeface="+mj-lt"/>
                <a:ea typeface="+mj-ea"/>
                <a:cs typeface="+mj-cs"/>
                <a:sym typeface="Calibri"/>
              </a:defRPr>
            </a:pPr>
            <a:r>
              <a:t>Events =MI, CV death, HF, ACS </a:t>
            </a:r>
          </a:p>
          <a:p>
            <a:pPr defTabSz="457200">
              <a:defRPr>
                <a:latin typeface="+mj-lt"/>
                <a:ea typeface="+mj-ea"/>
                <a:cs typeface="+mj-cs"/>
                <a:sym typeface="Calibri"/>
              </a:defRPr>
            </a:pPr>
            <a:r>
              <a:t>Hard events + ischemic ST changes on 24 h ECG</a:t>
            </a:r>
          </a:p>
        </p:txBody>
      </p:sp>
      <p:sp>
        <p:nvSpPr>
          <p:cNvPr id="717" name="Shape 717"/>
          <p:cNvSpPr/>
          <p:nvPr/>
        </p:nvSpPr>
        <p:spPr>
          <a:xfrm>
            <a:off x="595418" y="5355628"/>
            <a:ext cx="7984434" cy="447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defTabSz="457200">
              <a:defRPr sz="1200" i="1">
                <a:latin typeface="+mj-lt"/>
                <a:ea typeface="+mj-ea"/>
                <a:cs typeface="+mj-cs"/>
                <a:sym typeface="Calibri"/>
              </a:defRPr>
            </a:lvl1pPr>
          </a:lstStyle>
          <a:p>
            <a:r>
              <a:t>Total Ischaemic Burden European Trial (TIBET): Effects of atenolol (N=226), nifedipine SR (N=232) or combination (N=224) on outcome in chronic stable angina. Dargie et al. EHJ 1996;17:104-112</a:t>
            </a:r>
          </a:p>
        </p:txBody>
      </p:sp>
      <p:sp>
        <p:nvSpPr>
          <p:cNvPr id="718" name="Shape 718"/>
          <p:cNvSpPr>
            <a:spLocks noGrp="1"/>
          </p:cNvSpPr>
          <p:nvPr>
            <p:ph type="sldNum" sz="quarter" idx="4294967295"/>
          </p:nvPr>
        </p:nvSpPr>
        <p:spPr>
          <a:xfrm>
            <a:off x="8708586" y="6062934"/>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40</a:t>
            </a:fld>
            <a:endParaRPr/>
          </a:p>
        </p:txBody>
      </p:sp>
      <p:pic>
        <p:nvPicPr>
          <p:cNvPr id="719" name="image22.png"/>
          <p:cNvPicPr>
            <a:picLocks noChangeAspect="1"/>
          </p:cNvPicPr>
          <p:nvPr/>
        </p:nvPicPr>
        <p:blipFill>
          <a:blip r:embed="rId2">
            <a:extLst/>
          </a:blip>
          <a:stretch>
            <a:fillRect/>
          </a:stretch>
        </p:blipFill>
        <p:spPr>
          <a:xfrm>
            <a:off x="807937" y="2625147"/>
            <a:ext cx="7504403" cy="2365335"/>
          </a:xfrm>
          <a:prstGeom prst="rect">
            <a:avLst/>
          </a:prstGeom>
          <a:ln w="12700">
            <a:miter lim="400000"/>
          </a:ln>
        </p:spPr>
      </p:pic>
      <p:pic>
        <p:nvPicPr>
          <p:cNvPr id="720" name="image6.png"/>
          <p:cNvPicPr>
            <a:picLocks noChangeAspect="1"/>
          </p:cNvPicPr>
          <p:nvPr/>
        </p:nvPicPr>
        <p:blipFill>
          <a:blip r:embed="rId3">
            <a:extLst/>
          </a:blip>
          <a:stretch>
            <a:fillRect/>
          </a:stretch>
        </p:blipFill>
        <p:spPr>
          <a:xfrm>
            <a:off x="595418" y="2495398"/>
            <a:ext cx="7953163" cy="2624835"/>
          </a:xfrm>
          <a:prstGeom prst="rect">
            <a:avLst/>
          </a:prstGeom>
          <a:ln w="12700">
            <a:miter lim="400000"/>
          </a:ln>
        </p:spPr>
      </p:pic>
      <p:sp>
        <p:nvSpPr>
          <p:cNvPr id="721" name="Shape 721"/>
          <p:cNvSpPr/>
          <p:nvPr/>
        </p:nvSpPr>
        <p:spPr>
          <a:xfrm>
            <a:off x="807937" y="1144850"/>
            <a:ext cx="7590499"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685800">
              <a:lnSpc>
                <a:spcPct val="90000"/>
              </a:lnSpc>
              <a:defRPr sz="2000" b="1">
                <a:solidFill>
                  <a:srgbClr val="AB2328"/>
                </a:solidFill>
                <a:latin typeface="+mj-lt"/>
                <a:ea typeface="+mj-ea"/>
                <a:cs typeface="+mj-cs"/>
                <a:sym typeface="Calibri"/>
              </a:defRPr>
            </a:lvl1pPr>
          </a:lstStyle>
          <a:p>
            <a:r>
              <a:t>The TIBET Trial</a:t>
            </a:r>
          </a:p>
        </p:txBody>
      </p:sp>
    </p:spTree>
    <p:extLst>
      <p:ext uri="{BB962C8B-B14F-4D97-AF65-F5344CB8AC3E}">
        <p14:creationId xmlns:p14="http://schemas.microsoft.com/office/powerpoint/2010/main" val="1658759590"/>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3" name="image6.png"/>
          <p:cNvPicPr>
            <a:picLocks noChangeAspect="1"/>
          </p:cNvPicPr>
          <p:nvPr/>
        </p:nvPicPr>
        <p:blipFill>
          <a:blip r:embed="rId2">
            <a:extLst/>
          </a:blip>
          <a:stretch>
            <a:fillRect/>
          </a:stretch>
        </p:blipFill>
        <p:spPr>
          <a:xfrm>
            <a:off x="1005161" y="1486349"/>
            <a:ext cx="7133678" cy="3255068"/>
          </a:xfrm>
          <a:prstGeom prst="rect">
            <a:avLst/>
          </a:prstGeom>
          <a:ln w="12700">
            <a:miter lim="400000"/>
          </a:ln>
        </p:spPr>
      </p:pic>
      <p:sp>
        <p:nvSpPr>
          <p:cNvPr id="724" name="Shape 724"/>
          <p:cNvSpPr>
            <a:spLocks noGrp="1"/>
          </p:cNvSpPr>
          <p:nvPr>
            <p:ph type="title"/>
          </p:nvPr>
        </p:nvSpPr>
        <p:spPr>
          <a:xfrm>
            <a:off x="1256973" y="365125"/>
            <a:ext cx="7649558" cy="523222"/>
          </a:xfrm>
          <a:prstGeom prst="rect">
            <a:avLst/>
          </a:prstGeom>
        </p:spPr>
        <p:txBody>
          <a:bodyPr>
            <a:noAutofit/>
          </a:bodyPr>
          <a:lstStyle>
            <a:lvl1pPr defTabSz="678941">
              <a:defRPr sz="2700"/>
            </a:lvl1pPr>
          </a:lstStyle>
          <a:p>
            <a:r>
              <a:rPr sz="3200" dirty="0"/>
              <a:t>Beta blocker vs. CCB in treatment of CAD</a:t>
            </a:r>
          </a:p>
        </p:txBody>
      </p:sp>
      <p:sp>
        <p:nvSpPr>
          <p:cNvPr id="725" name="Shape 725"/>
          <p:cNvSpPr>
            <a:spLocks noGrp="1"/>
          </p:cNvSpPr>
          <p:nvPr>
            <p:ph type="sldNum" sz="quarter" idx="4294967295"/>
          </p:nvPr>
        </p:nvSpPr>
        <p:spPr>
          <a:xfrm>
            <a:off x="8647909" y="6021342"/>
            <a:ext cx="258622" cy="269239"/>
          </a:xfrm>
          <a:prstGeom prst="rect">
            <a:avLst/>
          </a:prstGeom>
          <a:extLst>
            <a:ext uri="{C572A759-6A51-4108-AA02-DFA0A04FC94B}">
              <ma14:wrappingTextBoxFlag xmlns:ma14="http://schemas.microsoft.com/office/mac/drawingml/2011/main" xmlns="" val="1"/>
            </a:ext>
          </a:extLst>
        </p:spPr>
        <p:txBody>
          <a:bodyPr anchor="ctr"/>
          <a:lstStyle/>
          <a:p>
            <a:fld id="{86CB4B4D-7CA3-9044-876B-883B54F8677D}" type="slidenum">
              <a:t>41</a:t>
            </a:fld>
            <a:endParaRPr/>
          </a:p>
        </p:txBody>
      </p:sp>
      <p:sp>
        <p:nvSpPr>
          <p:cNvPr id="726" name="Shape 726"/>
          <p:cNvSpPr/>
          <p:nvPr/>
        </p:nvSpPr>
        <p:spPr>
          <a:xfrm>
            <a:off x="873124" y="4867276"/>
            <a:ext cx="7612065" cy="332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600">
                <a:latin typeface="+mj-lt"/>
                <a:ea typeface="+mj-ea"/>
                <a:cs typeface="+mj-cs"/>
                <a:sym typeface="Calibri"/>
              </a:defRPr>
            </a:lvl1pPr>
          </a:lstStyle>
          <a:p>
            <a:r>
              <a:t>The curves were not extended beyond 5 years as few patients were followed thereafter</a:t>
            </a:r>
          </a:p>
        </p:txBody>
      </p:sp>
      <p:sp>
        <p:nvSpPr>
          <p:cNvPr id="727" name="Shape 727"/>
          <p:cNvSpPr/>
          <p:nvPr/>
        </p:nvSpPr>
        <p:spPr>
          <a:xfrm>
            <a:off x="4962518" y="1591006"/>
            <a:ext cx="2976564" cy="3073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sz="1400" b="1">
                <a:latin typeface="+mj-lt"/>
                <a:ea typeface="+mj-ea"/>
                <a:cs typeface="+mj-cs"/>
                <a:sym typeface="Calibri"/>
              </a:defRPr>
            </a:lvl1pPr>
          </a:lstStyle>
          <a:p>
            <a:r>
              <a:t>Cumulative event free survival</a:t>
            </a:r>
          </a:p>
        </p:txBody>
      </p:sp>
      <p:sp>
        <p:nvSpPr>
          <p:cNvPr id="728" name="Shape 728"/>
          <p:cNvSpPr/>
          <p:nvPr/>
        </p:nvSpPr>
        <p:spPr>
          <a:xfrm>
            <a:off x="1644643" y="1591006"/>
            <a:ext cx="2830514" cy="3073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sz="1400" b="1">
                <a:latin typeface="+mj-lt"/>
                <a:ea typeface="+mj-ea"/>
                <a:cs typeface="+mj-cs"/>
                <a:sym typeface="Calibri"/>
              </a:defRPr>
            </a:lvl1pPr>
          </a:lstStyle>
          <a:p>
            <a:r>
              <a:t> Cumulative percentage survival</a:t>
            </a:r>
          </a:p>
        </p:txBody>
      </p:sp>
      <p:sp>
        <p:nvSpPr>
          <p:cNvPr id="729" name="Shape 729"/>
          <p:cNvSpPr/>
          <p:nvPr/>
        </p:nvSpPr>
        <p:spPr>
          <a:xfrm>
            <a:off x="761998" y="5380671"/>
            <a:ext cx="7699376" cy="523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sz="1400">
                <a:latin typeface="+mj-lt"/>
                <a:ea typeface="+mj-ea"/>
                <a:cs typeface="+mj-cs"/>
                <a:sym typeface="Calibri"/>
              </a:defRPr>
            </a:pPr>
            <a:r>
              <a:t>APSIS: metoprolol vs verapamil in stable angina pectoris</a:t>
            </a:r>
            <a:br/>
            <a:r>
              <a:t>No difference: CV events (30.8% v 29.3%) CV mortality 4.7% vs 4.7%), Non-fatal CV events 26.1 v 24.3%  </a:t>
            </a:r>
          </a:p>
        </p:txBody>
      </p:sp>
      <p:pic>
        <p:nvPicPr>
          <p:cNvPr id="730" name="image23.png"/>
          <p:cNvPicPr>
            <a:picLocks noChangeAspect="1"/>
          </p:cNvPicPr>
          <p:nvPr/>
        </p:nvPicPr>
        <p:blipFill>
          <a:blip r:embed="rId3">
            <a:extLst/>
          </a:blip>
          <a:stretch>
            <a:fillRect/>
          </a:stretch>
        </p:blipFill>
        <p:spPr>
          <a:xfrm>
            <a:off x="1219475" y="1982588"/>
            <a:ext cx="6784422" cy="2574372"/>
          </a:xfrm>
          <a:prstGeom prst="rect">
            <a:avLst/>
          </a:prstGeom>
          <a:ln w="12700">
            <a:miter lim="400000"/>
          </a:ln>
        </p:spPr>
      </p:pic>
      <p:sp>
        <p:nvSpPr>
          <p:cNvPr id="731" name="Shape 731"/>
          <p:cNvSpPr/>
          <p:nvPr/>
        </p:nvSpPr>
        <p:spPr>
          <a:xfrm>
            <a:off x="4970455" y="1804222"/>
            <a:ext cx="2960690" cy="269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defTabSz="457200">
              <a:defRPr sz="1200" b="1">
                <a:latin typeface="+mj-lt"/>
                <a:ea typeface="+mj-ea"/>
                <a:cs typeface="+mj-cs"/>
                <a:sym typeface="Calibri"/>
              </a:defRPr>
            </a:lvl1pPr>
          </a:lstStyle>
          <a:p>
            <a:r>
              <a:t>Non Fatal</a:t>
            </a:r>
          </a:p>
        </p:txBody>
      </p:sp>
      <p:sp>
        <p:nvSpPr>
          <p:cNvPr id="732" name="Shape 732"/>
          <p:cNvSpPr/>
          <p:nvPr/>
        </p:nvSpPr>
        <p:spPr>
          <a:xfrm>
            <a:off x="1652579" y="1804222"/>
            <a:ext cx="2830515" cy="269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defTabSz="457200">
              <a:defRPr sz="1200" b="1">
                <a:latin typeface="+mj-lt"/>
                <a:ea typeface="+mj-ea"/>
                <a:cs typeface="+mj-cs"/>
                <a:sym typeface="Calibri"/>
              </a:defRPr>
            </a:lvl1pPr>
          </a:lstStyle>
          <a:p>
            <a:r>
              <a:t>Fatal events</a:t>
            </a:r>
          </a:p>
        </p:txBody>
      </p:sp>
      <p:sp>
        <p:nvSpPr>
          <p:cNvPr id="733" name="Shape 733"/>
          <p:cNvSpPr/>
          <p:nvPr/>
        </p:nvSpPr>
        <p:spPr>
          <a:xfrm>
            <a:off x="1166210" y="5903891"/>
            <a:ext cx="6972629" cy="447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r" defTabSz="457200">
              <a:defRPr sz="1200" i="1">
                <a:latin typeface="+mj-lt"/>
                <a:ea typeface="+mj-ea"/>
                <a:cs typeface="+mj-cs"/>
                <a:sym typeface="Calibri"/>
              </a:defRPr>
            </a:lvl1pPr>
          </a:lstStyle>
          <a:p>
            <a:r>
              <a:t>Hjemdahl P. et al. Favourable long term prognosis in stable angina pectoris: an extended follow up of the angina prognosis study in Stockholm (APSIS); Heart 2006;92:177-182</a:t>
            </a:r>
          </a:p>
        </p:txBody>
      </p:sp>
      <p:sp>
        <p:nvSpPr>
          <p:cNvPr id="734" name="Shape 734"/>
          <p:cNvSpPr/>
          <p:nvPr/>
        </p:nvSpPr>
        <p:spPr>
          <a:xfrm>
            <a:off x="1711853" y="888345"/>
            <a:ext cx="6062868"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685800">
              <a:lnSpc>
                <a:spcPct val="90000"/>
              </a:lnSpc>
              <a:defRPr b="1">
                <a:solidFill>
                  <a:srgbClr val="AB2328"/>
                </a:solidFill>
                <a:latin typeface="+mj-lt"/>
                <a:ea typeface="+mj-ea"/>
                <a:cs typeface="+mj-cs"/>
                <a:sym typeface="Calibri"/>
              </a:defRPr>
            </a:lvl1pPr>
          </a:lstStyle>
          <a:p>
            <a:r>
              <a:t>The APSIS Trial</a:t>
            </a:r>
          </a:p>
        </p:txBody>
      </p:sp>
    </p:spTree>
    <p:extLst>
      <p:ext uri="{BB962C8B-B14F-4D97-AF65-F5344CB8AC3E}">
        <p14:creationId xmlns:p14="http://schemas.microsoft.com/office/powerpoint/2010/main" val="3699850306"/>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 name="Shape 736"/>
          <p:cNvSpPr/>
          <p:nvPr/>
        </p:nvSpPr>
        <p:spPr>
          <a:xfrm>
            <a:off x="1377095" y="472441"/>
            <a:ext cx="7371120"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lgn="ctr" defTabSz="678941">
              <a:lnSpc>
                <a:spcPct val="90000"/>
              </a:lnSpc>
              <a:defRPr sz="2700" b="1">
                <a:solidFill>
                  <a:srgbClr val="AB2328"/>
                </a:solidFill>
                <a:latin typeface="+mj-lt"/>
                <a:ea typeface="+mj-ea"/>
                <a:cs typeface="+mj-cs"/>
                <a:sym typeface="Calibri"/>
              </a:defRPr>
            </a:pPr>
            <a:r>
              <a:rPr sz="3200" dirty="0"/>
              <a:t>CCB vs. Non-CCB in treatment of CAD</a:t>
            </a:r>
          </a:p>
        </p:txBody>
      </p:sp>
      <p:sp>
        <p:nvSpPr>
          <p:cNvPr id="737" name="Shape 737"/>
          <p:cNvSpPr/>
          <p:nvPr/>
        </p:nvSpPr>
        <p:spPr>
          <a:xfrm>
            <a:off x="5062654" y="6056170"/>
            <a:ext cx="3472031" cy="27699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defTabSz="457184">
              <a:spcBef>
                <a:spcPts val="700"/>
              </a:spcBef>
              <a:defRPr sz="1400" i="1">
                <a:latin typeface="+mj-lt"/>
                <a:ea typeface="+mj-ea"/>
                <a:cs typeface="+mj-cs"/>
                <a:sym typeface="Calibri"/>
              </a:defRPr>
            </a:lvl1pPr>
          </a:lstStyle>
          <a:p>
            <a:r>
              <a:rPr sz="1200" dirty="0" err="1"/>
              <a:t>Pepine</a:t>
            </a:r>
            <a:r>
              <a:rPr sz="1200" dirty="0"/>
              <a:t> JC et al. JAMA 2003 290(21):2805-16 </a:t>
            </a:r>
          </a:p>
        </p:txBody>
      </p:sp>
      <p:sp>
        <p:nvSpPr>
          <p:cNvPr id="738" name="Shape 738"/>
          <p:cNvSpPr>
            <a:spLocks noGrp="1"/>
          </p:cNvSpPr>
          <p:nvPr>
            <p:ph type="sldNum" sz="quarter" idx="4294967295"/>
          </p:nvPr>
        </p:nvSpPr>
        <p:spPr>
          <a:xfrm>
            <a:off x="8761789" y="6048940"/>
            <a:ext cx="231476" cy="242093"/>
          </a:xfrm>
          <a:prstGeom prst="rect">
            <a:avLst/>
          </a:prstGeom>
          <a:extLst>
            <a:ext uri="{C572A759-6A51-4108-AA02-DFA0A04FC94B}">
              <ma14:wrappingTextBoxFlag xmlns:ma14="http://schemas.microsoft.com/office/mac/drawingml/2011/main" xmlns="" val="1"/>
            </a:ext>
          </a:extLst>
        </p:spPr>
        <p:txBody>
          <a:bodyPr lIns="32145" tIns="32145" rIns="32145" bIns="32145"/>
          <a:lstStyle/>
          <a:p>
            <a:fld id="{86CB4B4D-7CA3-9044-876B-883B54F8677D}" type="slidenum">
              <a:t>42</a:t>
            </a:fld>
            <a:endParaRPr/>
          </a:p>
        </p:txBody>
      </p:sp>
      <p:sp>
        <p:nvSpPr>
          <p:cNvPr id="739" name="Shape 739"/>
          <p:cNvSpPr/>
          <p:nvPr/>
        </p:nvSpPr>
        <p:spPr>
          <a:xfrm>
            <a:off x="1739208" y="964249"/>
            <a:ext cx="5725414"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685800">
              <a:lnSpc>
                <a:spcPct val="90000"/>
              </a:lnSpc>
              <a:defRPr b="1">
                <a:solidFill>
                  <a:srgbClr val="AB2328"/>
                </a:solidFill>
                <a:latin typeface="+mj-lt"/>
                <a:ea typeface="+mj-ea"/>
                <a:cs typeface="+mj-cs"/>
                <a:sym typeface="Calibri"/>
              </a:defRPr>
            </a:lvl1pPr>
          </a:lstStyle>
          <a:p>
            <a:r>
              <a:t>The INVEST trial</a:t>
            </a:r>
          </a:p>
        </p:txBody>
      </p:sp>
      <p:pic>
        <p:nvPicPr>
          <p:cNvPr id="740" name="image6.png"/>
          <p:cNvPicPr>
            <a:picLocks noChangeAspect="1"/>
          </p:cNvPicPr>
          <p:nvPr/>
        </p:nvPicPr>
        <p:blipFill>
          <a:blip r:embed="rId2">
            <a:extLst/>
          </a:blip>
          <a:stretch>
            <a:fillRect/>
          </a:stretch>
        </p:blipFill>
        <p:spPr>
          <a:xfrm>
            <a:off x="3152113" y="1474787"/>
            <a:ext cx="5725416" cy="4141568"/>
          </a:xfrm>
          <a:prstGeom prst="rect">
            <a:avLst/>
          </a:prstGeom>
          <a:ln w="12700">
            <a:miter lim="400000"/>
          </a:ln>
        </p:spPr>
      </p:pic>
      <p:pic>
        <p:nvPicPr>
          <p:cNvPr id="741" name="image24.png"/>
          <p:cNvPicPr>
            <a:picLocks noChangeAspect="1"/>
          </p:cNvPicPr>
          <p:nvPr/>
        </p:nvPicPr>
        <p:blipFill>
          <a:blip r:embed="rId3">
            <a:extLst/>
          </a:blip>
          <a:stretch>
            <a:fillRect/>
          </a:stretch>
        </p:blipFill>
        <p:spPr>
          <a:xfrm>
            <a:off x="3332405" y="1503365"/>
            <a:ext cx="5364832" cy="4024752"/>
          </a:xfrm>
          <a:prstGeom prst="rect">
            <a:avLst/>
          </a:prstGeom>
          <a:ln w="12700">
            <a:miter lim="400000"/>
          </a:ln>
        </p:spPr>
      </p:pic>
      <p:sp>
        <p:nvSpPr>
          <p:cNvPr id="742" name="Shape 742"/>
          <p:cNvSpPr/>
          <p:nvPr/>
        </p:nvSpPr>
        <p:spPr>
          <a:xfrm>
            <a:off x="217103" y="3182546"/>
            <a:ext cx="2952390" cy="554035"/>
          </a:xfrm>
          <a:prstGeom prst="rect">
            <a:avLst/>
          </a:prstGeom>
          <a:ln w="12700">
            <a:miter lim="400000"/>
          </a:ln>
          <a:extLst>
            <a:ext uri="{C572A759-6A51-4108-AA02-DFA0A04FC94B}">
              <ma14:wrappingTextBoxFlag xmlns:ma14="http://schemas.microsoft.com/office/mac/drawingml/2011/main" xmlns="" val="1"/>
            </a:ext>
          </a:extLst>
        </p:spPr>
        <p:txBody>
          <a:bodyPr lIns="35716" tIns="35716" rIns="35716" bIns="35716">
            <a:spAutoFit/>
          </a:bodyPr>
          <a:lstStyle/>
          <a:p>
            <a:pPr defTabSz="321457">
              <a:defRPr sz="1600" b="1">
                <a:latin typeface="+mj-lt"/>
                <a:ea typeface="+mj-ea"/>
                <a:cs typeface="+mj-cs"/>
                <a:sym typeface="Calibri"/>
              </a:defRPr>
            </a:pPr>
            <a:r>
              <a:t>Non-CCB strategy: </a:t>
            </a:r>
          </a:p>
          <a:p>
            <a:pPr defTabSz="321457">
              <a:defRPr sz="1600">
                <a:latin typeface="+mj-lt"/>
                <a:ea typeface="+mj-ea"/>
                <a:cs typeface="+mj-cs"/>
                <a:sym typeface="Calibri"/>
              </a:defRPr>
            </a:pPr>
            <a:r>
              <a:t>Atenolol + HCTZ, + Trandolapril</a:t>
            </a:r>
          </a:p>
        </p:txBody>
      </p:sp>
      <p:sp>
        <p:nvSpPr>
          <p:cNvPr id="743" name="Shape 743"/>
          <p:cNvSpPr/>
          <p:nvPr/>
        </p:nvSpPr>
        <p:spPr>
          <a:xfrm>
            <a:off x="218780" y="3981653"/>
            <a:ext cx="2622527" cy="1"/>
          </a:xfrm>
          <a:prstGeom prst="line">
            <a:avLst/>
          </a:prstGeom>
          <a:ln w="25400">
            <a:solidFill>
              <a:srgbClr val="000000"/>
            </a:solidFill>
          </a:ln>
          <a:effectLst>
            <a:outerShdw blurRad="38100" dist="25400" dir="5400000" rotWithShape="0">
              <a:srgbClr val="000000">
                <a:alpha val="50000"/>
              </a:srgbClr>
            </a:outerShdw>
          </a:effectLst>
        </p:spPr>
        <p:txBody>
          <a:bodyPr lIns="45718" tIns="45718" rIns="45718" bIns="45718"/>
          <a:lstStyle/>
          <a:p>
            <a:endParaRPr/>
          </a:p>
        </p:txBody>
      </p:sp>
      <p:sp>
        <p:nvSpPr>
          <p:cNvPr id="744" name="Shape 744"/>
          <p:cNvSpPr/>
          <p:nvPr/>
        </p:nvSpPr>
        <p:spPr>
          <a:xfrm>
            <a:off x="217103" y="4483662"/>
            <a:ext cx="2935011" cy="1150935"/>
          </a:xfrm>
          <a:prstGeom prst="rect">
            <a:avLst/>
          </a:prstGeom>
          <a:ln w="12700">
            <a:miter lim="400000"/>
          </a:ln>
          <a:extLst>
            <a:ext uri="{C572A759-6A51-4108-AA02-DFA0A04FC94B}">
              <ma14:wrappingTextBoxFlag xmlns:ma14="http://schemas.microsoft.com/office/mac/drawingml/2011/main" xmlns="" val="1"/>
            </a:ext>
          </a:extLst>
        </p:spPr>
        <p:txBody>
          <a:bodyPr lIns="35716" tIns="35716" rIns="35716" bIns="35716">
            <a:spAutoFit/>
          </a:bodyPr>
          <a:lstStyle/>
          <a:p>
            <a:pPr defTabSz="457184">
              <a:defRPr sz="1400">
                <a:latin typeface="+mj-lt"/>
                <a:ea typeface="+mj-ea"/>
                <a:cs typeface="+mj-cs"/>
                <a:sym typeface="Calibri"/>
              </a:defRPr>
            </a:pPr>
            <a:r>
              <a:t>- 22,000 HT patients with CAD</a:t>
            </a:r>
          </a:p>
          <a:p>
            <a:pPr defTabSz="457184">
              <a:defRPr sz="1400">
                <a:latin typeface="+mj-lt"/>
                <a:ea typeface="+mj-ea"/>
                <a:cs typeface="+mj-cs"/>
                <a:sym typeface="Calibri"/>
              </a:defRPr>
            </a:pPr>
            <a:r>
              <a:t>- Primary Outcome:</a:t>
            </a:r>
          </a:p>
          <a:p>
            <a:pPr defTabSz="457184">
              <a:defRPr sz="1400">
                <a:latin typeface="+mj-lt"/>
                <a:ea typeface="+mj-ea"/>
                <a:cs typeface="+mj-cs"/>
                <a:sym typeface="Calibri"/>
              </a:defRPr>
            </a:pPr>
            <a:r>
              <a:t>  Alive, Free of MI or Stroke</a:t>
            </a:r>
          </a:p>
          <a:p>
            <a:pPr defTabSz="457184">
              <a:defRPr sz="1400">
                <a:latin typeface="+mj-lt"/>
                <a:ea typeface="+mj-ea"/>
                <a:cs typeface="+mj-cs"/>
                <a:sym typeface="Calibri"/>
              </a:defRPr>
            </a:pPr>
            <a:r>
              <a:t>- Total FU: 61,807 pt-y, mean FU 2.7y,</a:t>
            </a:r>
          </a:p>
          <a:p>
            <a:pPr defTabSz="457184">
              <a:defRPr sz="1400">
                <a:latin typeface="+mj-lt"/>
                <a:ea typeface="+mj-ea"/>
                <a:cs typeface="+mj-cs"/>
                <a:sym typeface="Calibri"/>
              </a:defRPr>
            </a:pPr>
            <a:r>
              <a:t>- Annual event rate = 3.6%</a:t>
            </a:r>
          </a:p>
        </p:txBody>
      </p:sp>
      <p:sp>
        <p:nvSpPr>
          <p:cNvPr id="745" name="Shape 745"/>
          <p:cNvSpPr/>
          <p:nvPr/>
        </p:nvSpPr>
        <p:spPr>
          <a:xfrm>
            <a:off x="217103" y="1506237"/>
            <a:ext cx="2952390" cy="574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321457">
              <a:defRPr sz="1600">
                <a:latin typeface="+mj-lt"/>
                <a:ea typeface="+mj-ea"/>
                <a:cs typeface="+mj-cs"/>
                <a:sym typeface="Calibri"/>
              </a:defRPr>
            </a:pPr>
            <a:r>
              <a:t>As required to achieve</a:t>
            </a:r>
          </a:p>
          <a:p>
            <a:pPr defTabSz="321457">
              <a:defRPr sz="1600">
                <a:latin typeface="+mj-lt"/>
                <a:ea typeface="+mj-ea"/>
                <a:cs typeface="+mj-cs"/>
                <a:sym typeface="Calibri"/>
              </a:defRPr>
            </a:pPr>
            <a:r>
              <a:t>blood pressure control: </a:t>
            </a:r>
          </a:p>
        </p:txBody>
      </p:sp>
      <p:sp>
        <p:nvSpPr>
          <p:cNvPr id="746" name="Shape 746"/>
          <p:cNvSpPr/>
          <p:nvPr/>
        </p:nvSpPr>
        <p:spPr>
          <a:xfrm>
            <a:off x="217103" y="2195194"/>
            <a:ext cx="2952389" cy="8153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321457">
              <a:defRPr sz="1600" b="1">
                <a:latin typeface="+mj-lt"/>
                <a:ea typeface="+mj-ea"/>
                <a:cs typeface="+mj-cs"/>
                <a:sym typeface="Calibri"/>
              </a:defRPr>
            </a:pPr>
            <a:r>
              <a:t>CCB strategy: </a:t>
            </a:r>
          </a:p>
          <a:p>
            <a:pPr defTabSz="321457">
              <a:defRPr sz="1600">
                <a:latin typeface="+mj-lt"/>
                <a:ea typeface="+mj-ea"/>
                <a:cs typeface="+mj-cs"/>
                <a:sym typeface="Calibri"/>
              </a:defRPr>
            </a:pPr>
            <a:r>
              <a:t>Verapamil sustained release + Trandolapril + HCTZ</a:t>
            </a:r>
          </a:p>
        </p:txBody>
      </p:sp>
    </p:spTree>
    <p:extLst>
      <p:ext uri="{BB962C8B-B14F-4D97-AF65-F5344CB8AC3E}">
        <p14:creationId xmlns:p14="http://schemas.microsoft.com/office/powerpoint/2010/main" val="2522785006"/>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223" name="Shape 223"/>
          <p:cNvSpPr>
            <a:spLocks noGrp="1"/>
          </p:cNvSpPr>
          <p:nvPr>
            <p:ph type="body" idx="1"/>
          </p:nvPr>
        </p:nvSpPr>
        <p:spPr>
          <a:xfrm>
            <a:off x="976312" y="1412875"/>
            <a:ext cx="7191376" cy="4495800"/>
          </a:xfrm>
          <a:prstGeom prst="rect">
            <a:avLst/>
          </a:prstGeom>
        </p:spPr>
        <p:txBody>
          <a:bodyPr/>
          <a:lstStyle/>
          <a:p>
            <a:pPr>
              <a:lnSpc>
                <a:spcPct val="80000"/>
              </a:lnSpc>
              <a:buSzTx/>
              <a:buNone/>
              <a:defRPr sz="2700" b="1"/>
            </a:pPr>
            <a:r>
              <a:rPr sz="2400" dirty="0"/>
              <a:t>What’s still important?</a:t>
            </a:r>
          </a:p>
          <a:p>
            <a:pPr>
              <a:lnSpc>
                <a:spcPct val="80000"/>
              </a:lnSpc>
              <a:spcBef>
                <a:spcPts val="500"/>
              </a:spcBef>
              <a:defRPr sz="2400"/>
            </a:pPr>
            <a:r>
              <a:rPr sz="2200" dirty="0" smtClean="0"/>
              <a:t>The </a:t>
            </a:r>
            <a:r>
              <a:rPr sz="2200" dirty="0"/>
              <a:t>diagnosis of hypertension should be based on </a:t>
            </a:r>
            <a:r>
              <a:rPr sz="2200" b="1" dirty="0"/>
              <a:t>out-of-office </a:t>
            </a:r>
            <a:r>
              <a:rPr sz="2200" dirty="0"/>
              <a:t>measurements</a:t>
            </a:r>
          </a:p>
          <a:p>
            <a:pPr>
              <a:spcBef>
                <a:spcPts val="500"/>
              </a:spcBef>
              <a:defRPr sz="2400"/>
            </a:pPr>
            <a:r>
              <a:rPr sz="2200" dirty="0">
                <a:solidFill>
                  <a:schemeClr val="tx2"/>
                </a:solidFill>
              </a:rPr>
              <a:t>The management of hypertension is all about global cardiovascular risk management and vascular protection</a:t>
            </a:r>
          </a:p>
          <a:p>
            <a:pPr>
              <a:lnSpc>
                <a:spcPct val="80000"/>
              </a:lnSpc>
              <a:spcBef>
                <a:spcPts val="500"/>
              </a:spcBef>
              <a:defRPr sz="2400"/>
            </a:pPr>
            <a:r>
              <a:rPr sz="2200" dirty="0">
                <a:solidFill>
                  <a:schemeClr val="tx2"/>
                </a:solidFill>
              </a:rPr>
              <a:t>The most important step in prescription of antihypertensive therapy is achieving patient “buy-in” and adherence</a:t>
            </a:r>
          </a:p>
        </p:txBody>
      </p:sp>
      <p:sp>
        <p:nvSpPr>
          <p:cNvPr id="224" name="Shape 22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pPr/>
              <a:t>43</a:t>
            </a:fld>
            <a:endParaRPr/>
          </a:p>
        </p:txBody>
      </p:sp>
    </p:spTree>
    <p:extLst>
      <p:ext uri="{BB962C8B-B14F-4D97-AF65-F5344CB8AC3E}">
        <p14:creationId xmlns:p14="http://schemas.microsoft.com/office/powerpoint/2010/main" val="4017676698"/>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8419" y="641849"/>
            <a:ext cx="5589085" cy="5644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0" name="Shape 340"/>
          <p:cNvSpPr>
            <a:spLocks noGrp="1"/>
          </p:cNvSpPr>
          <p:nvPr>
            <p:ph type="title"/>
          </p:nvPr>
        </p:nvSpPr>
        <p:spPr>
          <a:xfrm>
            <a:off x="374848" y="206374"/>
            <a:ext cx="8229601" cy="777877"/>
          </a:xfrm>
          <a:prstGeom prst="rect">
            <a:avLst/>
          </a:prstGeom>
        </p:spPr>
        <p:txBody>
          <a:bodyPr/>
          <a:lstStyle/>
          <a:p>
            <a:pPr defTabSz="576070">
              <a:defRPr sz="2300"/>
            </a:pPr>
            <a:r>
              <a:rPr dirty="0"/>
              <a:t/>
            </a:r>
            <a:br>
              <a:rPr dirty="0"/>
            </a:br>
            <a:r>
              <a:rPr dirty="0"/>
              <a:t> </a:t>
            </a:r>
          </a:p>
        </p:txBody>
      </p:sp>
      <p:sp>
        <p:nvSpPr>
          <p:cNvPr id="341" name="Shape 341"/>
          <p:cNvSpPr>
            <a:spLocks noGrp="1"/>
          </p:cNvSpPr>
          <p:nvPr>
            <p:ph type="sldNum" sz="quarter" idx="4294967295"/>
          </p:nvPr>
        </p:nvSpPr>
        <p:spPr>
          <a:xfrm>
            <a:off x="8760618" y="60475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44</a:t>
            </a:fld>
            <a:endParaRPr/>
          </a:p>
        </p:txBody>
      </p:sp>
      <p:sp>
        <p:nvSpPr>
          <p:cNvPr id="342" name="Shape 342"/>
          <p:cNvSpPr/>
          <p:nvPr/>
        </p:nvSpPr>
        <p:spPr>
          <a:xfrm>
            <a:off x="47866" y="1525267"/>
            <a:ext cx="3053922" cy="1677378"/>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lgn="ctr">
              <a:defRPr sz="1100" b="1">
                <a:solidFill>
                  <a:srgbClr val="231F20"/>
                </a:solidFill>
                <a:latin typeface="+mj-lt"/>
                <a:ea typeface="+mj-ea"/>
                <a:cs typeface="+mj-cs"/>
                <a:sym typeface="Calibri"/>
              </a:defRPr>
            </a:lvl1pPr>
          </a:lstStyle>
          <a:p>
            <a:pPr marL="228600" indent="-228600" algn="l">
              <a:buAutoNum type="arabicPeriod"/>
            </a:pPr>
            <a:r>
              <a:rPr lang="en-CA" sz="1400" dirty="0" smtClean="0"/>
              <a:t>Out </a:t>
            </a:r>
            <a:r>
              <a:rPr lang="en-CA" sz="1400" dirty="0"/>
              <a:t>of </a:t>
            </a:r>
            <a:r>
              <a:rPr lang="en-CA" sz="1400" dirty="0" smtClean="0"/>
              <a:t>office </a:t>
            </a:r>
            <a:r>
              <a:rPr lang="en-CA" sz="1400" b="0" dirty="0" smtClean="0"/>
              <a:t>assessment </a:t>
            </a:r>
            <a:r>
              <a:rPr lang="en-CA" sz="1400" b="0" dirty="0"/>
              <a:t>is the </a:t>
            </a:r>
            <a:r>
              <a:rPr lang="en-CA" sz="1400" b="0" dirty="0" smtClean="0"/>
              <a:t>preferred means </a:t>
            </a:r>
            <a:r>
              <a:rPr lang="en-CA" sz="1400" b="0" dirty="0"/>
              <a:t>of </a:t>
            </a:r>
            <a:r>
              <a:rPr lang="en-CA" sz="1400" b="0" dirty="0" smtClean="0"/>
              <a:t>hypertension </a:t>
            </a:r>
            <a:r>
              <a:rPr lang="en-CA" sz="1400" b="0" dirty="0" err="1" smtClean="0"/>
              <a:t>Dx</a:t>
            </a:r>
            <a:endParaRPr lang="en-CA" sz="1400" b="0" dirty="0" smtClean="0"/>
          </a:p>
          <a:p>
            <a:pPr marL="228600" indent="-228600" algn="l">
              <a:buAutoNum type="arabicPeriod"/>
            </a:pPr>
            <a:r>
              <a:rPr lang="en-CA" sz="1400" dirty="0"/>
              <a:t>Measurement using electronic </a:t>
            </a:r>
            <a:r>
              <a:rPr lang="en-CA" sz="1400" b="0" dirty="0" smtClean="0"/>
              <a:t>(</a:t>
            </a:r>
            <a:r>
              <a:rPr lang="en-CA" sz="1400" b="0" dirty="0" err="1"/>
              <a:t>oscillometric</a:t>
            </a:r>
            <a:r>
              <a:rPr lang="en-CA" sz="1400" b="0" dirty="0"/>
              <a:t>) upper arm devices is preferred over auscultation</a:t>
            </a:r>
          </a:p>
          <a:p>
            <a:pPr marL="228600" indent="-228600" algn="l">
              <a:buAutoNum type="arabicPeriod"/>
            </a:pPr>
            <a:endParaRPr lang="en-CA" dirty="0" smtClean="0"/>
          </a:p>
          <a:p>
            <a:pPr marL="228600" indent="-228600" algn="l">
              <a:buAutoNum type="arabicPeriod"/>
            </a:pPr>
            <a:endParaRPr lang="en-CA" dirty="0" smtClean="0"/>
          </a:p>
          <a:p>
            <a:pPr marL="228600" indent="-228600" algn="l">
              <a:buAutoNum type="arabicPeriod"/>
            </a:pPr>
            <a:endParaRPr lang="en-CA" dirty="0"/>
          </a:p>
        </p:txBody>
      </p:sp>
      <p:sp>
        <p:nvSpPr>
          <p:cNvPr id="344" name="Shape 344"/>
          <p:cNvSpPr/>
          <p:nvPr/>
        </p:nvSpPr>
        <p:spPr>
          <a:xfrm>
            <a:off x="662168" y="100325"/>
            <a:ext cx="8519367" cy="58477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sz="2800" b="1">
                <a:solidFill>
                  <a:srgbClr val="AB2328"/>
                </a:solidFill>
                <a:latin typeface="Tahoma"/>
                <a:ea typeface="Tahoma"/>
                <a:cs typeface="Tahoma"/>
                <a:sym typeface="Tahoma"/>
              </a:defRPr>
            </a:lvl1pPr>
          </a:lstStyle>
          <a:p>
            <a:r>
              <a:rPr sz="3200" dirty="0">
                <a:latin typeface="+mj-lt"/>
              </a:rPr>
              <a:t>Hypertension diagnostic algorithm</a:t>
            </a:r>
          </a:p>
        </p:txBody>
      </p:sp>
      <p:sp>
        <p:nvSpPr>
          <p:cNvPr id="346" name="Shape 346"/>
          <p:cNvSpPr/>
          <p:nvPr/>
        </p:nvSpPr>
        <p:spPr>
          <a:xfrm>
            <a:off x="267924" y="4442421"/>
            <a:ext cx="3497252" cy="461661"/>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a:defRPr sz="1100">
                <a:solidFill>
                  <a:srgbClr val="231F20"/>
                </a:solidFill>
                <a:latin typeface="+mj-lt"/>
                <a:ea typeface="+mj-ea"/>
                <a:cs typeface="+mj-cs"/>
                <a:sym typeface="Calibri"/>
              </a:defRPr>
            </a:pPr>
            <a:r>
              <a:rPr sz="1200" b="1" dirty="0"/>
              <a:t>ABPM: </a:t>
            </a:r>
            <a:r>
              <a:rPr sz="1200" dirty="0"/>
              <a:t>Ambulatory Blood Pressure Measurement</a:t>
            </a:r>
          </a:p>
          <a:p>
            <a:pPr>
              <a:defRPr sz="1100">
                <a:solidFill>
                  <a:srgbClr val="231F20"/>
                </a:solidFill>
                <a:latin typeface="+mj-lt"/>
                <a:ea typeface="+mj-ea"/>
                <a:cs typeface="+mj-cs"/>
                <a:sym typeface="Calibri"/>
              </a:defRPr>
            </a:pPr>
            <a:r>
              <a:rPr sz="1200" b="1" dirty="0" err="1"/>
              <a:t>AOBP</a:t>
            </a:r>
            <a:r>
              <a:rPr sz="1200" b="1" dirty="0"/>
              <a:t>: </a:t>
            </a:r>
            <a:r>
              <a:rPr sz="1200" dirty="0"/>
              <a:t>Automated Office Blood Pressure</a:t>
            </a:r>
          </a:p>
        </p:txBody>
      </p:sp>
      <p:sp>
        <p:nvSpPr>
          <p:cNvPr id="347" name="Shape 347"/>
          <p:cNvSpPr/>
          <p:nvPr/>
        </p:nvSpPr>
        <p:spPr>
          <a:xfrm>
            <a:off x="1222373" y="652582"/>
            <a:ext cx="7643815" cy="33855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1600" b="1">
                <a:latin typeface="+mj-lt"/>
                <a:ea typeface="+mj-ea"/>
                <a:cs typeface="+mj-cs"/>
                <a:sym typeface="Calibri"/>
              </a:defRPr>
            </a:lvl1pPr>
          </a:lstStyle>
          <a:p>
            <a:endParaRPr dirty="0"/>
          </a:p>
        </p:txBody>
      </p:sp>
    </p:spTree>
    <p:extLst>
      <p:ext uri="{BB962C8B-B14F-4D97-AF65-F5344CB8AC3E}">
        <p14:creationId xmlns:p14="http://schemas.microsoft.com/office/powerpoint/2010/main" val="2094930404"/>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a:spLocks noGrp="1"/>
          </p:cNvSpPr>
          <p:nvPr>
            <p:ph type="title"/>
          </p:nvPr>
        </p:nvSpPr>
        <p:spPr>
          <a:xfrm>
            <a:off x="890118" y="214997"/>
            <a:ext cx="7339484" cy="1325564"/>
          </a:xfrm>
          <a:prstGeom prst="rect">
            <a:avLst/>
          </a:prstGeom>
        </p:spPr>
        <p:txBody>
          <a:bodyPr/>
          <a:lstStyle>
            <a:lvl1pPr>
              <a:defRPr sz="3200"/>
            </a:lvl1pPr>
          </a:lstStyle>
          <a:p>
            <a:r>
              <a:rPr dirty="0"/>
              <a:t>Out-of-Office BP Measurements</a:t>
            </a:r>
          </a:p>
        </p:txBody>
      </p:sp>
      <p:sp>
        <p:nvSpPr>
          <p:cNvPr id="369" name="Shape 369"/>
          <p:cNvSpPr>
            <a:spLocks noGrp="1"/>
          </p:cNvSpPr>
          <p:nvPr>
            <p:ph type="body" idx="1"/>
          </p:nvPr>
        </p:nvSpPr>
        <p:spPr>
          <a:prstGeom prst="rect">
            <a:avLst/>
          </a:prstGeom>
        </p:spPr>
        <p:txBody>
          <a:bodyPr/>
          <a:lstStyle/>
          <a:p>
            <a:pPr>
              <a:defRPr sz="2700"/>
            </a:pPr>
            <a:r>
              <a:rPr dirty="0"/>
              <a:t>ABPM has better predictive ability than </a:t>
            </a:r>
            <a:r>
              <a:rPr dirty="0" err="1"/>
              <a:t>OBPM</a:t>
            </a:r>
            <a:r>
              <a:rPr dirty="0"/>
              <a:t> and is the recommended out-of-office measurement method.</a:t>
            </a:r>
          </a:p>
          <a:p>
            <a:pPr>
              <a:defRPr sz="2700"/>
            </a:pPr>
            <a:r>
              <a:rPr dirty="0" err="1"/>
              <a:t>HBPM</a:t>
            </a:r>
            <a:r>
              <a:rPr dirty="0"/>
              <a:t> has better predictive ability than </a:t>
            </a:r>
            <a:r>
              <a:rPr dirty="0" err="1"/>
              <a:t>OBPM</a:t>
            </a:r>
            <a:r>
              <a:rPr dirty="0"/>
              <a:t> and is recommended if ABPM is not tolerated, not readily available or due to patient preference.</a:t>
            </a:r>
          </a:p>
          <a:p>
            <a:pPr>
              <a:defRPr sz="2700"/>
            </a:pPr>
            <a:r>
              <a:rPr dirty="0"/>
              <a:t>Identifies white coat hypertension </a:t>
            </a:r>
            <a:r>
              <a:rPr lang="en-CA" dirty="0" smtClean="0"/>
              <a:t>and </a:t>
            </a:r>
            <a:r>
              <a:rPr dirty="0" smtClean="0"/>
              <a:t>masked hypertension</a:t>
            </a:r>
            <a:r>
              <a:rPr lang="en-CA" dirty="0" smtClean="0"/>
              <a:t>.</a:t>
            </a:r>
            <a:r>
              <a:rPr dirty="0" smtClean="0"/>
              <a:t> </a:t>
            </a:r>
            <a:endParaRPr dirty="0"/>
          </a:p>
        </p:txBody>
      </p:sp>
      <p:sp>
        <p:nvSpPr>
          <p:cNvPr id="370" name="Shape 370"/>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45</a:t>
            </a:fld>
            <a:endParaRP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Shape 372"/>
          <p:cNvSpPr>
            <a:spLocks noGrp="1"/>
          </p:cNvSpPr>
          <p:nvPr>
            <p:ph type="title"/>
          </p:nvPr>
        </p:nvSpPr>
        <p:spPr>
          <a:xfrm>
            <a:off x="1276512" y="159220"/>
            <a:ext cx="7679598" cy="1325564"/>
          </a:xfrm>
          <a:prstGeom prst="rect">
            <a:avLst/>
          </a:prstGeom>
        </p:spPr>
        <p:txBody>
          <a:bodyPr>
            <a:noAutofit/>
          </a:bodyPr>
          <a:lstStyle>
            <a:lvl1pPr>
              <a:defRPr sz="2800"/>
            </a:lvl1pPr>
          </a:lstStyle>
          <a:p>
            <a:r>
              <a:rPr sz="3200" dirty="0"/>
              <a:t>Out-of-office BP measurements are more highly correlated with BP-related risk</a:t>
            </a:r>
          </a:p>
        </p:txBody>
      </p:sp>
      <p:graphicFrame>
        <p:nvGraphicFramePr>
          <p:cNvPr id="373" name="Chart 373"/>
          <p:cNvGraphicFramePr/>
          <p:nvPr/>
        </p:nvGraphicFramePr>
        <p:xfrm>
          <a:off x="1388103" y="1970739"/>
          <a:ext cx="3286725" cy="1476234"/>
        </p:xfrm>
        <a:graphic>
          <a:graphicData uri="http://schemas.openxmlformats.org/drawingml/2006/chart">
            <c:chart xmlns:c="http://schemas.openxmlformats.org/drawingml/2006/chart" xmlns:r="http://schemas.openxmlformats.org/officeDocument/2006/relationships" r:id="rId3"/>
          </a:graphicData>
        </a:graphic>
      </p:graphicFrame>
      <p:sp>
        <p:nvSpPr>
          <p:cNvPr id="374" name="Shape 374"/>
          <p:cNvSpPr/>
          <p:nvPr/>
        </p:nvSpPr>
        <p:spPr>
          <a:xfrm>
            <a:off x="217103" y="5798470"/>
            <a:ext cx="8181468" cy="42505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a:defRPr sz="1100">
                <a:latin typeface="+mj-lt"/>
                <a:ea typeface="+mj-ea"/>
                <a:cs typeface="+mj-cs"/>
                <a:sym typeface="Calibri"/>
              </a:defRPr>
            </a:pPr>
            <a:r>
              <a:t>Value of Home Blood Pressures as Predictor of Target Organ Damage in Mild Arterial Hypertension</a:t>
            </a:r>
          </a:p>
          <a:p>
            <a:pPr algn="r">
              <a:defRPr sz="1100">
                <a:latin typeface="+mj-lt"/>
                <a:ea typeface="+mj-ea"/>
                <a:cs typeface="+mj-cs"/>
                <a:sym typeface="Calibri"/>
              </a:defRPr>
            </a:pPr>
            <a:r>
              <a:t>Mulè G. et al. </a:t>
            </a:r>
            <a:r>
              <a:rPr i="1"/>
              <a:t>J Cardiovasc Risk</a:t>
            </a:r>
            <a:r>
              <a:t> 2002;9:123-9</a:t>
            </a:r>
            <a:r>
              <a:rPr sz="1000"/>
              <a:t>. </a:t>
            </a:r>
          </a:p>
        </p:txBody>
      </p:sp>
      <p:graphicFrame>
        <p:nvGraphicFramePr>
          <p:cNvPr id="375" name="Chart 375"/>
          <p:cNvGraphicFramePr/>
          <p:nvPr/>
        </p:nvGraphicFramePr>
        <p:xfrm>
          <a:off x="1376528" y="3696289"/>
          <a:ext cx="3298300" cy="13966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6" name="Chart 376"/>
          <p:cNvGraphicFramePr/>
          <p:nvPr/>
        </p:nvGraphicFramePr>
        <p:xfrm>
          <a:off x="5597354" y="1942210"/>
          <a:ext cx="2773532" cy="15047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77" name="Chart 377"/>
          <p:cNvGraphicFramePr/>
          <p:nvPr/>
        </p:nvGraphicFramePr>
        <p:xfrm>
          <a:off x="5597354" y="3677321"/>
          <a:ext cx="2773532" cy="1417863"/>
        </p:xfrm>
        <a:graphic>
          <a:graphicData uri="http://schemas.openxmlformats.org/drawingml/2006/chart">
            <c:chart xmlns:c="http://schemas.openxmlformats.org/drawingml/2006/chart" xmlns:r="http://schemas.openxmlformats.org/officeDocument/2006/relationships" r:id="rId6"/>
          </a:graphicData>
        </a:graphic>
      </p:graphicFrame>
      <p:sp>
        <p:nvSpPr>
          <p:cNvPr id="378" name="Shape 378"/>
          <p:cNvSpPr/>
          <p:nvPr/>
        </p:nvSpPr>
        <p:spPr>
          <a:xfrm>
            <a:off x="216408" y="2465478"/>
            <a:ext cx="744981"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b="1">
                <a:latin typeface="+mj-lt"/>
                <a:ea typeface="+mj-ea"/>
                <a:cs typeface="+mj-cs"/>
                <a:sym typeface="Calibri"/>
              </a:defRPr>
            </a:lvl1pPr>
          </a:lstStyle>
          <a:p>
            <a:r>
              <a:t>SBP</a:t>
            </a:r>
          </a:p>
        </p:txBody>
      </p:sp>
      <p:sp>
        <p:nvSpPr>
          <p:cNvPr id="379" name="Shape 379"/>
          <p:cNvSpPr/>
          <p:nvPr/>
        </p:nvSpPr>
        <p:spPr>
          <a:xfrm>
            <a:off x="217103" y="4145327"/>
            <a:ext cx="743590"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b="1">
                <a:latin typeface="+mj-lt"/>
                <a:ea typeface="+mj-ea"/>
                <a:cs typeface="+mj-cs"/>
                <a:sym typeface="Calibri"/>
              </a:defRPr>
            </a:lvl1pPr>
          </a:lstStyle>
          <a:p>
            <a:r>
              <a:t>DBP</a:t>
            </a:r>
          </a:p>
        </p:txBody>
      </p:sp>
      <p:sp>
        <p:nvSpPr>
          <p:cNvPr id="380" name="Shape 380"/>
          <p:cNvSpPr>
            <a:spLocks noGrp="1"/>
          </p:cNvSpPr>
          <p:nvPr>
            <p:ph type="sldNum" sz="quarter" idx="4294967295"/>
          </p:nvPr>
        </p:nvSpPr>
        <p:spPr>
          <a:xfrm>
            <a:off x="8608220" y="5844337"/>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46</a:t>
            </a:fld>
            <a:endParaRPr/>
          </a:p>
        </p:txBody>
      </p:sp>
      <p:sp>
        <p:nvSpPr>
          <p:cNvPr id="381" name="Shape 381"/>
          <p:cNvSpPr/>
          <p:nvPr/>
        </p:nvSpPr>
        <p:spPr>
          <a:xfrm>
            <a:off x="1084690" y="1583707"/>
            <a:ext cx="3622298"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457200">
              <a:defRPr b="1">
                <a:latin typeface="+mj-lt"/>
                <a:ea typeface="+mj-ea"/>
                <a:cs typeface="+mj-cs"/>
                <a:sym typeface="Calibri"/>
              </a:defRPr>
            </a:lvl1pPr>
          </a:lstStyle>
          <a:p>
            <a:r>
              <a:t>LVH</a:t>
            </a:r>
          </a:p>
        </p:txBody>
      </p:sp>
      <p:sp>
        <p:nvSpPr>
          <p:cNvPr id="382" name="Shape 382"/>
          <p:cNvSpPr/>
          <p:nvPr/>
        </p:nvSpPr>
        <p:spPr>
          <a:xfrm>
            <a:off x="4938540" y="1583707"/>
            <a:ext cx="3572693"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457200">
              <a:defRPr b="1">
                <a:latin typeface="+mj-lt"/>
                <a:ea typeface="+mj-ea"/>
                <a:cs typeface="+mj-cs"/>
                <a:sym typeface="Calibri"/>
              </a:defRPr>
            </a:lvl1pPr>
          </a:lstStyle>
          <a:p>
            <a:r>
              <a:t>Albumin excretion ratio</a:t>
            </a:r>
          </a:p>
        </p:txBody>
      </p:sp>
      <p:sp>
        <p:nvSpPr>
          <p:cNvPr id="383" name="Shape 383"/>
          <p:cNvSpPr/>
          <p:nvPr/>
        </p:nvSpPr>
        <p:spPr>
          <a:xfrm flipH="1">
            <a:off x="1097390" y="2189063"/>
            <a:ext cx="1" cy="1325565"/>
          </a:xfrm>
          <a:prstGeom prst="line">
            <a:avLst/>
          </a:prstGeom>
          <a:ln w="25400">
            <a:solidFill>
              <a:srgbClr val="000000"/>
            </a:solidFill>
          </a:ln>
        </p:spPr>
        <p:txBody>
          <a:bodyPr lIns="45718" tIns="45718" rIns="45718" bIns="45718"/>
          <a:lstStyle/>
          <a:p>
            <a:endParaRPr/>
          </a:p>
        </p:txBody>
      </p:sp>
      <p:sp>
        <p:nvSpPr>
          <p:cNvPr id="384" name="Shape 384"/>
          <p:cNvSpPr/>
          <p:nvPr/>
        </p:nvSpPr>
        <p:spPr>
          <a:xfrm flipH="1">
            <a:off x="1097390" y="3759789"/>
            <a:ext cx="1" cy="1173238"/>
          </a:xfrm>
          <a:prstGeom prst="line">
            <a:avLst/>
          </a:prstGeom>
          <a:ln w="25400">
            <a:solidFill>
              <a:srgbClr val="000000"/>
            </a:solidFill>
          </a:ln>
        </p:spPr>
        <p:txBody>
          <a:bodyPr lIns="45718" tIns="45718" rIns="45718" bIns="45718"/>
          <a:lstStyle/>
          <a:p>
            <a:endParaRPr/>
          </a:p>
        </p:txBody>
      </p:sp>
      <p:sp>
        <p:nvSpPr>
          <p:cNvPr id="385" name="Shape 385"/>
          <p:cNvSpPr/>
          <p:nvPr/>
        </p:nvSpPr>
        <p:spPr>
          <a:xfrm flipH="1">
            <a:off x="4951240" y="2170810"/>
            <a:ext cx="1" cy="2846945"/>
          </a:xfrm>
          <a:prstGeom prst="line">
            <a:avLst/>
          </a:prstGeom>
          <a:ln w="25400">
            <a:solidFill>
              <a:srgbClr val="000000"/>
            </a:solidFill>
          </a:ln>
        </p:spPr>
        <p:txBody>
          <a:bodyPr lIns="45718" tIns="45718" rIns="45718" bIns="45718"/>
          <a:lstStyle/>
          <a:p>
            <a:endParaRPr/>
          </a:p>
        </p:txBody>
      </p:sp>
      <p:sp>
        <p:nvSpPr>
          <p:cNvPr id="386" name="Shape 386"/>
          <p:cNvSpPr/>
          <p:nvPr/>
        </p:nvSpPr>
        <p:spPr>
          <a:xfrm>
            <a:off x="4989340" y="2465478"/>
            <a:ext cx="744981"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b="1">
                <a:latin typeface="+mj-lt"/>
                <a:ea typeface="+mj-ea"/>
                <a:cs typeface="+mj-cs"/>
                <a:sym typeface="Calibri"/>
              </a:defRPr>
            </a:lvl1pPr>
          </a:lstStyle>
          <a:p>
            <a:r>
              <a:t>SBP</a:t>
            </a:r>
          </a:p>
        </p:txBody>
      </p:sp>
      <p:sp>
        <p:nvSpPr>
          <p:cNvPr id="387" name="Shape 387"/>
          <p:cNvSpPr/>
          <p:nvPr/>
        </p:nvSpPr>
        <p:spPr>
          <a:xfrm>
            <a:off x="4990035" y="4145327"/>
            <a:ext cx="743591"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b="1">
                <a:latin typeface="+mj-lt"/>
                <a:ea typeface="+mj-ea"/>
                <a:cs typeface="+mj-cs"/>
                <a:sym typeface="Calibri"/>
              </a:defRPr>
            </a:lvl1pPr>
          </a:lstStyle>
          <a:p>
            <a:r>
              <a:t>DBP</a:t>
            </a:r>
          </a:p>
        </p:txBody>
      </p:sp>
      <p:sp>
        <p:nvSpPr>
          <p:cNvPr id="388" name="Shape 388"/>
          <p:cNvSpPr/>
          <p:nvPr/>
        </p:nvSpPr>
        <p:spPr>
          <a:xfrm flipH="1" flipV="1">
            <a:off x="1224390" y="3641627"/>
            <a:ext cx="3614151" cy="1"/>
          </a:xfrm>
          <a:prstGeom prst="line">
            <a:avLst/>
          </a:prstGeom>
          <a:ln w="12700">
            <a:solidFill>
              <a:srgbClr val="000000"/>
            </a:solidFill>
            <a:prstDash val="sysDot"/>
            <a:miter lim="400000"/>
          </a:ln>
        </p:spPr>
        <p:txBody>
          <a:bodyPr lIns="45718" tIns="45718" rIns="45718" bIns="45718"/>
          <a:lstStyle/>
          <a:p>
            <a:endParaRPr/>
          </a:p>
        </p:txBody>
      </p:sp>
      <p:sp>
        <p:nvSpPr>
          <p:cNvPr id="389" name="Shape 389"/>
          <p:cNvSpPr/>
          <p:nvPr/>
        </p:nvSpPr>
        <p:spPr>
          <a:xfrm flipH="1" flipV="1">
            <a:off x="5063940" y="3654327"/>
            <a:ext cx="3614151" cy="1"/>
          </a:xfrm>
          <a:prstGeom prst="line">
            <a:avLst/>
          </a:prstGeom>
          <a:ln w="12700">
            <a:solidFill>
              <a:srgbClr val="000000"/>
            </a:solidFill>
            <a:prstDash val="sysDot"/>
            <a:miter lim="400000"/>
          </a:ln>
        </p:spPr>
        <p:txBody>
          <a:bodyPr lIns="45718" tIns="45718" rIns="45718" bIns="45718"/>
          <a:lstStyle/>
          <a:p>
            <a:endParaRPr/>
          </a:p>
        </p:txBody>
      </p:sp>
      <p:sp>
        <p:nvSpPr>
          <p:cNvPr id="390" name="Shape 390"/>
          <p:cNvSpPr/>
          <p:nvPr/>
        </p:nvSpPr>
        <p:spPr>
          <a:xfrm>
            <a:off x="2130690" y="5175672"/>
            <a:ext cx="2707851" cy="256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000">
                <a:latin typeface="+mj-lt"/>
                <a:ea typeface="+mj-ea"/>
                <a:cs typeface="+mj-cs"/>
                <a:sym typeface="Calibri"/>
              </a:defRPr>
            </a:lvl1pPr>
          </a:lstStyle>
          <a:p>
            <a:pPr>
              <a:defRPr sz="1100"/>
            </a:pPr>
            <a:r>
              <a:rPr sz="1000"/>
              <a:t>Indexes of hypertensive target organ damage</a:t>
            </a:r>
          </a:p>
        </p:txBody>
      </p:sp>
      <p:sp>
        <p:nvSpPr>
          <p:cNvPr id="391" name="Shape 391"/>
          <p:cNvSpPr/>
          <p:nvPr/>
        </p:nvSpPr>
        <p:spPr>
          <a:xfrm>
            <a:off x="5805294" y="5175672"/>
            <a:ext cx="2705939" cy="256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000">
                <a:latin typeface="+mj-lt"/>
                <a:ea typeface="+mj-ea"/>
                <a:cs typeface="+mj-cs"/>
                <a:sym typeface="Calibri"/>
              </a:defRPr>
            </a:lvl1pPr>
          </a:lstStyle>
          <a:p>
            <a:pPr>
              <a:defRPr sz="1100"/>
            </a:pPr>
            <a:r>
              <a:rPr sz="1000"/>
              <a:t>Indexes of hypertensive target organ damage</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p:cNvSpPr>
          <p:nvPr>
            <p:ph type="title"/>
          </p:nvPr>
        </p:nvSpPr>
        <p:spPr>
          <a:xfrm>
            <a:off x="1109263" y="1"/>
            <a:ext cx="7339484" cy="1325563"/>
          </a:xfrm>
          <a:prstGeom prst="rect">
            <a:avLst/>
          </a:prstGeom>
        </p:spPr>
        <p:txBody>
          <a:bodyPr/>
          <a:lstStyle>
            <a:lvl1pPr>
              <a:defRPr sz="3200"/>
            </a:lvl1pPr>
          </a:lstStyle>
          <a:p>
            <a:r>
              <a:rPr dirty="0"/>
              <a:t>White Coat and Masked Hypertension</a:t>
            </a:r>
          </a:p>
        </p:txBody>
      </p:sp>
      <p:sp>
        <p:nvSpPr>
          <p:cNvPr id="244" name="Shape 244"/>
          <p:cNvSpPr>
            <a:spLocks noGrp="1"/>
          </p:cNvSpPr>
          <p:nvPr>
            <p:ph type="body" sz="quarter" idx="1"/>
          </p:nvPr>
        </p:nvSpPr>
        <p:spPr>
          <a:xfrm>
            <a:off x="854938" y="6043410"/>
            <a:ext cx="7427171" cy="283693"/>
          </a:xfrm>
          <a:prstGeom prst="rect">
            <a:avLst/>
          </a:prstGeom>
        </p:spPr>
        <p:txBody>
          <a:bodyPr/>
          <a:lstStyle/>
          <a:p>
            <a:pPr marL="0" indent="0" algn="r">
              <a:buSzTx/>
              <a:buNone/>
              <a:defRPr sz="1100">
                <a:solidFill>
                  <a:srgbClr val="000000"/>
                </a:solidFill>
                <a:latin typeface="+mj-lt"/>
                <a:ea typeface="+mj-ea"/>
                <a:cs typeface="+mj-cs"/>
                <a:sym typeface="Calibri"/>
              </a:defRPr>
            </a:pPr>
            <a:r>
              <a:t>Adapted from CHEP. </a:t>
            </a:r>
            <a:r>
              <a:rPr u="sng">
                <a:solidFill>
                  <a:srgbClr val="0000FF"/>
                </a:solidFill>
                <a:uFill>
                  <a:solidFill>
                    <a:srgbClr val="0000FF"/>
                  </a:solidFill>
                </a:uFill>
                <a:hlinkClick r:id="rId3"/>
              </a:rPr>
              <a:t>www.hypertension.ca</a:t>
            </a:r>
            <a:r>
              <a:t>. Derived from Pickering </a:t>
            </a:r>
            <a:r>
              <a:rPr i="1"/>
              <a:t>et al. Hypertension</a:t>
            </a:r>
            <a:r>
              <a:t> 2002: 40: 795-796.</a:t>
            </a:r>
          </a:p>
        </p:txBody>
      </p:sp>
      <p:sp>
        <p:nvSpPr>
          <p:cNvPr id="245" name="Shape 245"/>
          <p:cNvSpPr>
            <a:spLocks noGrp="1"/>
          </p:cNvSpPr>
          <p:nvPr>
            <p:ph type="sldNum" sz="quarter" idx="4294967295"/>
          </p:nvPr>
        </p:nvSpPr>
        <p:spPr>
          <a:xfrm>
            <a:off x="8616156" y="5920706"/>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47</a:t>
            </a:fld>
            <a:endParaRPr/>
          </a:p>
        </p:txBody>
      </p:sp>
      <p:grpSp>
        <p:nvGrpSpPr>
          <p:cNvPr id="286" name="Group 286"/>
          <p:cNvGrpSpPr/>
          <p:nvPr/>
        </p:nvGrpSpPr>
        <p:grpSpPr>
          <a:xfrm>
            <a:off x="1369789" y="1262704"/>
            <a:ext cx="6599905" cy="4671460"/>
            <a:chOff x="-2" y="-4"/>
            <a:chExt cx="6599904" cy="4671458"/>
          </a:xfrm>
        </p:grpSpPr>
        <p:grpSp>
          <p:nvGrpSpPr>
            <p:cNvPr id="275" name="Group 275"/>
            <p:cNvGrpSpPr/>
            <p:nvPr/>
          </p:nvGrpSpPr>
          <p:grpSpPr>
            <a:xfrm>
              <a:off x="-2" y="-4"/>
              <a:ext cx="6599904" cy="4671458"/>
              <a:chOff x="0" y="-2"/>
              <a:chExt cx="6599902" cy="4671456"/>
            </a:xfrm>
          </p:grpSpPr>
          <p:grpSp>
            <p:nvGrpSpPr>
              <p:cNvPr id="272" name="Group 272"/>
              <p:cNvGrpSpPr/>
              <p:nvPr/>
            </p:nvGrpSpPr>
            <p:grpSpPr>
              <a:xfrm>
                <a:off x="616474" y="-3"/>
                <a:ext cx="5983429" cy="4208719"/>
                <a:chOff x="0" y="-1"/>
                <a:chExt cx="5983428" cy="4208717"/>
              </a:xfrm>
            </p:grpSpPr>
            <p:sp>
              <p:nvSpPr>
                <p:cNvPr id="246" name="Shape 246"/>
                <p:cNvSpPr/>
                <p:nvPr/>
              </p:nvSpPr>
              <p:spPr>
                <a:xfrm>
                  <a:off x="1" y="3017404"/>
                  <a:ext cx="245785" cy="147830"/>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120</a:t>
                  </a:r>
                </a:p>
              </p:txBody>
            </p:sp>
            <p:sp>
              <p:nvSpPr>
                <p:cNvPr id="247" name="Shape 247"/>
                <p:cNvSpPr/>
                <p:nvPr/>
              </p:nvSpPr>
              <p:spPr>
                <a:xfrm>
                  <a:off x="-1" y="2263054"/>
                  <a:ext cx="245785" cy="147830"/>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140</a:t>
                  </a:r>
                </a:p>
              </p:txBody>
            </p:sp>
            <p:sp>
              <p:nvSpPr>
                <p:cNvPr id="248" name="Shape 248"/>
                <p:cNvSpPr/>
                <p:nvPr/>
              </p:nvSpPr>
              <p:spPr>
                <a:xfrm>
                  <a:off x="3" y="1508702"/>
                  <a:ext cx="245785" cy="147830"/>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160</a:t>
                  </a:r>
                </a:p>
              </p:txBody>
            </p:sp>
            <p:sp>
              <p:nvSpPr>
                <p:cNvPr id="249" name="Shape 249"/>
                <p:cNvSpPr/>
                <p:nvPr/>
              </p:nvSpPr>
              <p:spPr>
                <a:xfrm>
                  <a:off x="3" y="754350"/>
                  <a:ext cx="245785" cy="147830"/>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180</a:t>
                  </a:r>
                </a:p>
              </p:txBody>
            </p:sp>
            <p:sp>
              <p:nvSpPr>
                <p:cNvPr id="250" name="Shape 250"/>
                <p:cNvSpPr/>
                <p:nvPr/>
              </p:nvSpPr>
              <p:spPr>
                <a:xfrm>
                  <a:off x="3" y="-2"/>
                  <a:ext cx="245785"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200</a:t>
                  </a:r>
                </a:p>
              </p:txBody>
            </p:sp>
            <p:sp>
              <p:nvSpPr>
                <p:cNvPr id="251" name="Shape 251"/>
                <p:cNvSpPr/>
                <p:nvPr/>
              </p:nvSpPr>
              <p:spPr>
                <a:xfrm>
                  <a:off x="3" y="3771755"/>
                  <a:ext cx="245785" cy="147830"/>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100</a:t>
                  </a:r>
                </a:p>
              </p:txBody>
            </p:sp>
            <p:grpSp>
              <p:nvGrpSpPr>
                <p:cNvPr id="264" name="Group 264"/>
                <p:cNvGrpSpPr/>
                <p:nvPr/>
              </p:nvGrpSpPr>
              <p:grpSpPr>
                <a:xfrm>
                  <a:off x="356765" y="74893"/>
                  <a:ext cx="5504691" cy="3919195"/>
                  <a:chOff x="0" y="0"/>
                  <a:chExt cx="5504690" cy="3919194"/>
                </a:xfrm>
              </p:grpSpPr>
              <p:sp>
                <p:nvSpPr>
                  <p:cNvPr id="252" name="Shape 252"/>
                  <p:cNvSpPr/>
                  <p:nvPr/>
                </p:nvSpPr>
                <p:spPr>
                  <a:xfrm flipH="1">
                    <a:off x="184576" y="0"/>
                    <a:ext cx="1" cy="3918560"/>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3" name="Shape 253"/>
                  <p:cNvSpPr/>
                  <p:nvPr/>
                </p:nvSpPr>
                <p:spPr>
                  <a:xfrm>
                    <a:off x="-1" y="3022349"/>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4" name="Shape 254"/>
                  <p:cNvSpPr/>
                  <p:nvPr/>
                </p:nvSpPr>
                <p:spPr>
                  <a:xfrm>
                    <a:off x="-1" y="151368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5" name="Shape 255"/>
                  <p:cNvSpPr/>
                  <p:nvPr/>
                </p:nvSpPr>
                <p:spPr>
                  <a:xfrm>
                    <a:off x="-1" y="2268019"/>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6" name="Shape 256"/>
                  <p:cNvSpPr/>
                  <p:nvPr/>
                </p:nvSpPr>
                <p:spPr>
                  <a:xfrm>
                    <a:off x="-1" y="75935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7" name="Shape 257"/>
                  <p:cNvSpPr/>
                  <p:nvPr/>
                </p:nvSpPr>
                <p:spPr>
                  <a:xfrm>
                    <a:off x="-1" y="5028"/>
                    <a:ext cx="188898" cy="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8" name="Shape 258"/>
                  <p:cNvSpPr/>
                  <p:nvPr/>
                </p:nvSpPr>
                <p:spPr>
                  <a:xfrm flipV="1">
                    <a:off x="1247779"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59" name="Shape 259"/>
                  <p:cNvSpPr/>
                  <p:nvPr/>
                </p:nvSpPr>
                <p:spPr>
                  <a:xfrm flipV="1">
                    <a:off x="4439293"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60" name="Shape 260"/>
                  <p:cNvSpPr/>
                  <p:nvPr/>
                </p:nvSpPr>
                <p:spPr>
                  <a:xfrm flipV="1">
                    <a:off x="2311617"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61" name="Shape 261"/>
                  <p:cNvSpPr/>
                  <p:nvPr/>
                </p:nvSpPr>
                <p:spPr>
                  <a:xfrm flipV="1">
                    <a:off x="3375455"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62" name="Shape 262"/>
                  <p:cNvSpPr/>
                  <p:nvPr/>
                </p:nvSpPr>
                <p:spPr>
                  <a:xfrm flipV="1">
                    <a:off x="5499732" y="3777423"/>
                    <a:ext cx="2" cy="141772"/>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sp>
                <p:nvSpPr>
                  <p:cNvPr id="263" name="Shape 263"/>
                  <p:cNvSpPr/>
                  <p:nvPr/>
                </p:nvSpPr>
                <p:spPr>
                  <a:xfrm flipH="1">
                    <a:off x="0" y="3780080"/>
                    <a:ext cx="5504691" cy="405"/>
                  </a:xfrm>
                  <a:prstGeom prst="line">
                    <a:avLst/>
                  </a:prstGeom>
                  <a:solidFill>
                    <a:srgbClr val="8497B0"/>
                  </a:solidFill>
                  <a:ln w="12700" cap="flat">
                    <a:solidFill>
                      <a:schemeClr val="accent3"/>
                    </a:solidFill>
                    <a:prstDash val="solid"/>
                    <a:round/>
                  </a:ln>
                  <a:effectLst/>
                </p:spPr>
                <p:txBody>
                  <a:bodyPr wrap="square" lIns="45718" tIns="45718" rIns="45718" bIns="45718" numCol="1" anchor="t">
                    <a:noAutofit/>
                  </a:bodyPr>
                  <a:lstStyle/>
                  <a:p>
                    <a:endParaRPr/>
                  </a:p>
                </p:txBody>
              </p:sp>
            </p:grpSp>
            <p:sp>
              <p:nvSpPr>
                <p:cNvPr id="265" name="Shape 265"/>
                <p:cNvSpPr/>
                <p:nvPr/>
              </p:nvSpPr>
              <p:spPr>
                <a:xfrm>
                  <a:off x="429266" y="4060886"/>
                  <a:ext cx="245784"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a:defRPr sz="1100">
                      <a:latin typeface="Arial"/>
                      <a:ea typeface="Arial"/>
                      <a:cs typeface="Arial"/>
                      <a:sym typeface="Arial"/>
                    </a:defRPr>
                  </a:lvl1pPr>
                </a:lstStyle>
                <a:p>
                  <a:r>
                    <a:t>100</a:t>
                  </a:r>
                </a:p>
              </p:txBody>
            </p:sp>
            <p:sp>
              <p:nvSpPr>
                <p:cNvPr id="266" name="Shape 266"/>
                <p:cNvSpPr/>
                <p:nvPr/>
              </p:nvSpPr>
              <p:spPr>
                <a:xfrm>
                  <a:off x="1490939" y="4060886"/>
                  <a:ext cx="245784"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a:defRPr sz="1100">
                      <a:latin typeface="Arial"/>
                      <a:ea typeface="Arial"/>
                      <a:cs typeface="Arial"/>
                      <a:sym typeface="Arial"/>
                    </a:defRPr>
                  </a:lvl1pPr>
                </a:lstStyle>
                <a:p>
                  <a:r>
                    <a:t>120</a:t>
                  </a:r>
                </a:p>
              </p:txBody>
            </p:sp>
            <p:sp>
              <p:nvSpPr>
                <p:cNvPr id="267" name="Shape 267"/>
                <p:cNvSpPr/>
                <p:nvPr/>
              </p:nvSpPr>
              <p:spPr>
                <a:xfrm>
                  <a:off x="2552618" y="4060886"/>
                  <a:ext cx="245784"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a:defRPr sz="1100">
                      <a:latin typeface="Arial"/>
                      <a:ea typeface="Arial"/>
                      <a:cs typeface="Arial"/>
                      <a:sym typeface="Arial"/>
                    </a:defRPr>
                  </a:lvl1pPr>
                </a:lstStyle>
                <a:p>
                  <a:r>
                    <a:t>140</a:t>
                  </a:r>
                </a:p>
              </p:txBody>
            </p:sp>
            <p:sp>
              <p:nvSpPr>
                <p:cNvPr id="268" name="Shape 268"/>
                <p:cNvSpPr/>
                <p:nvPr/>
              </p:nvSpPr>
              <p:spPr>
                <a:xfrm>
                  <a:off x="3614292" y="4060886"/>
                  <a:ext cx="245784"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a:defRPr sz="1100">
                      <a:latin typeface="Arial"/>
                      <a:ea typeface="Arial"/>
                      <a:cs typeface="Arial"/>
                      <a:sym typeface="Arial"/>
                    </a:defRPr>
                  </a:lvl1pPr>
                </a:lstStyle>
                <a:p>
                  <a:r>
                    <a:t>160</a:t>
                  </a:r>
                </a:p>
              </p:txBody>
            </p:sp>
            <p:sp>
              <p:nvSpPr>
                <p:cNvPr id="269" name="Shape 269"/>
                <p:cNvSpPr/>
                <p:nvPr/>
              </p:nvSpPr>
              <p:spPr>
                <a:xfrm>
                  <a:off x="4675967" y="4060886"/>
                  <a:ext cx="245784"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a:defRPr sz="1100">
                      <a:latin typeface="Arial"/>
                      <a:ea typeface="Arial"/>
                      <a:cs typeface="Arial"/>
                      <a:sym typeface="Arial"/>
                    </a:defRPr>
                  </a:lvl1pPr>
                </a:lstStyle>
                <a:p>
                  <a:r>
                    <a:t>180</a:t>
                  </a:r>
                </a:p>
              </p:txBody>
            </p:sp>
            <p:sp>
              <p:nvSpPr>
                <p:cNvPr id="270" name="Shape 270"/>
                <p:cNvSpPr/>
                <p:nvPr/>
              </p:nvSpPr>
              <p:spPr>
                <a:xfrm>
                  <a:off x="5737645" y="4060886"/>
                  <a:ext cx="245784"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a:defRPr sz="1100">
                      <a:latin typeface="Arial"/>
                      <a:ea typeface="Arial"/>
                      <a:cs typeface="Arial"/>
                      <a:sym typeface="Arial"/>
                    </a:defRPr>
                  </a:lvl1pPr>
                </a:lstStyle>
                <a:p>
                  <a:r>
                    <a:t>200</a:t>
                  </a:r>
                </a:p>
              </p:txBody>
            </p:sp>
            <p:sp>
              <p:nvSpPr>
                <p:cNvPr id="271" name="Shape 271"/>
                <p:cNvSpPr/>
                <p:nvPr/>
              </p:nvSpPr>
              <p:spPr>
                <a:xfrm>
                  <a:off x="-1" y="2458444"/>
                  <a:ext cx="245785" cy="14783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1100">
                      <a:latin typeface="Arial"/>
                      <a:ea typeface="Arial"/>
                      <a:cs typeface="Arial"/>
                      <a:sym typeface="Arial"/>
                    </a:defRPr>
                  </a:lvl1pPr>
                </a:lstStyle>
                <a:p>
                  <a:r>
                    <a:t>135</a:t>
                  </a:r>
                </a:p>
              </p:txBody>
            </p:sp>
          </p:grpSp>
          <p:sp>
            <p:nvSpPr>
              <p:cNvPr id="273" name="Shape 273"/>
              <p:cNvSpPr/>
              <p:nvPr/>
            </p:nvSpPr>
            <p:spPr>
              <a:xfrm>
                <a:off x="2611311" y="4300616"/>
                <a:ext cx="2478320" cy="370839"/>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45718" tIns="45718" rIns="45718" bIns="45718" numCol="1" anchor="ctr">
                <a:spAutoFit/>
              </a:bodyPr>
              <a:lstStyle>
                <a:lvl1pPr algn="ctr">
                  <a:defRPr b="1">
                    <a:latin typeface="+mj-lt"/>
                    <a:ea typeface="+mj-ea"/>
                    <a:cs typeface="+mj-cs"/>
                    <a:sym typeface="Calibri"/>
                  </a:defRPr>
                </a:lvl1pPr>
              </a:lstStyle>
              <a:p>
                <a:r>
                  <a:t> Manual Office BP mmHg</a:t>
                </a:r>
              </a:p>
            </p:txBody>
          </p:sp>
          <p:sp>
            <p:nvSpPr>
              <p:cNvPr id="274" name="Shape 274"/>
              <p:cNvSpPr/>
              <p:nvPr/>
            </p:nvSpPr>
            <p:spPr>
              <a:xfrm rot="16200000">
                <a:off x="-1087661" y="1929031"/>
                <a:ext cx="2525982" cy="35066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45718" tIns="45718" rIns="45718" bIns="45718" numCol="1" anchor="ctr">
                <a:spAutoFit/>
              </a:bodyPr>
              <a:lstStyle>
                <a:lvl1pPr algn="ctr">
                  <a:defRPr b="1">
                    <a:latin typeface="Arial"/>
                    <a:ea typeface="Arial"/>
                    <a:cs typeface="Arial"/>
                    <a:sym typeface="Arial"/>
                  </a:defRPr>
                </a:lvl1pPr>
              </a:lstStyle>
              <a:p>
                <a:r>
                  <a:t>Ambulatory BP mmHg</a:t>
                </a:r>
              </a:p>
            </p:txBody>
          </p:sp>
        </p:grpSp>
        <p:sp>
          <p:nvSpPr>
            <p:cNvPr id="276" name="Shape 276"/>
            <p:cNvSpPr/>
            <p:nvPr/>
          </p:nvSpPr>
          <p:spPr>
            <a:xfrm flipH="1">
              <a:off x="3286207" y="80078"/>
              <a:ext cx="1" cy="3762414"/>
            </a:xfrm>
            <a:prstGeom prst="line">
              <a:avLst/>
            </a:prstGeom>
            <a:solidFill>
              <a:srgbClr val="8497B0"/>
            </a:solidFill>
            <a:ln w="19050" cap="rnd">
              <a:solidFill>
                <a:schemeClr val="accent2"/>
              </a:solidFill>
              <a:prstDash val="sysDot"/>
              <a:round/>
            </a:ln>
            <a:effectLst/>
          </p:spPr>
          <p:txBody>
            <a:bodyPr wrap="square" lIns="45718" tIns="45718" rIns="45718" bIns="45718" numCol="1" anchor="t">
              <a:noAutofit/>
            </a:bodyPr>
            <a:lstStyle/>
            <a:p>
              <a:endParaRPr/>
            </a:p>
          </p:txBody>
        </p:sp>
        <p:sp>
          <p:nvSpPr>
            <p:cNvPr id="277" name="Shape 277"/>
            <p:cNvSpPr/>
            <p:nvPr/>
          </p:nvSpPr>
          <p:spPr>
            <a:xfrm flipH="1" flipV="1">
              <a:off x="986310" y="2533661"/>
              <a:ext cx="5467002" cy="3"/>
            </a:xfrm>
            <a:prstGeom prst="line">
              <a:avLst/>
            </a:prstGeom>
            <a:solidFill>
              <a:srgbClr val="8497B0"/>
            </a:solidFill>
            <a:ln w="19050" cap="rnd">
              <a:solidFill>
                <a:schemeClr val="accent2"/>
              </a:solidFill>
              <a:prstDash val="sysDot"/>
              <a:round/>
            </a:ln>
            <a:effectLst/>
          </p:spPr>
          <p:txBody>
            <a:bodyPr wrap="square" lIns="45718" tIns="45718" rIns="45718" bIns="45718" numCol="1" anchor="t">
              <a:noAutofit/>
            </a:bodyPr>
            <a:lstStyle/>
            <a:p>
              <a:endParaRPr/>
            </a:p>
          </p:txBody>
        </p:sp>
        <p:sp>
          <p:nvSpPr>
            <p:cNvPr id="278" name="Shape 278"/>
            <p:cNvSpPr/>
            <p:nvPr/>
          </p:nvSpPr>
          <p:spPr>
            <a:xfrm>
              <a:off x="1171239" y="80077"/>
              <a:ext cx="2077843" cy="2423048"/>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a:p>
          </p:txBody>
        </p:sp>
        <p:sp>
          <p:nvSpPr>
            <p:cNvPr id="279" name="Shape 279"/>
            <p:cNvSpPr/>
            <p:nvPr/>
          </p:nvSpPr>
          <p:spPr>
            <a:xfrm>
              <a:off x="1183765" y="2563223"/>
              <a:ext cx="2077843" cy="1261701"/>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a:p>
          </p:txBody>
        </p:sp>
        <p:sp>
          <p:nvSpPr>
            <p:cNvPr id="280" name="Shape 280"/>
            <p:cNvSpPr/>
            <p:nvPr/>
          </p:nvSpPr>
          <p:spPr>
            <a:xfrm>
              <a:off x="3316759" y="80077"/>
              <a:ext cx="3140692" cy="2423048"/>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a:p>
          </p:txBody>
        </p:sp>
        <p:sp>
          <p:nvSpPr>
            <p:cNvPr id="281" name="Shape 281"/>
            <p:cNvSpPr/>
            <p:nvPr/>
          </p:nvSpPr>
          <p:spPr>
            <a:xfrm>
              <a:off x="3316759" y="2563223"/>
              <a:ext cx="3140692" cy="1261701"/>
            </a:xfrm>
            <a:prstGeom prst="rect">
              <a:avLst/>
            </a:prstGeom>
            <a:solidFill>
              <a:srgbClr val="203864"/>
            </a:solidFill>
            <a:ln w="12700" cap="flat">
              <a:noFill/>
              <a:miter lim="400000"/>
            </a:ln>
            <a:effectLst/>
          </p:spPr>
          <p:txBody>
            <a:bodyPr wrap="square" lIns="45718" tIns="45718" rIns="45718" bIns="45718" numCol="1" anchor="t">
              <a:noAutofit/>
            </a:bodyPr>
            <a:lstStyle/>
            <a:p>
              <a:pPr algn="ctr">
                <a:lnSpc>
                  <a:spcPct val="90000"/>
                </a:lnSpc>
                <a:defRPr sz="1400" cap="all">
                  <a:solidFill>
                    <a:srgbClr val="FFFFFF"/>
                  </a:solidFill>
                  <a:latin typeface="+mj-lt"/>
                  <a:ea typeface="+mj-ea"/>
                  <a:cs typeface="+mj-cs"/>
                  <a:sym typeface="Calibri"/>
                </a:defRPr>
              </a:pPr>
              <a:endParaRPr/>
            </a:p>
          </p:txBody>
        </p:sp>
        <p:sp>
          <p:nvSpPr>
            <p:cNvPr id="282" name="Shape 282"/>
            <p:cNvSpPr/>
            <p:nvPr/>
          </p:nvSpPr>
          <p:spPr>
            <a:xfrm>
              <a:off x="3584344" y="995196"/>
              <a:ext cx="2217680" cy="6096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pPr>
              <a:r>
                <a:t>TRUE</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pPr>
              <a:r>
                <a:t>HYPERTENSION</a:t>
              </a:r>
            </a:p>
          </p:txBody>
        </p:sp>
        <p:sp>
          <p:nvSpPr>
            <p:cNvPr id="283" name="Shape 283"/>
            <p:cNvSpPr/>
            <p:nvPr/>
          </p:nvSpPr>
          <p:spPr>
            <a:xfrm>
              <a:off x="1328957" y="3063353"/>
              <a:ext cx="1900546" cy="30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rgbClr val="FFFFFF"/>
                  </a:solidFill>
                  <a:latin typeface="+mj-lt"/>
                  <a:ea typeface="+mj-ea"/>
                  <a:cs typeface="+mj-cs"/>
                  <a:sym typeface="Calibri"/>
                </a:defRPr>
              </a:lvl1pPr>
            </a:lstStyle>
            <a:p>
              <a:r>
                <a:t>NORMOTENSION</a:t>
              </a:r>
            </a:p>
          </p:txBody>
        </p:sp>
        <p:sp>
          <p:nvSpPr>
            <p:cNvPr id="284" name="Shape 284"/>
            <p:cNvSpPr/>
            <p:nvPr/>
          </p:nvSpPr>
          <p:spPr>
            <a:xfrm>
              <a:off x="3502457" y="2895725"/>
              <a:ext cx="2303910" cy="7366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rgbClr val="FFFFFF"/>
                  </a:solidFill>
                  <a:latin typeface="+mj-lt"/>
                  <a:ea typeface="+mj-ea"/>
                  <a:cs typeface="+mj-cs"/>
                  <a:sym typeface="Calibri"/>
                </a:defRPr>
              </a:pPr>
              <a:r>
                <a:t>WHITE COAT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rgbClr val="FFFFFF"/>
                  </a:solidFill>
                  <a:latin typeface="+mj-lt"/>
                  <a:ea typeface="+mj-ea"/>
                  <a:cs typeface="+mj-cs"/>
                  <a:sym typeface="Calibri"/>
                </a:defRPr>
              </a:pPr>
              <a:r>
                <a:t>HYPERTENSION</a:t>
              </a:r>
            </a:p>
          </p:txBody>
        </p:sp>
        <p:sp>
          <p:nvSpPr>
            <p:cNvPr id="285" name="Shape 285"/>
            <p:cNvSpPr/>
            <p:nvPr/>
          </p:nvSpPr>
          <p:spPr>
            <a:xfrm>
              <a:off x="1328957" y="987874"/>
              <a:ext cx="1929746" cy="685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200" b="1">
                  <a:solidFill>
                    <a:srgbClr val="FFFFFF"/>
                  </a:solidFill>
                  <a:latin typeface="+mj-lt"/>
                  <a:ea typeface="+mj-ea"/>
                  <a:cs typeface="+mj-cs"/>
                  <a:sym typeface="Calibri"/>
                </a:defRPr>
              </a:pPr>
              <a:r>
                <a:t>MASKED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200" b="1">
                  <a:solidFill>
                    <a:srgbClr val="FFFFFF"/>
                  </a:solidFill>
                  <a:latin typeface="+mj-lt"/>
                  <a:ea typeface="+mj-ea"/>
                  <a:cs typeface="+mj-cs"/>
                  <a:sym typeface="Calibri"/>
                </a:defRPr>
              </a:pPr>
              <a:r>
                <a:t>HYPERTENSION</a:t>
              </a:r>
            </a:p>
          </p:txBody>
        </p:sp>
      </p:grpSp>
      <p:sp>
        <p:nvSpPr>
          <p:cNvPr id="2" name="Rectangle 1"/>
          <p:cNvSpPr/>
          <p:nvPr/>
        </p:nvSpPr>
        <p:spPr>
          <a:xfrm>
            <a:off x="2661170" y="2164885"/>
            <a:ext cx="1840135" cy="878940"/>
          </a:xfrm>
          <a:prstGeom prst="rect">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800" b="0" i="0" u="none" strike="noStrike" cap="none" spc="0" normalizeH="0" baseline="0">
              <a:ln>
                <a:noFill/>
              </a:ln>
              <a:solidFill>
                <a:srgbClr val="000000"/>
              </a:solidFill>
              <a:effectLst/>
              <a:uFillTx/>
              <a:latin typeface="+mn-lt"/>
              <a:ea typeface="+mn-ea"/>
              <a:cs typeface="+mn-cs"/>
              <a:sym typeface="Helvetic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 name="image6.png"/>
          <p:cNvPicPr>
            <a:picLocks noChangeAspect="1"/>
          </p:cNvPicPr>
          <p:nvPr/>
        </p:nvPicPr>
        <p:blipFill>
          <a:blip r:embed="rId2">
            <a:extLst/>
          </a:blip>
          <a:stretch>
            <a:fillRect/>
          </a:stretch>
        </p:blipFill>
        <p:spPr>
          <a:xfrm>
            <a:off x="986513" y="1664922"/>
            <a:ext cx="7401164" cy="2958113"/>
          </a:xfrm>
          <a:prstGeom prst="rect">
            <a:avLst/>
          </a:prstGeom>
          <a:ln w="12700">
            <a:miter lim="400000"/>
          </a:ln>
        </p:spPr>
      </p:pic>
      <p:graphicFrame>
        <p:nvGraphicFramePr>
          <p:cNvPr id="292" name="Table 292"/>
          <p:cNvGraphicFramePr/>
          <p:nvPr/>
        </p:nvGraphicFramePr>
        <p:xfrm>
          <a:off x="1209675" y="1892341"/>
          <a:ext cx="6954839" cy="2465346"/>
        </p:xfrm>
        <a:graphic>
          <a:graphicData uri="http://schemas.openxmlformats.org/drawingml/2006/table">
            <a:tbl>
              <a:tblPr>
                <a:tableStyleId>{4C3C2611-4C71-4FC5-86AE-919BDF0F9419}</a:tableStyleId>
              </a:tblPr>
              <a:tblGrid>
                <a:gridCol w="4378325"/>
                <a:gridCol w="2576514"/>
              </a:tblGrid>
              <a:tr h="641533">
                <a:tc>
                  <a:txBody>
                    <a:bodyPr/>
                    <a:lstStyle/>
                    <a:p>
                      <a:pPr algn="l" defTabSz="685800">
                        <a:defRPr sz="2400"/>
                      </a:pPr>
                      <a:endParaRPr/>
                    </a:p>
                  </a:txBody>
                  <a:tcPr marL="45707" marR="45707" marT="45707" marB="45707" anchor="ctr" horzOverflow="overflow">
                    <a:lnL w="12700">
                      <a:miter lim="400000"/>
                    </a:lnL>
                    <a:lnT w="12700">
                      <a:solidFill>
                        <a:srgbClr val="2E75B6"/>
                      </a:solidFill>
                    </a:lnT>
                  </a:tcPr>
                </a:tc>
                <a:tc>
                  <a:txBody>
                    <a:bodyPr/>
                    <a:lstStyle/>
                    <a:p>
                      <a:pPr defTabSz="685800">
                        <a:defRPr sz="1800"/>
                      </a:pPr>
                      <a:r>
                        <a:rPr sz="2400">
                          <a:latin typeface="Arial"/>
                          <a:ea typeface="Arial"/>
                          <a:cs typeface="Arial"/>
                          <a:sym typeface="Arial"/>
                        </a:rPr>
                        <a:t>BP (mm Hg)</a:t>
                      </a:r>
                    </a:p>
                  </a:txBody>
                  <a:tcPr marL="45707" marR="45707" marT="45707" marB="45707" anchor="ctr" horzOverflow="overflow">
                    <a:lnR w="12700">
                      <a:miter lim="400000"/>
                    </a:lnR>
                    <a:lnT w="12700">
                      <a:solidFill>
                        <a:srgbClr val="2E75B6"/>
                      </a:solidFill>
                    </a:lnT>
                  </a:tcPr>
                </a:tc>
              </a:tr>
              <a:tr h="610104">
                <a:tc>
                  <a:txBody>
                    <a:bodyPr/>
                    <a:lstStyle/>
                    <a:p>
                      <a:pPr algn="l" defTabSz="685800">
                        <a:defRPr sz="1800"/>
                      </a:pPr>
                      <a:r>
                        <a:rPr sz="2400">
                          <a:latin typeface="Arial"/>
                          <a:ea typeface="Arial"/>
                          <a:cs typeface="Arial"/>
                          <a:sym typeface="Arial"/>
                        </a:rPr>
                        <a:t>Office BP</a:t>
                      </a:r>
                    </a:p>
                  </a:txBody>
                  <a:tcPr marL="45707" marR="45707" marT="45707" marB="45707" anchor="ctr" horzOverflow="overflow">
                    <a:lnL w="12700">
                      <a:miter lim="400000"/>
                    </a:lnL>
                    <a:noFill/>
                  </a:tcPr>
                </a:tc>
                <a:tc>
                  <a:txBody>
                    <a:bodyPr/>
                    <a:lstStyle/>
                    <a:p>
                      <a:pPr defTabSz="685800">
                        <a:defRPr sz="1800"/>
                      </a:pPr>
                      <a:r>
                        <a:rPr sz="2400"/>
                        <a:t>&lt; 140/90</a:t>
                      </a:r>
                    </a:p>
                  </a:txBody>
                  <a:tcPr marL="45707" marR="45707" marT="45707" marB="45707" anchor="ctr" horzOverflow="overflow">
                    <a:lnR w="12700">
                      <a:miter lim="400000"/>
                    </a:lnR>
                    <a:noFill/>
                  </a:tcPr>
                </a:tc>
              </a:tr>
              <a:tr h="610104">
                <a:tc>
                  <a:txBody>
                    <a:bodyPr/>
                    <a:lstStyle/>
                    <a:p>
                      <a:pPr algn="l" defTabSz="685800">
                        <a:defRPr sz="1800"/>
                      </a:pPr>
                      <a:r>
                        <a:rPr sz="2400">
                          <a:latin typeface="Arial"/>
                          <a:ea typeface="Arial"/>
                          <a:cs typeface="Arial"/>
                          <a:sym typeface="Arial"/>
                        </a:rPr>
                        <a:t>Awake Ambulatory</a:t>
                      </a:r>
                    </a:p>
                  </a:txBody>
                  <a:tcPr marL="45707" marR="45707" marT="45707" marB="45707" anchor="ctr" horzOverflow="overflow">
                    <a:lnL w="12700">
                      <a:miter lim="400000"/>
                    </a:lnL>
                  </a:tcPr>
                </a:tc>
                <a:tc>
                  <a:txBody>
                    <a:bodyPr/>
                    <a:lstStyle/>
                    <a:p>
                      <a:pPr defTabSz="685800">
                        <a:defRPr sz="1800"/>
                      </a:pPr>
                      <a:r>
                        <a:rPr sz="2400"/>
                        <a:t>≥ 135/85</a:t>
                      </a:r>
                    </a:p>
                  </a:txBody>
                  <a:tcPr marL="45707" marR="45707" marT="45707" marB="45707" anchor="ctr" horzOverflow="overflow">
                    <a:lnR w="12700">
                      <a:miter lim="400000"/>
                    </a:lnR>
                  </a:tcPr>
                </a:tc>
              </a:tr>
              <a:tr h="603605">
                <a:tc>
                  <a:txBody>
                    <a:bodyPr/>
                    <a:lstStyle/>
                    <a:p>
                      <a:pPr algn="l" defTabSz="685800">
                        <a:defRPr sz="1800"/>
                      </a:pPr>
                      <a:r>
                        <a:rPr sz="2400">
                          <a:latin typeface="Arial"/>
                          <a:ea typeface="Arial"/>
                          <a:cs typeface="Arial"/>
                          <a:sym typeface="Arial"/>
                        </a:rPr>
                        <a:t>24-hour Ambulatory BP</a:t>
                      </a:r>
                    </a:p>
                  </a:txBody>
                  <a:tcPr marL="45707" marR="45707" marT="45707" marB="45707" anchor="ctr" horzOverflow="overflow">
                    <a:lnL w="12700">
                      <a:miter lim="400000"/>
                    </a:lnL>
                    <a:lnB w="12700">
                      <a:solidFill>
                        <a:srgbClr val="2E75B6"/>
                      </a:solidFill>
                    </a:lnB>
                    <a:noFill/>
                  </a:tcPr>
                </a:tc>
                <a:tc>
                  <a:txBody>
                    <a:bodyPr/>
                    <a:lstStyle/>
                    <a:p>
                      <a:pPr defTabSz="685800">
                        <a:defRPr sz="2400">
                          <a:latin typeface="Arial"/>
                          <a:ea typeface="Arial"/>
                          <a:cs typeface="Arial"/>
                          <a:sym typeface="Arial"/>
                        </a:defRPr>
                      </a:pPr>
                      <a:r>
                        <a:t> </a:t>
                      </a:r>
                      <a:r>
                        <a:rPr>
                          <a:latin typeface="+mj-lt"/>
                          <a:ea typeface="+mj-ea"/>
                          <a:cs typeface="+mj-cs"/>
                          <a:sym typeface="Calibri"/>
                        </a:rPr>
                        <a:t>≥ 130/80 </a:t>
                      </a:r>
                    </a:p>
                  </a:txBody>
                  <a:tcPr marL="45707" marR="45707" marT="45707" marB="45707" anchor="ctr" horzOverflow="overflow">
                    <a:lnR w="12700">
                      <a:miter lim="400000"/>
                    </a:lnR>
                    <a:lnB w="12700">
                      <a:solidFill>
                        <a:srgbClr val="2E75B6"/>
                      </a:solidFill>
                    </a:lnB>
                    <a:noFill/>
                  </a:tcPr>
                </a:tc>
              </a:tr>
            </a:tbl>
          </a:graphicData>
        </a:graphic>
      </p:graphicFrame>
      <p:sp>
        <p:nvSpPr>
          <p:cNvPr id="293" name="Shape 293"/>
          <p:cNvSpPr/>
          <p:nvPr/>
        </p:nvSpPr>
        <p:spPr>
          <a:xfrm>
            <a:off x="1677788" y="327024"/>
            <a:ext cx="7095227" cy="886379"/>
          </a:xfrm>
          <a:prstGeom prst="rect">
            <a:avLst/>
          </a:prstGeom>
          <a:ln w="12700">
            <a:miter lim="400000"/>
          </a:ln>
          <a:effectLst>
            <a:outerShdw rotWithShape="0">
              <a:srgbClr val="44546A"/>
            </a:outerShdw>
          </a:effectLst>
          <a:extLst>
            <a:ext uri="{C572A759-6A51-4108-AA02-DFA0A04FC94B}">
              <ma14:wrappingTextBoxFlag xmlns:ma14="http://schemas.microsoft.com/office/mac/drawingml/2011/main" xmlns="" val="1"/>
            </a:ext>
          </a:extLst>
        </p:spPr>
        <p:txBody>
          <a:bodyPr lIns="45718" tIns="45718" rIns="45718" bIns="45718">
            <a:spAutoFit/>
          </a:bodyPr>
          <a:lstStyle/>
          <a:p>
            <a:pPr algn="ctr">
              <a:lnSpc>
                <a:spcPts val="3000"/>
              </a:lnSpc>
              <a:defRPr sz="3200" b="1">
                <a:solidFill>
                  <a:srgbClr val="AB2328"/>
                </a:solidFill>
                <a:latin typeface="+mj-lt"/>
                <a:ea typeface="+mj-ea"/>
                <a:cs typeface="+mj-cs"/>
                <a:sym typeface="Calibri"/>
              </a:defRPr>
            </a:pPr>
            <a:r>
              <a:rPr dirty="0"/>
              <a:t>Criteria for the Diagnosis of </a:t>
            </a:r>
            <a:endParaRPr dirty="0">
              <a:solidFill>
                <a:srgbClr val="CC0000"/>
              </a:solidFill>
            </a:endParaRPr>
          </a:p>
          <a:p>
            <a:pPr algn="ctr">
              <a:lnSpc>
                <a:spcPts val="3000"/>
              </a:lnSpc>
              <a:defRPr sz="3200" b="1">
                <a:solidFill>
                  <a:srgbClr val="AB2328"/>
                </a:solidFill>
                <a:latin typeface="+mj-lt"/>
                <a:ea typeface="+mj-ea"/>
                <a:cs typeface="+mj-cs"/>
                <a:sym typeface="Calibri"/>
              </a:defRPr>
            </a:pPr>
            <a:r>
              <a:rPr dirty="0"/>
              <a:t>Masked Hypertension</a:t>
            </a:r>
          </a:p>
        </p:txBody>
      </p:sp>
      <p:sp>
        <p:nvSpPr>
          <p:cNvPr id="7"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48</a:t>
            </a:fld>
            <a:endParaRPr dirty="0"/>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a:spLocks noGrp="1"/>
          </p:cNvSpPr>
          <p:nvPr>
            <p:ph type="title"/>
          </p:nvPr>
        </p:nvSpPr>
        <p:spPr>
          <a:xfrm>
            <a:off x="890118" y="184502"/>
            <a:ext cx="7339484" cy="1325563"/>
          </a:xfrm>
          <a:prstGeom prst="rect">
            <a:avLst/>
          </a:prstGeom>
        </p:spPr>
        <p:txBody>
          <a:bodyPr/>
          <a:lstStyle>
            <a:lvl1pPr>
              <a:defRPr sz="3200"/>
            </a:lvl1pPr>
          </a:lstStyle>
          <a:p>
            <a:r>
              <a:rPr dirty="0"/>
              <a:t>Prevalence of Masked Hypertension</a:t>
            </a:r>
          </a:p>
        </p:txBody>
      </p:sp>
      <p:sp>
        <p:nvSpPr>
          <p:cNvPr id="306" name="Shape 306"/>
          <p:cNvSpPr>
            <a:spLocks noGrp="1"/>
          </p:cNvSpPr>
          <p:nvPr>
            <p:ph type="sldNum" sz="quarter" idx="4294967295"/>
          </p:nvPr>
        </p:nvSpPr>
        <p:spPr>
          <a:xfrm>
            <a:off x="8762274" y="597830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49</a:t>
            </a:fld>
            <a:endParaRPr/>
          </a:p>
        </p:txBody>
      </p:sp>
      <p:grpSp>
        <p:nvGrpSpPr>
          <p:cNvPr id="310" name="Group 310"/>
          <p:cNvGrpSpPr/>
          <p:nvPr/>
        </p:nvGrpSpPr>
        <p:grpSpPr>
          <a:xfrm>
            <a:off x="1507903" y="1567070"/>
            <a:ext cx="1764926" cy="1516937"/>
            <a:chOff x="0" y="0"/>
            <a:chExt cx="1764925" cy="1516935"/>
          </a:xfrm>
        </p:grpSpPr>
        <p:sp>
          <p:nvSpPr>
            <p:cNvPr id="307" name="Shape 307"/>
            <p:cNvSpPr/>
            <p:nvPr/>
          </p:nvSpPr>
          <p:spPr>
            <a:xfrm>
              <a:off x="0" y="306371"/>
              <a:ext cx="1674488" cy="6785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b">
              <a:spAutoFit/>
            </a:bodyPr>
            <a:lstStyle>
              <a:lvl1pPr defTabSz="457200">
                <a:defRPr sz="4800" b="1" cap="all">
                  <a:latin typeface="Arial"/>
                  <a:ea typeface="Arial"/>
                  <a:cs typeface="Arial"/>
                  <a:sym typeface="Arial"/>
                </a:defRPr>
              </a:lvl1pPr>
            </a:lstStyle>
            <a:p>
              <a:r>
                <a:t>10%</a:t>
              </a:r>
            </a:p>
          </p:txBody>
        </p:sp>
        <p:sp>
          <p:nvSpPr>
            <p:cNvPr id="308" name="Shape 308"/>
            <p:cNvSpPr/>
            <p:nvPr/>
          </p:nvSpPr>
          <p:spPr>
            <a:xfrm>
              <a:off x="0" y="0"/>
              <a:ext cx="936105" cy="2837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t>about </a:t>
              </a:r>
            </a:p>
          </p:txBody>
        </p:sp>
        <p:sp>
          <p:nvSpPr>
            <p:cNvPr id="309" name="Shape 309"/>
            <p:cNvSpPr/>
            <p:nvPr/>
          </p:nvSpPr>
          <p:spPr>
            <a:xfrm>
              <a:off x="0" y="941045"/>
              <a:ext cx="1764926" cy="5758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t>in the general population </a:t>
              </a:r>
            </a:p>
          </p:txBody>
        </p:sp>
      </p:grpSp>
      <p:grpSp>
        <p:nvGrpSpPr>
          <p:cNvPr id="314" name="Group 314"/>
          <p:cNvGrpSpPr/>
          <p:nvPr/>
        </p:nvGrpSpPr>
        <p:grpSpPr>
          <a:xfrm>
            <a:off x="3713955" y="1567070"/>
            <a:ext cx="1760148" cy="1809035"/>
            <a:chOff x="0" y="0"/>
            <a:chExt cx="1760147" cy="1809033"/>
          </a:xfrm>
        </p:grpSpPr>
        <p:sp>
          <p:nvSpPr>
            <p:cNvPr id="311" name="Shape 311"/>
            <p:cNvSpPr/>
            <p:nvPr/>
          </p:nvSpPr>
          <p:spPr>
            <a:xfrm>
              <a:off x="0" y="306370"/>
              <a:ext cx="1551391" cy="6785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b">
              <a:spAutoFit/>
            </a:bodyPr>
            <a:lstStyle>
              <a:lvl1pPr defTabSz="457200">
                <a:defRPr sz="4800" b="1" cap="all">
                  <a:latin typeface="Arial"/>
                  <a:ea typeface="Arial"/>
                  <a:cs typeface="Arial"/>
                  <a:sym typeface="Arial"/>
                </a:defRPr>
              </a:lvl1pPr>
            </a:lstStyle>
            <a:p>
              <a:r>
                <a:t>30%</a:t>
              </a:r>
            </a:p>
          </p:txBody>
        </p:sp>
        <p:sp>
          <p:nvSpPr>
            <p:cNvPr id="312" name="Shape 312"/>
            <p:cNvSpPr/>
            <p:nvPr/>
          </p:nvSpPr>
          <p:spPr>
            <a:xfrm>
              <a:off x="0" y="0"/>
              <a:ext cx="936105" cy="2837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t>about </a:t>
              </a:r>
            </a:p>
          </p:txBody>
        </p:sp>
        <p:sp>
          <p:nvSpPr>
            <p:cNvPr id="313" name="Shape 313"/>
            <p:cNvSpPr/>
            <p:nvPr/>
          </p:nvSpPr>
          <p:spPr>
            <a:xfrm>
              <a:off x="0" y="941043"/>
              <a:ext cx="1760148" cy="8679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p>
              <a:pPr>
                <a:defRPr sz="2000">
                  <a:solidFill>
                    <a:srgbClr val="262626"/>
                  </a:solidFill>
                  <a:latin typeface="Arial"/>
                  <a:ea typeface="Arial"/>
                  <a:cs typeface="Arial"/>
                  <a:sym typeface="Arial"/>
                </a:defRPr>
              </a:pPr>
              <a:r>
                <a:t>in treated hypertensive </a:t>
              </a:r>
              <a:br/>
              <a:r>
                <a:t>patients*</a:t>
              </a:r>
            </a:p>
          </p:txBody>
        </p:sp>
      </p:grpSp>
      <p:grpSp>
        <p:nvGrpSpPr>
          <p:cNvPr id="321" name="Group 321"/>
          <p:cNvGrpSpPr/>
          <p:nvPr/>
        </p:nvGrpSpPr>
        <p:grpSpPr>
          <a:xfrm>
            <a:off x="5889702" y="1567070"/>
            <a:ext cx="3108573" cy="2315410"/>
            <a:chOff x="0" y="0"/>
            <a:chExt cx="3108572" cy="2315408"/>
          </a:xfrm>
        </p:grpSpPr>
        <p:sp>
          <p:nvSpPr>
            <p:cNvPr id="315" name="Shape 315"/>
            <p:cNvSpPr/>
            <p:nvPr/>
          </p:nvSpPr>
          <p:spPr>
            <a:xfrm>
              <a:off x="0" y="826394"/>
              <a:ext cx="2244477" cy="3456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2400" b="1">
                  <a:latin typeface="Arial"/>
                  <a:ea typeface="Arial"/>
                  <a:cs typeface="Arial"/>
                  <a:sym typeface="Arial"/>
                </a:defRPr>
              </a:lvl1pPr>
            </a:lstStyle>
            <a:p>
              <a:r>
                <a:t>diabetes</a:t>
              </a:r>
            </a:p>
          </p:txBody>
        </p:sp>
        <p:sp>
          <p:nvSpPr>
            <p:cNvPr id="316" name="Shape 316"/>
            <p:cNvSpPr/>
            <p:nvPr/>
          </p:nvSpPr>
          <p:spPr>
            <a:xfrm>
              <a:off x="0" y="454646"/>
              <a:ext cx="2479594" cy="2837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000">
                  <a:solidFill>
                    <a:srgbClr val="262626"/>
                  </a:solidFill>
                  <a:latin typeface="Arial"/>
                  <a:ea typeface="Arial"/>
                  <a:cs typeface="Arial"/>
                  <a:sym typeface="Arial"/>
                </a:defRPr>
              </a:lvl1pPr>
            </a:lstStyle>
            <a:p>
              <a:r>
                <a:t>in patients with </a:t>
              </a:r>
            </a:p>
          </p:txBody>
        </p:sp>
        <p:sp>
          <p:nvSpPr>
            <p:cNvPr id="317" name="Shape 317"/>
            <p:cNvSpPr/>
            <p:nvPr/>
          </p:nvSpPr>
          <p:spPr>
            <a:xfrm>
              <a:off x="0" y="1232274"/>
              <a:ext cx="2542686" cy="2837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t>and </a:t>
              </a:r>
            </a:p>
          </p:txBody>
        </p:sp>
        <p:sp>
          <p:nvSpPr>
            <p:cNvPr id="318" name="Shape 318"/>
            <p:cNvSpPr/>
            <p:nvPr/>
          </p:nvSpPr>
          <p:spPr>
            <a:xfrm>
              <a:off x="0" y="0"/>
              <a:ext cx="2479594" cy="3456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400" b="1">
                  <a:latin typeface="Arial"/>
                  <a:ea typeface="Arial"/>
                  <a:cs typeface="Arial"/>
                  <a:sym typeface="Arial"/>
                </a:defRPr>
              </a:lvl1pPr>
            </a:lstStyle>
            <a:p>
              <a:r>
                <a:t>higher</a:t>
              </a:r>
            </a:p>
          </p:txBody>
        </p:sp>
        <p:sp>
          <p:nvSpPr>
            <p:cNvPr id="319" name="Shape 319"/>
            <p:cNvSpPr/>
            <p:nvPr/>
          </p:nvSpPr>
          <p:spPr>
            <a:xfrm>
              <a:off x="0" y="1580914"/>
              <a:ext cx="3108573" cy="3456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2400" b="1">
                  <a:latin typeface="Arial"/>
                  <a:ea typeface="Arial"/>
                  <a:cs typeface="Arial"/>
                  <a:sym typeface="Arial"/>
                </a:defRPr>
              </a:lvl1pPr>
            </a:lstStyle>
            <a:p>
              <a:r>
                <a:t>chronic kidney </a:t>
              </a:r>
            </a:p>
          </p:txBody>
        </p:sp>
        <p:sp>
          <p:nvSpPr>
            <p:cNvPr id="320" name="Shape 320"/>
            <p:cNvSpPr/>
            <p:nvPr/>
          </p:nvSpPr>
          <p:spPr>
            <a:xfrm>
              <a:off x="0" y="2031618"/>
              <a:ext cx="2542686" cy="2837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262626"/>
                  </a:solidFill>
                  <a:latin typeface="Arial"/>
                  <a:ea typeface="Arial"/>
                  <a:cs typeface="Arial"/>
                  <a:sym typeface="Arial"/>
                </a:defRPr>
              </a:lvl1pPr>
            </a:lstStyle>
            <a:p>
              <a:r>
                <a:t>disease patients </a:t>
              </a:r>
            </a:p>
          </p:txBody>
        </p:sp>
      </p:grpSp>
      <p:pic>
        <p:nvPicPr>
          <p:cNvPr id="322" name="image8.png" descr="homme noir.png"/>
          <p:cNvPicPr>
            <a:picLocks noChangeAspect="1"/>
          </p:cNvPicPr>
          <p:nvPr/>
        </p:nvPicPr>
        <p:blipFill>
          <a:blip r:embed="rId3">
            <a:alphaModFix amt="49000"/>
            <a:extLst/>
          </a:blip>
          <a:stretch>
            <a:fillRect/>
          </a:stretch>
        </p:blipFill>
        <p:spPr>
          <a:xfrm>
            <a:off x="1403648" y="4451824"/>
            <a:ext cx="509723" cy="1110687"/>
          </a:xfrm>
          <a:prstGeom prst="rect">
            <a:avLst/>
          </a:prstGeom>
          <a:ln w="12700">
            <a:miter lim="400000"/>
          </a:ln>
        </p:spPr>
      </p:pic>
      <p:pic>
        <p:nvPicPr>
          <p:cNvPr id="323" name="image8.png" descr="homme noir.png"/>
          <p:cNvPicPr>
            <a:picLocks noChangeAspect="1"/>
          </p:cNvPicPr>
          <p:nvPr/>
        </p:nvPicPr>
        <p:blipFill>
          <a:blip r:embed="rId3">
            <a:alphaModFix amt="49000"/>
            <a:extLst/>
          </a:blip>
          <a:stretch>
            <a:fillRect/>
          </a:stretch>
        </p:blipFill>
        <p:spPr>
          <a:xfrm>
            <a:off x="1964874" y="4451824"/>
            <a:ext cx="509724" cy="1110687"/>
          </a:xfrm>
          <a:prstGeom prst="rect">
            <a:avLst/>
          </a:prstGeom>
          <a:ln w="12700">
            <a:miter lim="400000"/>
          </a:ln>
        </p:spPr>
      </p:pic>
      <p:sp>
        <p:nvSpPr>
          <p:cNvPr id="324" name="Shape 324"/>
          <p:cNvSpPr/>
          <p:nvPr/>
        </p:nvSpPr>
        <p:spPr>
          <a:xfrm>
            <a:off x="3409155" y="4617623"/>
            <a:ext cx="4549171" cy="650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defRPr b="1" i="1" spc="-50">
                <a:latin typeface="+mj-lt"/>
                <a:ea typeface="+mj-ea"/>
                <a:cs typeface="+mj-cs"/>
                <a:sym typeface="Calibri"/>
              </a:defRPr>
            </a:pPr>
            <a:r>
              <a:t>One out of three treated hypertensive patients </a:t>
            </a:r>
            <a:br/>
            <a:r>
              <a:t>has masked hypertension</a:t>
            </a:r>
          </a:p>
        </p:txBody>
      </p:sp>
      <p:sp>
        <p:nvSpPr>
          <p:cNvPr id="325" name="Shape 325"/>
          <p:cNvSpPr/>
          <p:nvPr/>
        </p:nvSpPr>
        <p:spPr>
          <a:xfrm>
            <a:off x="3409663" y="6030567"/>
            <a:ext cx="4725318" cy="269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r">
              <a:defRPr sz="1200" i="1">
                <a:latin typeface="+mj-lt"/>
                <a:ea typeface="+mj-ea"/>
                <a:cs typeface="+mj-cs"/>
                <a:sym typeface="Calibri"/>
              </a:defRPr>
            </a:lvl1pPr>
          </a:lstStyle>
          <a:p>
            <a:r>
              <a:rPr dirty="0"/>
              <a:t>*</a:t>
            </a:r>
            <a:r>
              <a:rPr dirty="0" err="1"/>
              <a:t>Andalib</a:t>
            </a:r>
            <a:r>
              <a:rPr dirty="0"/>
              <a:t> A et al. </a:t>
            </a:r>
            <a:r>
              <a:rPr dirty="0" err="1"/>
              <a:t>Int</a:t>
            </a:r>
            <a:r>
              <a:rPr dirty="0"/>
              <a:t> Med J 2012; 42:260-6 </a:t>
            </a:r>
          </a:p>
        </p:txBody>
      </p:sp>
      <p:sp>
        <p:nvSpPr>
          <p:cNvPr id="326" name="Shape 326"/>
          <p:cNvSpPr/>
          <p:nvPr/>
        </p:nvSpPr>
        <p:spPr>
          <a:xfrm>
            <a:off x="1023509" y="4164206"/>
            <a:ext cx="7406899" cy="1"/>
          </a:xfrm>
          <a:prstGeom prst="line">
            <a:avLst/>
          </a:prstGeom>
          <a:ln w="25400">
            <a:solidFill>
              <a:srgbClr val="A71F2D"/>
            </a:solidFill>
          </a:ln>
        </p:spPr>
        <p:txBody>
          <a:bodyPr lIns="45718" tIns="45718" rIns="45718" bIns="45718"/>
          <a:lstStyle/>
          <a:p>
            <a:endParaRPr/>
          </a:p>
        </p:txBody>
      </p:sp>
      <p:pic>
        <p:nvPicPr>
          <p:cNvPr id="327" name="man.png"/>
          <p:cNvPicPr>
            <a:picLocks noChangeAspect="1"/>
          </p:cNvPicPr>
          <p:nvPr/>
        </p:nvPicPr>
        <p:blipFill>
          <a:blip r:embed="rId4">
            <a:extLst/>
          </a:blip>
          <a:stretch>
            <a:fillRect/>
          </a:stretch>
        </p:blipFill>
        <p:spPr>
          <a:xfrm>
            <a:off x="2526101" y="4406621"/>
            <a:ext cx="655142" cy="1201092"/>
          </a:xfrm>
          <a:prstGeom prst="rect">
            <a:avLst/>
          </a:prstGeom>
          <a:ln w="12700">
            <a:miter lim="400000"/>
          </a:ln>
        </p:spPr>
      </p:pic>
      <p:sp>
        <p:nvSpPr>
          <p:cNvPr id="328" name="Shape 328"/>
          <p:cNvSpPr/>
          <p:nvPr/>
        </p:nvSpPr>
        <p:spPr>
          <a:xfrm flipH="1">
            <a:off x="3301102" y="1600544"/>
            <a:ext cx="1" cy="2248462"/>
          </a:xfrm>
          <a:prstGeom prst="line">
            <a:avLst/>
          </a:prstGeom>
          <a:ln w="25400">
            <a:solidFill>
              <a:srgbClr val="A71F2D"/>
            </a:solidFill>
          </a:ln>
        </p:spPr>
        <p:txBody>
          <a:bodyPr lIns="45718" tIns="45718" rIns="45718" bIns="45718"/>
          <a:lstStyle/>
          <a:p>
            <a:endParaRPr/>
          </a:p>
        </p:txBody>
      </p:sp>
      <p:sp>
        <p:nvSpPr>
          <p:cNvPr id="329" name="Shape 329"/>
          <p:cNvSpPr/>
          <p:nvPr/>
        </p:nvSpPr>
        <p:spPr>
          <a:xfrm flipH="1">
            <a:off x="5472802" y="1600544"/>
            <a:ext cx="1" cy="2211847"/>
          </a:xfrm>
          <a:prstGeom prst="line">
            <a:avLst/>
          </a:prstGeom>
          <a:ln w="25400">
            <a:solidFill>
              <a:srgbClr val="A71F2D"/>
            </a:solidFill>
          </a:ln>
        </p:spPr>
        <p:txBody>
          <a:bodyPr lIns="45718" tIns="45718" rIns="45718" bIns="45718"/>
          <a:lstStyle/>
          <a:p>
            <a:endParaRP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Shape 395"/>
          <p:cNvSpPr/>
          <p:nvPr/>
        </p:nvSpPr>
        <p:spPr>
          <a:xfrm>
            <a:off x="776923" y="1971116"/>
            <a:ext cx="7558407" cy="3728566"/>
          </a:xfrm>
          <a:prstGeom prst="rect">
            <a:avLst/>
          </a:prstGeom>
          <a:solidFill>
            <a:srgbClr val="FFFFFF"/>
          </a:solidFill>
          <a:ln w="12700">
            <a:miter lim="400000"/>
          </a:ln>
        </p:spPr>
        <p:txBody>
          <a:bodyPr lIns="45718" tIns="45718" rIns="45718" bIns="45718"/>
          <a:lstStyle/>
          <a:p>
            <a:pPr>
              <a:defRPr>
                <a:latin typeface="+mj-lt"/>
                <a:ea typeface="+mj-ea"/>
                <a:cs typeface="+mj-cs"/>
                <a:sym typeface="Calibri"/>
              </a:defRPr>
            </a:pPr>
            <a:endParaRPr/>
          </a:p>
        </p:txBody>
      </p:sp>
      <p:pic>
        <p:nvPicPr>
          <p:cNvPr id="396" name="image6.png"/>
          <p:cNvPicPr>
            <a:picLocks/>
          </p:cNvPicPr>
          <p:nvPr/>
        </p:nvPicPr>
        <p:blipFill>
          <a:blip r:embed="rId2">
            <a:extLst/>
          </a:blip>
          <a:stretch>
            <a:fillRect/>
          </a:stretch>
        </p:blipFill>
        <p:spPr>
          <a:xfrm>
            <a:off x="1324927" y="1649414"/>
            <a:ext cx="6494146" cy="4064522"/>
          </a:xfrm>
          <a:prstGeom prst="rect">
            <a:avLst/>
          </a:prstGeom>
          <a:ln w="12700">
            <a:miter lim="400000"/>
          </a:ln>
        </p:spPr>
      </p:pic>
      <p:sp>
        <p:nvSpPr>
          <p:cNvPr id="397" name="Shape 397"/>
          <p:cNvSpPr>
            <a:spLocks noGrp="1"/>
          </p:cNvSpPr>
          <p:nvPr>
            <p:ph type="title"/>
          </p:nvPr>
        </p:nvSpPr>
        <p:spPr>
          <a:xfrm>
            <a:off x="1276512" y="385764"/>
            <a:ext cx="6953089" cy="974726"/>
          </a:xfrm>
          <a:prstGeom prst="rect">
            <a:avLst/>
          </a:prstGeom>
        </p:spPr>
        <p:txBody>
          <a:bodyPr>
            <a:noAutofit/>
          </a:bodyPr>
          <a:lstStyle/>
          <a:p>
            <a:pPr>
              <a:defRPr sz="2700"/>
            </a:pPr>
            <a:r>
              <a:rPr sz="3200" dirty="0"/>
              <a:t>The prognosis of </a:t>
            </a:r>
            <a:r>
              <a:rPr sz="3200" i="1" dirty="0"/>
              <a:t>white coat</a:t>
            </a:r>
          </a:p>
          <a:p>
            <a:pPr>
              <a:defRPr sz="2700"/>
            </a:pPr>
            <a:r>
              <a:rPr sz="3200" dirty="0"/>
              <a:t>and </a:t>
            </a:r>
            <a:r>
              <a:rPr sz="3200" i="1" dirty="0"/>
              <a:t>masked </a:t>
            </a:r>
            <a:r>
              <a:rPr sz="3200" dirty="0"/>
              <a:t>hypertension</a:t>
            </a:r>
          </a:p>
        </p:txBody>
      </p:sp>
      <p:sp>
        <p:nvSpPr>
          <p:cNvPr id="398" name="Shape 398"/>
          <p:cNvSpPr/>
          <p:nvPr/>
        </p:nvSpPr>
        <p:spPr>
          <a:xfrm>
            <a:off x="2311923" y="4628707"/>
            <a:ext cx="5072064" cy="1590"/>
          </a:xfrm>
          <a:prstGeom prst="line">
            <a:avLst/>
          </a:prstGeom>
          <a:ln w="15875">
            <a:solidFill>
              <a:srgbClr val="0070C0"/>
            </a:solidFill>
          </a:ln>
        </p:spPr>
        <p:txBody>
          <a:bodyPr lIns="45718" tIns="45718" rIns="45718" bIns="45718"/>
          <a:lstStyle/>
          <a:p>
            <a:endParaRPr/>
          </a:p>
        </p:txBody>
      </p:sp>
      <p:sp>
        <p:nvSpPr>
          <p:cNvPr id="399" name="Shape 399"/>
          <p:cNvSpPr/>
          <p:nvPr/>
        </p:nvSpPr>
        <p:spPr>
          <a:xfrm>
            <a:off x="2311923" y="4198496"/>
            <a:ext cx="5072064" cy="1586"/>
          </a:xfrm>
          <a:prstGeom prst="line">
            <a:avLst/>
          </a:prstGeom>
          <a:ln w="15875">
            <a:solidFill>
              <a:srgbClr val="0070C0"/>
            </a:solidFill>
          </a:ln>
        </p:spPr>
        <p:txBody>
          <a:bodyPr lIns="45718" tIns="45718" rIns="45718" bIns="45718"/>
          <a:lstStyle/>
          <a:p>
            <a:endParaRPr/>
          </a:p>
        </p:txBody>
      </p:sp>
      <p:sp>
        <p:nvSpPr>
          <p:cNvPr id="400" name="Shape 400"/>
          <p:cNvSpPr/>
          <p:nvPr/>
        </p:nvSpPr>
        <p:spPr>
          <a:xfrm>
            <a:off x="2311923" y="3753996"/>
            <a:ext cx="5072064" cy="1586"/>
          </a:xfrm>
          <a:prstGeom prst="line">
            <a:avLst/>
          </a:prstGeom>
          <a:ln w="15875">
            <a:solidFill>
              <a:srgbClr val="0070C0"/>
            </a:solidFill>
          </a:ln>
        </p:spPr>
        <p:txBody>
          <a:bodyPr lIns="45718" tIns="45718" rIns="45718" bIns="45718"/>
          <a:lstStyle/>
          <a:p>
            <a:endParaRPr/>
          </a:p>
        </p:txBody>
      </p:sp>
      <p:sp>
        <p:nvSpPr>
          <p:cNvPr id="401" name="Shape 401"/>
          <p:cNvSpPr/>
          <p:nvPr/>
        </p:nvSpPr>
        <p:spPr>
          <a:xfrm>
            <a:off x="2311923" y="3323782"/>
            <a:ext cx="5072064" cy="1590"/>
          </a:xfrm>
          <a:prstGeom prst="line">
            <a:avLst/>
          </a:prstGeom>
          <a:ln w="15875">
            <a:solidFill>
              <a:srgbClr val="0070C0"/>
            </a:solidFill>
          </a:ln>
        </p:spPr>
        <p:txBody>
          <a:bodyPr lIns="45718" tIns="45718" rIns="45718" bIns="45718"/>
          <a:lstStyle/>
          <a:p>
            <a:endParaRPr/>
          </a:p>
        </p:txBody>
      </p:sp>
      <p:sp>
        <p:nvSpPr>
          <p:cNvPr id="402" name="Shape 402"/>
          <p:cNvSpPr/>
          <p:nvPr/>
        </p:nvSpPr>
        <p:spPr>
          <a:xfrm>
            <a:off x="2311923" y="2880871"/>
            <a:ext cx="5072064" cy="1587"/>
          </a:xfrm>
          <a:prstGeom prst="line">
            <a:avLst/>
          </a:prstGeom>
          <a:ln w="15875">
            <a:solidFill>
              <a:srgbClr val="0070C0"/>
            </a:solidFill>
          </a:ln>
        </p:spPr>
        <p:txBody>
          <a:bodyPr lIns="45718" tIns="45718" rIns="45718" bIns="45718"/>
          <a:lstStyle/>
          <a:p>
            <a:endParaRPr/>
          </a:p>
        </p:txBody>
      </p:sp>
      <p:sp>
        <p:nvSpPr>
          <p:cNvPr id="403" name="Shape 403"/>
          <p:cNvSpPr/>
          <p:nvPr/>
        </p:nvSpPr>
        <p:spPr>
          <a:xfrm>
            <a:off x="2311923" y="2450657"/>
            <a:ext cx="5072064" cy="1590"/>
          </a:xfrm>
          <a:prstGeom prst="line">
            <a:avLst/>
          </a:prstGeom>
          <a:ln w="15875">
            <a:solidFill>
              <a:srgbClr val="0070C0"/>
            </a:solidFill>
          </a:ln>
        </p:spPr>
        <p:txBody>
          <a:bodyPr lIns="45718" tIns="45718" rIns="45718" bIns="45718"/>
          <a:lstStyle/>
          <a:p>
            <a:endParaRPr/>
          </a:p>
        </p:txBody>
      </p:sp>
      <p:sp>
        <p:nvSpPr>
          <p:cNvPr id="404" name="Shape 404"/>
          <p:cNvSpPr/>
          <p:nvPr/>
        </p:nvSpPr>
        <p:spPr>
          <a:xfrm>
            <a:off x="2311923" y="2006157"/>
            <a:ext cx="5072064" cy="1590"/>
          </a:xfrm>
          <a:prstGeom prst="line">
            <a:avLst/>
          </a:prstGeom>
          <a:ln w="15875">
            <a:solidFill>
              <a:srgbClr val="0070C0"/>
            </a:solidFill>
          </a:ln>
        </p:spPr>
        <p:txBody>
          <a:bodyPr lIns="45718" tIns="45718" rIns="45718" bIns="45718"/>
          <a:lstStyle/>
          <a:p>
            <a:endParaRPr/>
          </a:p>
        </p:txBody>
      </p:sp>
      <p:sp>
        <p:nvSpPr>
          <p:cNvPr id="405" name="Shape 405"/>
          <p:cNvSpPr/>
          <p:nvPr/>
        </p:nvSpPr>
        <p:spPr>
          <a:xfrm>
            <a:off x="2448448" y="4096895"/>
            <a:ext cx="981076" cy="974726"/>
          </a:xfrm>
          <a:prstGeom prst="rect">
            <a:avLst/>
          </a:prstGeom>
          <a:solidFill>
            <a:srgbClr val="4988D3"/>
          </a:solidFill>
          <a:ln w="12700">
            <a:miter lim="400000"/>
          </a:ln>
        </p:spPr>
        <p:txBody>
          <a:bodyPr lIns="45718" tIns="45718" rIns="45718" bIns="45718"/>
          <a:lstStyle/>
          <a:p>
            <a:pPr>
              <a:defRPr>
                <a:solidFill>
                  <a:srgbClr val="FFFFFF"/>
                </a:solidFill>
              </a:defRPr>
            </a:pPr>
            <a:endParaRPr/>
          </a:p>
        </p:txBody>
      </p:sp>
      <p:sp>
        <p:nvSpPr>
          <p:cNvPr id="406" name="Shape 406"/>
          <p:cNvSpPr/>
          <p:nvPr/>
        </p:nvSpPr>
        <p:spPr>
          <a:xfrm>
            <a:off x="3715273" y="4007995"/>
            <a:ext cx="982664" cy="1063626"/>
          </a:xfrm>
          <a:prstGeom prst="rect">
            <a:avLst/>
          </a:prstGeom>
          <a:solidFill>
            <a:srgbClr val="4988D3"/>
          </a:solidFill>
          <a:ln w="12700">
            <a:miter lim="400000"/>
          </a:ln>
        </p:spPr>
        <p:txBody>
          <a:bodyPr lIns="45718" tIns="45718" rIns="45718" bIns="45718"/>
          <a:lstStyle/>
          <a:p>
            <a:pPr>
              <a:defRPr>
                <a:solidFill>
                  <a:srgbClr val="FFFFFF"/>
                </a:solidFill>
              </a:defRPr>
            </a:pPr>
            <a:endParaRPr/>
          </a:p>
        </p:txBody>
      </p:sp>
      <p:sp>
        <p:nvSpPr>
          <p:cNvPr id="407" name="Shape 407"/>
          <p:cNvSpPr/>
          <p:nvPr/>
        </p:nvSpPr>
        <p:spPr>
          <a:xfrm>
            <a:off x="4983686" y="2830071"/>
            <a:ext cx="981076" cy="2241551"/>
          </a:xfrm>
          <a:prstGeom prst="rect">
            <a:avLst/>
          </a:prstGeom>
          <a:solidFill>
            <a:srgbClr val="4988D3"/>
          </a:solidFill>
          <a:ln w="12700">
            <a:miter lim="400000"/>
          </a:ln>
        </p:spPr>
        <p:txBody>
          <a:bodyPr lIns="45718" tIns="45718" rIns="45718" bIns="45718"/>
          <a:lstStyle/>
          <a:p>
            <a:pPr>
              <a:defRPr>
                <a:solidFill>
                  <a:srgbClr val="FFFFFF"/>
                </a:solidFill>
              </a:defRPr>
            </a:pPr>
            <a:endParaRPr/>
          </a:p>
        </p:txBody>
      </p:sp>
      <p:sp>
        <p:nvSpPr>
          <p:cNvPr id="408" name="Shape 408"/>
          <p:cNvSpPr/>
          <p:nvPr/>
        </p:nvSpPr>
        <p:spPr>
          <a:xfrm>
            <a:off x="6252098" y="2387157"/>
            <a:ext cx="981076" cy="2684465"/>
          </a:xfrm>
          <a:prstGeom prst="rect">
            <a:avLst/>
          </a:prstGeom>
          <a:solidFill>
            <a:srgbClr val="4988D3"/>
          </a:solidFill>
          <a:ln w="12700">
            <a:miter lim="400000"/>
          </a:ln>
        </p:spPr>
        <p:txBody>
          <a:bodyPr lIns="45718" tIns="45718" rIns="45718" bIns="45718"/>
          <a:lstStyle/>
          <a:p>
            <a:pPr>
              <a:defRPr>
                <a:solidFill>
                  <a:srgbClr val="FFFFFF"/>
                </a:solidFill>
              </a:defRPr>
            </a:pPr>
            <a:endParaRPr/>
          </a:p>
        </p:txBody>
      </p:sp>
      <p:sp>
        <p:nvSpPr>
          <p:cNvPr id="409" name="Shape 409"/>
          <p:cNvSpPr/>
          <p:nvPr/>
        </p:nvSpPr>
        <p:spPr>
          <a:xfrm>
            <a:off x="2311922" y="2006157"/>
            <a:ext cx="1590" cy="3065464"/>
          </a:xfrm>
          <a:prstGeom prst="line">
            <a:avLst/>
          </a:prstGeom>
          <a:ln w="15875">
            <a:solidFill>
              <a:srgbClr val="FFFFFF"/>
            </a:solidFill>
          </a:ln>
        </p:spPr>
        <p:txBody>
          <a:bodyPr lIns="45718" tIns="45718" rIns="45718" bIns="45718"/>
          <a:lstStyle/>
          <a:p>
            <a:endParaRPr/>
          </a:p>
        </p:txBody>
      </p:sp>
      <p:sp>
        <p:nvSpPr>
          <p:cNvPr id="410" name="Shape 410"/>
          <p:cNvSpPr/>
          <p:nvPr/>
        </p:nvSpPr>
        <p:spPr>
          <a:xfrm>
            <a:off x="2235723" y="5071620"/>
            <a:ext cx="76201" cy="1588"/>
          </a:xfrm>
          <a:prstGeom prst="line">
            <a:avLst/>
          </a:prstGeom>
          <a:ln w="15875">
            <a:solidFill>
              <a:srgbClr val="FFFFFF"/>
            </a:solidFill>
          </a:ln>
        </p:spPr>
        <p:txBody>
          <a:bodyPr lIns="45718" tIns="45718" rIns="45718" bIns="45718"/>
          <a:lstStyle/>
          <a:p>
            <a:endParaRPr/>
          </a:p>
        </p:txBody>
      </p:sp>
      <p:sp>
        <p:nvSpPr>
          <p:cNvPr id="411" name="Shape 411"/>
          <p:cNvSpPr/>
          <p:nvPr/>
        </p:nvSpPr>
        <p:spPr>
          <a:xfrm>
            <a:off x="2235723" y="4628707"/>
            <a:ext cx="76201" cy="1589"/>
          </a:xfrm>
          <a:prstGeom prst="line">
            <a:avLst/>
          </a:prstGeom>
          <a:ln w="15875">
            <a:solidFill>
              <a:srgbClr val="FFFFFF"/>
            </a:solidFill>
          </a:ln>
        </p:spPr>
        <p:txBody>
          <a:bodyPr lIns="45718" tIns="45718" rIns="45718" bIns="45718"/>
          <a:lstStyle/>
          <a:p>
            <a:endParaRPr/>
          </a:p>
        </p:txBody>
      </p:sp>
      <p:sp>
        <p:nvSpPr>
          <p:cNvPr id="412" name="Shape 412"/>
          <p:cNvSpPr/>
          <p:nvPr/>
        </p:nvSpPr>
        <p:spPr>
          <a:xfrm>
            <a:off x="2235723" y="4198495"/>
            <a:ext cx="76201" cy="1588"/>
          </a:xfrm>
          <a:prstGeom prst="line">
            <a:avLst/>
          </a:prstGeom>
          <a:ln w="15875">
            <a:solidFill>
              <a:srgbClr val="FFFFFF"/>
            </a:solidFill>
          </a:ln>
        </p:spPr>
        <p:txBody>
          <a:bodyPr lIns="45718" tIns="45718" rIns="45718" bIns="45718"/>
          <a:lstStyle/>
          <a:p>
            <a:endParaRPr/>
          </a:p>
        </p:txBody>
      </p:sp>
      <p:sp>
        <p:nvSpPr>
          <p:cNvPr id="413" name="Shape 413"/>
          <p:cNvSpPr/>
          <p:nvPr/>
        </p:nvSpPr>
        <p:spPr>
          <a:xfrm>
            <a:off x="2235723" y="3753995"/>
            <a:ext cx="76201" cy="1588"/>
          </a:xfrm>
          <a:prstGeom prst="line">
            <a:avLst/>
          </a:prstGeom>
          <a:ln w="15875">
            <a:solidFill>
              <a:srgbClr val="FFFFFF"/>
            </a:solidFill>
          </a:ln>
        </p:spPr>
        <p:txBody>
          <a:bodyPr lIns="45718" tIns="45718" rIns="45718" bIns="45718"/>
          <a:lstStyle/>
          <a:p>
            <a:endParaRPr/>
          </a:p>
        </p:txBody>
      </p:sp>
      <p:sp>
        <p:nvSpPr>
          <p:cNvPr id="414" name="Shape 414"/>
          <p:cNvSpPr/>
          <p:nvPr/>
        </p:nvSpPr>
        <p:spPr>
          <a:xfrm>
            <a:off x="2235723" y="3323782"/>
            <a:ext cx="76201" cy="1589"/>
          </a:xfrm>
          <a:prstGeom prst="line">
            <a:avLst/>
          </a:prstGeom>
          <a:ln w="15875">
            <a:solidFill>
              <a:srgbClr val="FFFFFF"/>
            </a:solidFill>
          </a:ln>
        </p:spPr>
        <p:txBody>
          <a:bodyPr lIns="45718" tIns="45718" rIns="45718" bIns="45718"/>
          <a:lstStyle/>
          <a:p>
            <a:endParaRPr/>
          </a:p>
        </p:txBody>
      </p:sp>
      <p:sp>
        <p:nvSpPr>
          <p:cNvPr id="415" name="Shape 415"/>
          <p:cNvSpPr/>
          <p:nvPr/>
        </p:nvSpPr>
        <p:spPr>
          <a:xfrm>
            <a:off x="2235723" y="2880871"/>
            <a:ext cx="76201" cy="1588"/>
          </a:xfrm>
          <a:prstGeom prst="line">
            <a:avLst/>
          </a:prstGeom>
          <a:ln w="15875">
            <a:solidFill>
              <a:srgbClr val="FFFFFF"/>
            </a:solidFill>
          </a:ln>
        </p:spPr>
        <p:txBody>
          <a:bodyPr lIns="45718" tIns="45718" rIns="45718" bIns="45718"/>
          <a:lstStyle/>
          <a:p>
            <a:endParaRPr/>
          </a:p>
        </p:txBody>
      </p:sp>
      <p:sp>
        <p:nvSpPr>
          <p:cNvPr id="416" name="Shape 416"/>
          <p:cNvSpPr/>
          <p:nvPr/>
        </p:nvSpPr>
        <p:spPr>
          <a:xfrm>
            <a:off x="2235723" y="2450657"/>
            <a:ext cx="76201" cy="1589"/>
          </a:xfrm>
          <a:prstGeom prst="line">
            <a:avLst/>
          </a:prstGeom>
          <a:ln w="15875">
            <a:solidFill>
              <a:srgbClr val="FFFFFF"/>
            </a:solidFill>
          </a:ln>
        </p:spPr>
        <p:txBody>
          <a:bodyPr lIns="45718" tIns="45718" rIns="45718" bIns="45718"/>
          <a:lstStyle/>
          <a:p>
            <a:endParaRPr/>
          </a:p>
        </p:txBody>
      </p:sp>
      <p:sp>
        <p:nvSpPr>
          <p:cNvPr id="417" name="Shape 417"/>
          <p:cNvSpPr/>
          <p:nvPr/>
        </p:nvSpPr>
        <p:spPr>
          <a:xfrm>
            <a:off x="2235723" y="2006157"/>
            <a:ext cx="76201" cy="1589"/>
          </a:xfrm>
          <a:prstGeom prst="line">
            <a:avLst/>
          </a:prstGeom>
          <a:ln w="15875">
            <a:solidFill>
              <a:srgbClr val="FFFFFF"/>
            </a:solidFill>
          </a:ln>
        </p:spPr>
        <p:txBody>
          <a:bodyPr lIns="45718" tIns="45718" rIns="45718" bIns="45718"/>
          <a:lstStyle/>
          <a:p>
            <a:endParaRPr/>
          </a:p>
        </p:txBody>
      </p:sp>
      <p:sp>
        <p:nvSpPr>
          <p:cNvPr id="418" name="Shape 418"/>
          <p:cNvSpPr/>
          <p:nvPr/>
        </p:nvSpPr>
        <p:spPr>
          <a:xfrm>
            <a:off x="2311923" y="5071621"/>
            <a:ext cx="5072064" cy="1586"/>
          </a:xfrm>
          <a:prstGeom prst="line">
            <a:avLst/>
          </a:prstGeom>
          <a:ln w="15875">
            <a:solidFill>
              <a:srgbClr val="FFFFFF"/>
            </a:solidFill>
          </a:ln>
        </p:spPr>
        <p:txBody>
          <a:bodyPr lIns="45718" tIns="45718" rIns="45718" bIns="45718"/>
          <a:lstStyle/>
          <a:p>
            <a:endParaRPr/>
          </a:p>
        </p:txBody>
      </p:sp>
      <p:sp>
        <p:nvSpPr>
          <p:cNvPr id="419" name="Shape 419"/>
          <p:cNvSpPr/>
          <p:nvPr/>
        </p:nvSpPr>
        <p:spPr>
          <a:xfrm flipV="1">
            <a:off x="2311923" y="5071620"/>
            <a:ext cx="1589" cy="50801"/>
          </a:xfrm>
          <a:prstGeom prst="line">
            <a:avLst/>
          </a:prstGeom>
          <a:ln w="15875">
            <a:solidFill>
              <a:srgbClr val="FFFFFF"/>
            </a:solidFill>
          </a:ln>
        </p:spPr>
        <p:txBody>
          <a:bodyPr lIns="45718" tIns="45718" rIns="45718" bIns="45718"/>
          <a:lstStyle/>
          <a:p>
            <a:endParaRPr/>
          </a:p>
        </p:txBody>
      </p:sp>
      <p:sp>
        <p:nvSpPr>
          <p:cNvPr id="420" name="Shape 420"/>
          <p:cNvSpPr/>
          <p:nvPr/>
        </p:nvSpPr>
        <p:spPr>
          <a:xfrm flipV="1">
            <a:off x="3580335" y="5071620"/>
            <a:ext cx="1588" cy="50801"/>
          </a:xfrm>
          <a:prstGeom prst="line">
            <a:avLst/>
          </a:prstGeom>
          <a:ln w="15875">
            <a:solidFill>
              <a:srgbClr val="FFFFFF"/>
            </a:solidFill>
          </a:ln>
        </p:spPr>
        <p:txBody>
          <a:bodyPr lIns="45718" tIns="45718" rIns="45718" bIns="45718"/>
          <a:lstStyle/>
          <a:p>
            <a:endParaRPr/>
          </a:p>
        </p:txBody>
      </p:sp>
      <p:sp>
        <p:nvSpPr>
          <p:cNvPr id="421" name="Shape 421"/>
          <p:cNvSpPr/>
          <p:nvPr/>
        </p:nvSpPr>
        <p:spPr>
          <a:xfrm flipV="1">
            <a:off x="4848748" y="5071620"/>
            <a:ext cx="1589" cy="50801"/>
          </a:xfrm>
          <a:prstGeom prst="line">
            <a:avLst/>
          </a:prstGeom>
          <a:ln w="15875">
            <a:solidFill>
              <a:srgbClr val="FFFFFF"/>
            </a:solidFill>
          </a:ln>
        </p:spPr>
        <p:txBody>
          <a:bodyPr lIns="45718" tIns="45718" rIns="45718" bIns="45718"/>
          <a:lstStyle/>
          <a:p>
            <a:endParaRPr/>
          </a:p>
        </p:txBody>
      </p:sp>
      <p:sp>
        <p:nvSpPr>
          <p:cNvPr id="422" name="Shape 422"/>
          <p:cNvSpPr/>
          <p:nvPr/>
        </p:nvSpPr>
        <p:spPr>
          <a:xfrm flipV="1">
            <a:off x="6117160" y="5071620"/>
            <a:ext cx="1588" cy="50801"/>
          </a:xfrm>
          <a:prstGeom prst="line">
            <a:avLst/>
          </a:prstGeom>
          <a:ln w="15875">
            <a:solidFill>
              <a:srgbClr val="FFFFFF"/>
            </a:solidFill>
          </a:ln>
        </p:spPr>
        <p:txBody>
          <a:bodyPr lIns="45718" tIns="45718" rIns="45718" bIns="45718"/>
          <a:lstStyle/>
          <a:p>
            <a:endParaRPr/>
          </a:p>
        </p:txBody>
      </p:sp>
      <p:sp>
        <p:nvSpPr>
          <p:cNvPr id="423" name="Shape 423"/>
          <p:cNvSpPr/>
          <p:nvPr/>
        </p:nvSpPr>
        <p:spPr>
          <a:xfrm flipV="1">
            <a:off x="7383986" y="5071620"/>
            <a:ext cx="1588" cy="50801"/>
          </a:xfrm>
          <a:prstGeom prst="line">
            <a:avLst/>
          </a:prstGeom>
          <a:ln w="15875">
            <a:solidFill>
              <a:srgbClr val="FFFFFF"/>
            </a:solidFill>
          </a:ln>
        </p:spPr>
        <p:txBody>
          <a:bodyPr lIns="45718" tIns="45718" rIns="45718" bIns="45718"/>
          <a:lstStyle/>
          <a:p>
            <a:endParaRPr/>
          </a:p>
        </p:txBody>
      </p:sp>
      <p:sp>
        <p:nvSpPr>
          <p:cNvPr id="424" name="Shape 424"/>
          <p:cNvSpPr/>
          <p:nvPr/>
        </p:nvSpPr>
        <p:spPr>
          <a:xfrm>
            <a:off x="2181748" y="4950970"/>
            <a:ext cx="127001"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0</a:t>
            </a:r>
          </a:p>
        </p:txBody>
      </p:sp>
      <p:sp>
        <p:nvSpPr>
          <p:cNvPr id="425" name="Shape 425"/>
          <p:cNvSpPr/>
          <p:nvPr/>
        </p:nvSpPr>
        <p:spPr>
          <a:xfrm>
            <a:off x="2181748" y="4506470"/>
            <a:ext cx="127001"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5</a:t>
            </a:r>
          </a:p>
        </p:txBody>
      </p:sp>
      <p:sp>
        <p:nvSpPr>
          <p:cNvPr id="426" name="Shape 426"/>
          <p:cNvSpPr/>
          <p:nvPr/>
        </p:nvSpPr>
        <p:spPr>
          <a:xfrm>
            <a:off x="2045223" y="4095307"/>
            <a:ext cx="192932"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10</a:t>
            </a:r>
          </a:p>
        </p:txBody>
      </p:sp>
      <p:sp>
        <p:nvSpPr>
          <p:cNvPr id="427" name="Shape 427"/>
          <p:cNvSpPr/>
          <p:nvPr/>
        </p:nvSpPr>
        <p:spPr>
          <a:xfrm>
            <a:off x="2045223" y="3633345"/>
            <a:ext cx="192932"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15</a:t>
            </a:r>
          </a:p>
        </p:txBody>
      </p:sp>
      <p:sp>
        <p:nvSpPr>
          <p:cNvPr id="428" name="Shape 428"/>
          <p:cNvSpPr/>
          <p:nvPr/>
        </p:nvSpPr>
        <p:spPr>
          <a:xfrm>
            <a:off x="2045223" y="3203132"/>
            <a:ext cx="192932"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20</a:t>
            </a:r>
          </a:p>
        </p:txBody>
      </p:sp>
      <p:sp>
        <p:nvSpPr>
          <p:cNvPr id="429" name="Shape 429"/>
          <p:cNvSpPr/>
          <p:nvPr/>
        </p:nvSpPr>
        <p:spPr>
          <a:xfrm>
            <a:off x="2045223" y="2758632"/>
            <a:ext cx="192932"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25</a:t>
            </a:r>
          </a:p>
        </p:txBody>
      </p:sp>
      <p:sp>
        <p:nvSpPr>
          <p:cNvPr id="430" name="Shape 430"/>
          <p:cNvSpPr/>
          <p:nvPr/>
        </p:nvSpPr>
        <p:spPr>
          <a:xfrm>
            <a:off x="2045223" y="2328421"/>
            <a:ext cx="192932"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30</a:t>
            </a:r>
          </a:p>
        </p:txBody>
      </p:sp>
      <p:sp>
        <p:nvSpPr>
          <p:cNvPr id="431" name="Shape 431"/>
          <p:cNvSpPr/>
          <p:nvPr/>
        </p:nvSpPr>
        <p:spPr>
          <a:xfrm>
            <a:off x="2045223" y="1885507"/>
            <a:ext cx="192932"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35</a:t>
            </a:r>
          </a:p>
        </p:txBody>
      </p:sp>
      <p:sp>
        <p:nvSpPr>
          <p:cNvPr id="432" name="Shape 432"/>
          <p:cNvSpPr/>
          <p:nvPr/>
        </p:nvSpPr>
        <p:spPr>
          <a:xfrm>
            <a:off x="2448448" y="5089082"/>
            <a:ext cx="961443" cy="2159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t>Normal</a:t>
            </a:r>
          </a:p>
        </p:txBody>
      </p:sp>
      <p:sp>
        <p:nvSpPr>
          <p:cNvPr id="433" name="Shape 433"/>
          <p:cNvSpPr/>
          <p:nvPr/>
        </p:nvSpPr>
        <p:spPr>
          <a:xfrm>
            <a:off x="2703279" y="5292282"/>
            <a:ext cx="539676"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defTabSz="457200">
              <a:spcBef>
                <a:spcPts val="800"/>
              </a:spcBef>
              <a:defRPr sz="1400" b="1">
                <a:latin typeface="+mj-lt"/>
                <a:ea typeface="+mj-ea"/>
                <a:cs typeface="+mj-cs"/>
                <a:sym typeface="Calibri"/>
              </a:defRPr>
            </a:lvl1pPr>
          </a:lstStyle>
          <a:p>
            <a:r>
              <a:t>23/685</a:t>
            </a:r>
          </a:p>
        </p:txBody>
      </p:sp>
      <p:sp>
        <p:nvSpPr>
          <p:cNvPr id="434" name="Shape 434"/>
          <p:cNvSpPr/>
          <p:nvPr/>
        </p:nvSpPr>
        <p:spPr>
          <a:xfrm>
            <a:off x="3715273" y="5089082"/>
            <a:ext cx="982664" cy="2159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defTabSz="457200">
              <a:spcBef>
                <a:spcPts val="800"/>
              </a:spcBef>
              <a:defRPr sz="1400" b="1">
                <a:latin typeface="+mj-lt"/>
                <a:ea typeface="+mj-ea"/>
                <a:cs typeface="+mj-cs"/>
                <a:sym typeface="Calibri"/>
              </a:defRPr>
            </a:pPr>
            <a:r>
              <a:t>White</a:t>
            </a:r>
            <a:r>
              <a:rPr b="0"/>
              <a:t> </a:t>
            </a:r>
            <a:r>
              <a:t>coat</a:t>
            </a:r>
          </a:p>
        </p:txBody>
      </p:sp>
      <p:sp>
        <p:nvSpPr>
          <p:cNvPr id="435" name="Shape 435"/>
          <p:cNvSpPr/>
          <p:nvPr/>
        </p:nvSpPr>
        <p:spPr>
          <a:xfrm>
            <a:off x="3998679" y="5292282"/>
            <a:ext cx="539677"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defTabSz="457200">
              <a:spcBef>
                <a:spcPts val="800"/>
              </a:spcBef>
              <a:defRPr sz="1400" b="1">
                <a:latin typeface="+mj-lt"/>
                <a:ea typeface="+mj-ea"/>
                <a:cs typeface="+mj-cs"/>
                <a:sym typeface="Calibri"/>
              </a:defRPr>
            </a:lvl1pPr>
          </a:lstStyle>
          <a:p>
            <a:r>
              <a:t>24/656</a:t>
            </a:r>
          </a:p>
        </p:txBody>
      </p:sp>
      <p:sp>
        <p:nvSpPr>
          <p:cNvPr id="436" name="Shape 436"/>
          <p:cNvSpPr/>
          <p:nvPr/>
        </p:nvSpPr>
        <p:spPr>
          <a:xfrm>
            <a:off x="4983686" y="5089082"/>
            <a:ext cx="1071402" cy="2159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t>Uncontrolled</a:t>
            </a:r>
          </a:p>
        </p:txBody>
      </p:sp>
      <p:sp>
        <p:nvSpPr>
          <p:cNvPr id="437" name="Shape 437"/>
          <p:cNvSpPr/>
          <p:nvPr/>
        </p:nvSpPr>
        <p:spPr>
          <a:xfrm>
            <a:off x="5295666" y="5292282"/>
            <a:ext cx="539677"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defTabSz="457200">
              <a:spcBef>
                <a:spcPts val="800"/>
              </a:spcBef>
              <a:defRPr sz="1400" b="1">
                <a:latin typeface="+mj-lt"/>
                <a:ea typeface="+mj-ea"/>
                <a:cs typeface="+mj-cs"/>
                <a:sym typeface="Calibri"/>
              </a:defRPr>
            </a:lvl1pPr>
          </a:lstStyle>
          <a:p>
            <a:r>
              <a:t>41/462</a:t>
            </a:r>
          </a:p>
        </p:txBody>
      </p:sp>
      <p:sp>
        <p:nvSpPr>
          <p:cNvPr id="438" name="Shape 438"/>
          <p:cNvSpPr/>
          <p:nvPr/>
        </p:nvSpPr>
        <p:spPr>
          <a:xfrm>
            <a:off x="6252098" y="5089082"/>
            <a:ext cx="981076" cy="2159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defTabSz="457200">
              <a:spcBef>
                <a:spcPts val="800"/>
              </a:spcBef>
              <a:defRPr sz="1400" b="1">
                <a:latin typeface="+mj-lt"/>
                <a:ea typeface="+mj-ea"/>
                <a:cs typeface="+mj-cs"/>
                <a:sym typeface="Calibri"/>
              </a:defRPr>
            </a:lvl1pPr>
          </a:lstStyle>
          <a:p>
            <a:r>
              <a:t>Masked</a:t>
            </a:r>
          </a:p>
        </p:txBody>
      </p:sp>
      <p:sp>
        <p:nvSpPr>
          <p:cNvPr id="439" name="Shape 439"/>
          <p:cNvSpPr/>
          <p:nvPr/>
        </p:nvSpPr>
        <p:spPr>
          <a:xfrm>
            <a:off x="6412051" y="5292282"/>
            <a:ext cx="719907"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defTabSz="457200">
              <a:spcBef>
                <a:spcPts val="800"/>
              </a:spcBef>
              <a:defRPr sz="1400" b="1">
                <a:latin typeface="+mj-lt"/>
                <a:ea typeface="+mj-ea"/>
                <a:cs typeface="+mj-cs"/>
                <a:sym typeface="Calibri"/>
              </a:defRPr>
            </a:lvl1pPr>
          </a:lstStyle>
          <a:p>
            <a:r>
              <a:t>236/3125</a:t>
            </a:r>
          </a:p>
        </p:txBody>
      </p:sp>
      <p:sp>
        <p:nvSpPr>
          <p:cNvPr id="440" name="Shape 440"/>
          <p:cNvSpPr/>
          <p:nvPr/>
        </p:nvSpPr>
        <p:spPr>
          <a:xfrm rot="16200000">
            <a:off x="278017" y="3401888"/>
            <a:ext cx="3003551" cy="332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defTabSz="457200">
              <a:spcBef>
                <a:spcPts val="300"/>
              </a:spcBef>
              <a:defRPr sz="1600">
                <a:latin typeface="+mj-lt"/>
                <a:ea typeface="+mj-ea"/>
                <a:cs typeface="+mj-cs"/>
                <a:sym typeface="Calibri"/>
              </a:defRPr>
            </a:lvl1pPr>
          </a:lstStyle>
          <a:p>
            <a:r>
              <a:t>CV events per 1000 patient-year</a:t>
            </a:r>
          </a:p>
        </p:txBody>
      </p:sp>
      <p:sp>
        <p:nvSpPr>
          <p:cNvPr id="441" name="Shape 441"/>
          <p:cNvSpPr/>
          <p:nvPr/>
        </p:nvSpPr>
        <p:spPr>
          <a:xfrm>
            <a:off x="3315223" y="2126807"/>
            <a:ext cx="719126" cy="2159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defTabSz="457200">
              <a:spcBef>
                <a:spcPts val="800"/>
              </a:spcBef>
              <a:defRPr sz="1400">
                <a:latin typeface="+mj-lt"/>
                <a:ea typeface="+mj-ea"/>
                <a:cs typeface="+mj-cs"/>
                <a:sym typeface="Calibri"/>
              </a:defRPr>
            </a:lvl1pPr>
          </a:lstStyle>
          <a:p>
            <a:r>
              <a:t>CV Events</a:t>
            </a:r>
          </a:p>
        </p:txBody>
      </p:sp>
      <p:sp>
        <p:nvSpPr>
          <p:cNvPr id="442" name="Shape 442"/>
          <p:cNvSpPr/>
          <p:nvPr/>
        </p:nvSpPr>
        <p:spPr>
          <a:xfrm>
            <a:off x="3065986" y="2172846"/>
            <a:ext cx="182563" cy="152401"/>
          </a:xfrm>
          <a:prstGeom prst="rect">
            <a:avLst/>
          </a:prstGeom>
          <a:solidFill>
            <a:srgbClr val="4988D3"/>
          </a:solidFill>
          <a:ln w="12700">
            <a:miter lim="400000"/>
          </a:ln>
        </p:spPr>
        <p:txBody>
          <a:bodyPr lIns="45718" tIns="45718" rIns="45718" bIns="45718"/>
          <a:lstStyle/>
          <a:p>
            <a:pPr>
              <a:defRPr>
                <a:solidFill>
                  <a:srgbClr val="FFFFFF"/>
                </a:solidFill>
              </a:defRPr>
            </a:pPr>
            <a:endParaRPr/>
          </a:p>
        </p:txBody>
      </p:sp>
      <p:sp>
        <p:nvSpPr>
          <p:cNvPr id="443" name="Shape 443"/>
          <p:cNvSpPr/>
          <p:nvPr/>
        </p:nvSpPr>
        <p:spPr>
          <a:xfrm>
            <a:off x="4118212" y="6021287"/>
            <a:ext cx="3173946" cy="18466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100">
                <a:latin typeface="+mj-lt"/>
                <a:ea typeface="+mj-ea"/>
                <a:cs typeface="+mj-cs"/>
                <a:sym typeface="Calibri"/>
              </a:defRPr>
            </a:pPr>
            <a:r>
              <a:rPr sz="1200" dirty="0" err="1"/>
              <a:t>Okhubo</a:t>
            </a:r>
            <a:r>
              <a:rPr sz="1200" dirty="0"/>
              <a:t> et al. </a:t>
            </a:r>
            <a:r>
              <a:rPr sz="1200" i="1" dirty="0"/>
              <a:t>J. Am. Coll. </a:t>
            </a:r>
            <a:r>
              <a:rPr sz="1200" i="1" dirty="0" err="1"/>
              <a:t>Cardiol</a:t>
            </a:r>
            <a:r>
              <a:rPr sz="1200" i="1" dirty="0"/>
              <a:t>. </a:t>
            </a:r>
            <a:r>
              <a:rPr sz="1200" dirty="0"/>
              <a:t>2005;46;508-515</a:t>
            </a:r>
          </a:p>
        </p:txBody>
      </p:sp>
      <p:sp>
        <p:nvSpPr>
          <p:cNvPr id="444" name="Shape 444"/>
          <p:cNvSpPr>
            <a:spLocks noGrp="1"/>
          </p:cNvSpPr>
          <p:nvPr>
            <p:ph type="sldNum" sz="quarter" idx="4294967295"/>
          </p:nvPr>
        </p:nvSpPr>
        <p:spPr>
          <a:xfrm>
            <a:off x="8608220" y="5844337"/>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50</a:t>
            </a:fld>
            <a:endParaRPr/>
          </a:p>
        </p:txBody>
      </p:sp>
      <p:sp>
        <p:nvSpPr>
          <p:cNvPr id="445" name="Shape 445"/>
          <p:cNvSpPr/>
          <p:nvPr/>
        </p:nvSpPr>
        <p:spPr>
          <a:xfrm>
            <a:off x="2324623" y="5060507"/>
            <a:ext cx="5072064" cy="1590"/>
          </a:xfrm>
          <a:prstGeom prst="line">
            <a:avLst/>
          </a:prstGeom>
          <a:ln w="15875">
            <a:solidFill>
              <a:srgbClr val="0070C0"/>
            </a:solidFill>
          </a:ln>
        </p:spPr>
        <p:txBody>
          <a:bodyPr lIns="45718" tIns="45718" rIns="45718" bIns="45718"/>
          <a:lstStyle/>
          <a:p>
            <a:endParaRP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223" name="Shape 223"/>
          <p:cNvSpPr>
            <a:spLocks noGrp="1"/>
          </p:cNvSpPr>
          <p:nvPr>
            <p:ph type="body" idx="1"/>
          </p:nvPr>
        </p:nvSpPr>
        <p:spPr>
          <a:xfrm>
            <a:off x="976312" y="1412875"/>
            <a:ext cx="7191376" cy="4495800"/>
          </a:xfrm>
          <a:prstGeom prst="rect">
            <a:avLst/>
          </a:prstGeom>
        </p:spPr>
        <p:txBody>
          <a:bodyPr/>
          <a:lstStyle/>
          <a:p>
            <a:pPr>
              <a:lnSpc>
                <a:spcPct val="80000"/>
              </a:lnSpc>
              <a:buSzTx/>
              <a:buNone/>
              <a:defRPr sz="2700" b="1"/>
            </a:pPr>
            <a:r>
              <a:rPr sz="2400" dirty="0"/>
              <a:t>What’s still important?</a:t>
            </a:r>
          </a:p>
          <a:p>
            <a:pPr>
              <a:lnSpc>
                <a:spcPct val="80000"/>
              </a:lnSpc>
              <a:spcBef>
                <a:spcPts val="500"/>
              </a:spcBef>
              <a:defRPr sz="2400"/>
            </a:pPr>
            <a:r>
              <a:rPr sz="2200" dirty="0" smtClean="0">
                <a:solidFill>
                  <a:schemeClr val="tx2"/>
                </a:solidFill>
              </a:rPr>
              <a:t>The </a:t>
            </a:r>
            <a:r>
              <a:rPr sz="2200" dirty="0">
                <a:solidFill>
                  <a:schemeClr val="tx2"/>
                </a:solidFill>
              </a:rPr>
              <a:t>diagnosis of hypertension should be based on </a:t>
            </a:r>
            <a:r>
              <a:rPr sz="2200" b="1" dirty="0">
                <a:solidFill>
                  <a:schemeClr val="tx2"/>
                </a:solidFill>
              </a:rPr>
              <a:t>out-of-office </a:t>
            </a:r>
            <a:r>
              <a:rPr sz="2200" dirty="0">
                <a:solidFill>
                  <a:schemeClr val="tx2"/>
                </a:solidFill>
              </a:rPr>
              <a:t>measurements</a:t>
            </a:r>
          </a:p>
          <a:p>
            <a:pPr>
              <a:spcBef>
                <a:spcPts val="500"/>
              </a:spcBef>
              <a:defRPr sz="2400"/>
            </a:pPr>
            <a:r>
              <a:rPr sz="2200" dirty="0"/>
              <a:t>The management of hypertension is all about global cardiovascular risk management and vascular protection</a:t>
            </a:r>
          </a:p>
          <a:p>
            <a:pPr>
              <a:lnSpc>
                <a:spcPct val="80000"/>
              </a:lnSpc>
              <a:spcBef>
                <a:spcPts val="500"/>
              </a:spcBef>
              <a:defRPr sz="2400"/>
            </a:pPr>
            <a:r>
              <a:rPr sz="2200" dirty="0">
                <a:solidFill>
                  <a:schemeClr val="tx2"/>
                </a:solidFill>
              </a:rPr>
              <a:t>The most important step in prescription of antihypertensive therapy is achieving patient “buy-in” and adherence</a:t>
            </a:r>
          </a:p>
        </p:txBody>
      </p:sp>
      <p:sp>
        <p:nvSpPr>
          <p:cNvPr id="224" name="Shape 22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pPr/>
              <a:t>51</a:t>
            </a:fld>
            <a:endParaRPr/>
          </a:p>
        </p:txBody>
      </p:sp>
    </p:spTree>
    <p:extLst>
      <p:ext uri="{BB962C8B-B14F-4D97-AF65-F5344CB8AC3E}">
        <p14:creationId xmlns:p14="http://schemas.microsoft.com/office/powerpoint/2010/main" val="4017676698"/>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 name="image6.png"/>
          <p:cNvPicPr>
            <a:picLocks/>
          </p:cNvPicPr>
          <p:nvPr/>
        </p:nvPicPr>
        <p:blipFill>
          <a:blip r:embed="rId2">
            <a:extLst/>
          </a:blip>
          <a:stretch>
            <a:fillRect/>
          </a:stretch>
        </p:blipFill>
        <p:spPr>
          <a:xfrm>
            <a:off x="2019301" y="1595152"/>
            <a:ext cx="5408670" cy="3243017"/>
          </a:xfrm>
          <a:prstGeom prst="rect">
            <a:avLst/>
          </a:prstGeom>
          <a:ln w="12700">
            <a:miter lim="400000"/>
          </a:ln>
        </p:spPr>
      </p:pic>
      <p:sp>
        <p:nvSpPr>
          <p:cNvPr id="448" name="Shape 448"/>
          <p:cNvSpPr>
            <a:spLocks noGrp="1"/>
          </p:cNvSpPr>
          <p:nvPr>
            <p:ph type="title"/>
          </p:nvPr>
        </p:nvSpPr>
        <p:spPr>
          <a:xfrm>
            <a:off x="1053894" y="269589"/>
            <a:ext cx="7339484" cy="1325564"/>
          </a:xfrm>
          <a:prstGeom prst="rect">
            <a:avLst/>
          </a:prstGeom>
        </p:spPr>
        <p:txBody>
          <a:bodyPr/>
          <a:lstStyle/>
          <a:p>
            <a:pPr>
              <a:defRPr sz="3200"/>
            </a:pPr>
            <a:r>
              <a:t>Cardiovascular Risk Factors </a:t>
            </a:r>
            <a:br/>
            <a:r>
              <a:t>in Hypertensive Patients </a:t>
            </a:r>
          </a:p>
        </p:txBody>
      </p:sp>
      <p:sp>
        <p:nvSpPr>
          <p:cNvPr id="449" name="Shape 449"/>
          <p:cNvSpPr>
            <a:spLocks noGrp="1"/>
          </p:cNvSpPr>
          <p:nvPr>
            <p:ph type="sldNum" sz="quarter" idx="4294967295"/>
          </p:nvPr>
        </p:nvSpPr>
        <p:spPr>
          <a:xfrm>
            <a:off x="8584404" y="5963401"/>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pPr/>
              <a:t>52</a:t>
            </a:fld>
            <a:endParaRPr/>
          </a:p>
        </p:txBody>
      </p:sp>
      <p:sp>
        <p:nvSpPr>
          <p:cNvPr id="450" name="Shape 450"/>
          <p:cNvSpPr/>
          <p:nvPr/>
        </p:nvSpPr>
        <p:spPr>
          <a:xfrm>
            <a:off x="2019300" y="1783030"/>
            <a:ext cx="5408671" cy="701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ctr" defTabSz="457200">
              <a:defRPr sz="2000" b="1">
                <a:latin typeface="+mj-lt"/>
                <a:ea typeface="+mj-ea"/>
                <a:cs typeface="+mj-cs"/>
                <a:sym typeface="Calibri"/>
              </a:defRPr>
            </a:pPr>
            <a:r>
              <a:rPr sz="2000" b="1">
                <a:latin typeface="Calibri"/>
                <a:ea typeface="+mj-ea"/>
                <a:cs typeface="+mj-cs"/>
                <a:sym typeface="Calibri"/>
              </a:rPr>
              <a:t>8 out of 10 hypertensive patients</a:t>
            </a:r>
          </a:p>
          <a:p>
            <a:pPr algn="ctr" defTabSz="457200">
              <a:defRPr sz="2000" b="1">
                <a:latin typeface="+mj-lt"/>
                <a:ea typeface="+mj-ea"/>
                <a:cs typeface="+mj-cs"/>
                <a:sym typeface="Calibri"/>
              </a:defRPr>
            </a:pPr>
            <a:r>
              <a:rPr sz="2000" b="1">
                <a:latin typeface="Calibri"/>
                <a:ea typeface="+mj-ea"/>
                <a:cs typeface="+mj-cs"/>
                <a:sym typeface="Calibri"/>
              </a:rPr>
              <a:t>have at least 1 additional risk factor</a:t>
            </a:r>
          </a:p>
        </p:txBody>
      </p:sp>
      <p:sp>
        <p:nvSpPr>
          <p:cNvPr id="452" name="Shape 452"/>
          <p:cNvSpPr/>
          <p:nvPr/>
        </p:nvSpPr>
        <p:spPr>
          <a:xfrm>
            <a:off x="1638233" y="5816536"/>
            <a:ext cx="6677933" cy="4216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defTabSz="457200">
              <a:defRPr sz="1100" i="1">
                <a:latin typeface="+mj-lt"/>
                <a:ea typeface="+mj-ea"/>
                <a:cs typeface="+mj-cs"/>
                <a:sym typeface="Calibri"/>
              </a:defRPr>
            </a:lvl1pPr>
          </a:lstStyle>
          <a:p>
            <a:r>
              <a:rPr dirty="0"/>
              <a:t>Gee ME, </a:t>
            </a:r>
            <a:r>
              <a:rPr dirty="0" err="1"/>
              <a:t>Bienek</a:t>
            </a:r>
            <a:r>
              <a:rPr dirty="0"/>
              <a:t> A, McAlister FA, et al. Factors Associated With Lack of Awareness and Uncontrolled High Blood Pressure Among Canadian Adults With Hypertension. Can J </a:t>
            </a:r>
            <a:r>
              <a:rPr dirty="0" err="1"/>
              <a:t>Cardiol</a:t>
            </a:r>
            <a:r>
              <a:rPr dirty="0"/>
              <a:t>. 2012;28:375-382.</a:t>
            </a:r>
          </a:p>
        </p:txBody>
      </p:sp>
      <p:grpSp>
        <p:nvGrpSpPr>
          <p:cNvPr id="463" name="Group 463"/>
          <p:cNvGrpSpPr/>
          <p:nvPr/>
        </p:nvGrpSpPr>
        <p:grpSpPr>
          <a:xfrm>
            <a:off x="2910637" y="2695085"/>
            <a:ext cx="3639762" cy="1844343"/>
            <a:chOff x="0" y="0"/>
            <a:chExt cx="3639760" cy="1844342"/>
          </a:xfrm>
        </p:grpSpPr>
        <p:pic>
          <p:nvPicPr>
            <p:cNvPr id="453" name="Man black-02.png"/>
            <p:cNvPicPr>
              <a:picLocks noChangeAspect="1"/>
            </p:cNvPicPr>
            <p:nvPr/>
          </p:nvPicPr>
          <p:blipFill>
            <a:blip r:embed="rId3">
              <a:extLst/>
            </a:blip>
            <a:stretch>
              <a:fillRect/>
            </a:stretch>
          </p:blipFill>
          <p:spPr>
            <a:xfrm>
              <a:off x="0" y="0"/>
              <a:ext cx="387361" cy="840857"/>
            </a:xfrm>
            <a:prstGeom prst="rect">
              <a:avLst/>
            </a:prstGeom>
            <a:ln w="12700" cap="flat">
              <a:noFill/>
              <a:miter lim="400000"/>
            </a:ln>
            <a:effectLst/>
          </p:spPr>
        </p:pic>
        <p:pic>
          <p:nvPicPr>
            <p:cNvPr id="454" name="Man black-02.png"/>
            <p:cNvPicPr>
              <a:picLocks noChangeAspect="1"/>
            </p:cNvPicPr>
            <p:nvPr/>
          </p:nvPicPr>
          <p:blipFill>
            <a:blip r:embed="rId3">
              <a:extLst/>
            </a:blip>
            <a:stretch>
              <a:fillRect/>
            </a:stretch>
          </p:blipFill>
          <p:spPr>
            <a:xfrm>
              <a:off x="852099" y="0"/>
              <a:ext cx="387362" cy="840857"/>
            </a:xfrm>
            <a:prstGeom prst="rect">
              <a:avLst/>
            </a:prstGeom>
            <a:ln w="12700" cap="flat">
              <a:noFill/>
              <a:miter lim="400000"/>
            </a:ln>
            <a:effectLst/>
          </p:spPr>
        </p:pic>
        <p:pic>
          <p:nvPicPr>
            <p:cNvPr id="455" name="Man black-02.png"/>
            <p:cNvPicPr>
              <a:picLocks noChangeAspect="1"/>
            </p:cNvPicPr>
            <p:nvPr/>
          </p:nvPicPr>
          <p:blipFill>
            <a:blip r:embed="rId3">
              <a:extLst/>
            </a:blip>
            <a:stretch>
              <a:fillRect/>
            </a:stretch>
          </p:blipFill>
          <p:spPr>
            <a:xfrm>
              <a:off x="1588699" y="0"/>
              <a:ext cx="387362" cy="840857"/>
            </a:xfrm>
            <a:prstGeom prst="rect">
              <a:avLst/>
            </a:prstGeom>
            <a:ln w="12700" cap="flat">
              <a:noFill/>
              <a:miter lim="400000"/>
            </a:ln>
            <a:effectLst/>
          </p:spPr>
        </p:pic>
        <p:pic>
          <p:nvPicPr>
            <p:cNvPr id="456" name="Man black-02.png"/>
            <p:cNvPicPr>
              <a:picLocks noChangeAspect="1"/>
            </p:cNvPicPr>
            <p:nvPr/>
          </p:nvPicPr>
          <p:blipFill>
            <a:blip r:embed="rId3">
              <a:extLst/>
            </a:blip>
            <a:stretch>
              <a:fillRect/>
            </a:stretch>
          </p:blipFill>
          <p:spPr>
            <a:xfrm>
              <a:off x="2401499" y="0"/>
              <a:ext cx="387362" cy="840857"/>
            </a:xfrm>
            <a:prstGeom prst="rect">
              <a:avLst/>
            </a:prstGeom>
            <a:ln w="12700" cap="flat">
              <a:noFill/>
              <a:miter lim="400000"/>
            </a:ln>
            <a:effectLst/>
          </p:spPr>
        </p:pic>
        <p:pic>
          <p:nvPicPr>
            <p:cNvPr id="457" name="Man black-02.png"/>
            <p:cNvPicPr>
              <a:picLocks noChangeAspect="1"/>
            </p:cNvPicPr>
            <p:nvPr/>
          </p:nvPicPr>
          <p:blipFill>
            <a:blip r:embed="rId3">
              <a:extLst/>
            </a:blip>
            <a:stretch>
              <a:fillRect/>
            </a:stretch>
          </p:blipFill>
          <p:spPr>
            <a:xfrm>
              <a:off x="3252399" y="0"/>
              <a:ext cx="387362" cy="840857"/>
            </a:xfrm>
            <a:prstGeom prst="rect">
              <a:avLst/>
            </a:prstGeom>
            <a:ln w="12700" cap="flat">
              <a:noFill/>
              <a:miter lim="400000"/>
            </a:ln>
            <a:effectLst/>
          </p:spPr>
        </p:pic>
        <p:pic>
          <p:nvPicPr>
            <p:cNvPr id="458" name="Man black-02.png"/>
            <p:cNvPicPr>
              <a:picLocks noChangeAspect="1"/>
            </p:cNvPicPr>
            <p:nvPr/>
          </p:nvPicPr>
          <p:blipFill>
            <a:blip r:embed="rId3">
              <a:extLst/>
            </a:blip>
            <a:stretch>
              <a:fillRect/>
            </a:stretch>
          </p:blipFill>
          <p:spPr>
            <a:xfrm>
              <a:off x="1199" y="1003485"/>
              <a:ext cx="387362" cy="840858"/>
            </a:xfrm>
            <a:prstGeom prst="rect">
              <a:avLst/>
            </a:prstGeom>
            <a:ln w="12700" cap="flat">
              <a:noFill/>
              <a:miter lim="400000"/>
            </a:ln>
            <a:effectLst/>
          </p:spPr>
        </p:pic>
        <p:pic>
          <p:nvPicPr>
            <p:cNvPr id="459" name="Man black-02.png"/>
            <p:cNvPicPr>
              <a:picLocks noChangeAspect="1"/>
            </p:cNvPicPr>
            <p:nvPr/>
          </p:nvPicPr>
          <p:blipFill>
            <a:blip r:embed="rId3">
              <a:extLst/>
            </a:blip>
            <a:stretch>
              <a:fillRect/>
            </a:stretch>
          </p:blipFill>
          <p:spPr>
            <a:xfrm>
              <a:off x="852099" y="977900"/>
              <a:ext cx="387362" cy="840857"/>
            </a:xfrm>
            <a:prstGeom prst="rect">
              <a:avLst/>
            </a:prstGeom>
            <a:ln w="12700" cap="flat">
              <a:noFill/>
              <a:miter lim="400000"/>
            </a:ln>
            <a:effectLst/>
          </p:spPr>
        </p:pic>
        <p:pic>
          <p:nvPicPr>
            <p:cNvPr id="460" name="Man black-02.png"/>
            <p:cNvPicPr>
              <a:picLocks noChangeAspect="1"/>
            </p:cNvPicPr>
            <p:nvPr/>
          </p:nvPicPr>
          <p:blipFill>
            <a:blip r:embed="rId3">
              <a:extLst/>
            </a:blip>
            <a:stretch>
              <a:fillRect/>
            </a:stretch>
          </p:blipFill>
          <p:spPr>
            <a:xfrm>
              <a:off x="1588699" y="977900"/>
              <a:ext cx="387362" cy="840857"/>
            </a:xfrm>
            <a:prstGeom prst="rect">
              <a:avLst/>
            </a:prstGeom>
            <a:ln w="12700" cap="flat">
              <a:noFill/>
              <a:miter lim="400000"/>
            </a:ln>
            <a:effectLst/>
          </p:spPr>
        </p:pic>
        <p:pic>
          <p:nvPicPr>
            <p:cNvPr id="461" name="Man gris.png"/>
            <p:cNvPicPr>
              <a:picLocks noChangeAspect="1"/>
            </p:cNvPicPr>
            <p:nvPr/>
          </p:nvPicPr>
          <p:blipFill>
            <a:blip r:embed="rId4">
              <a:extLst/>
            </a:blip>
            <a:stretch>
              <a:fillRect/>
            </a:stretch>
          </p:blipFill>
          <p:spPr>
            <a:xfrm>
              <a:off x="2401499" y="977900"/>
              <a:ext cx="387362" cy="840857"/>
            </a:xfrm>
            <a:prstGeom prst="rect">
              <a:avLst/>
            </a:prstGeom>
            <a:ln w="12700" cap="flat">
              <a:noFill/>
              <a:miter lim="400000"/>
            </a:ln>
            <a:effectLst/>
          </p:spPr>
        </p:pic>
        <p:pic>
          <p:nvPicPr>
            <p:cNvPr id="462" name="Man gris.png"/>
            <p:cNvPicPr>
              <a:picLocks noChangeAspect="1"/>
            </p:cNvPicPr>
            <p:nvPr/>
          </p:nvPicPr>
          <p:blipFill>
            <a:blip r:embed="rId4">
              <a:extLst/>
            </a:blip>
            <a:stretch>
              <a:fillRect/>
            </a:stretch>
          </p:blipFill>
          <p:spPr>
            <a:xfrm>
              <a:off x="3252399" y="952313"/>
              <a:ext cx="387362" cy="840858"/>
            </a:xfrm>
            <a:prstGeom prst="rect">
              <a:avLst/>
            </a:prstGeom>
            <a:ln w="12700" cap="flat">
              <a:noFill/>
              <a:miter lim="400000"/>
            </a:ln>
            <a:effectLst/>
          </p:spPr>
        </p:pic>
      </p:grpSp>
    </p:spTree>
    <p:extLst>
      <p:ext uri="{BB962C8B-B14F-4D97-AF65-F5344CB8AC3E}">
        <p14:creationId xmlns:p14="http://schemas.microsoft.com/office/powerpoint/2010/main" val="1295628183"/>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 name="image6.png"/>
          <p:cNvPicPr>
            <a:picLocks noChangeAspect="1"/>
          </p:cNvPicPr>
          <p:nvPr/>
        </p:nvPicPr>
        <p:blipFill>
          <a:blip r:embed="rId3">
            <a:extLst/>
          </a:blip>
          <a:stretch>
            <a:fillRect/>
          </a:stretch>
        </p:blipFill>
        <p:spPr>
          <a:xfrm>
            <a:off x="1868435" y="2045786"/>
            <a:ext cx="5851542" cy="3687471"/>
          </a:xfrm>
          <a:prstGeom prst="rect">
            <a:avLst/>
          </a:prstGeom>
          <a:ln w="12700">
            <a:miter lim="400000"/>
          </a:ln>
        </p:spPr>
      </p:pic>
      <p:sp>
        <p:nvSpPr>
          <p:cNvPr id="494" name="Shape 494"/>
          <p:cNvSpPr>
            <a:spLocks noGrp="1"/>
          </p:cNvSpPr>
          <p:nvPr>
            <p:ph type="title"/>
          </p:nvPr>
        </p:nvSpPr>
        <p:spPr>
          <a:xfrm>
            <a:off x="1240077" y="188148"/>
            <a:ext cx="7903923" cy="1059747"/>
          </a:xfrm>
          <a:prstGeom prst="rect">
            <a:avLst/>
          </a:prstGeom>
        </p:spPr>
        <p:txBody>
          <a:bodyPr lIns="0" tIns="0" rIns="0" bIns="0">
            <a:normAutofit/>
          </a:bodyPr>
          <a:lstStyle/>
          <a:p>
            <a:pPr indent="50800">
              <a:defRPr sz="2800"/>
            </a:pPr>
            <a:r>
              <a:rPr sz="3200" dirty="0"/>
              <a:t>Impact of discussing coronary risk with patients on blood pressure </a:t>
            </a:r>
            <a:r>
              <a:rPr sz="3200" dirty="0" smtClean="0"/>
              <a:t>treatment</a:t>
            </a:r>
            <a:endParaRPr sz="1600" dirty="0"/>
          </a:p>
        </p:txBody>
      </p:sp>
      <p:sp>
        <p:nvSpPr>
          <p:cNvPr id="495" name="Shape 495"/>
          <p:cNvSpPr>
            <a:spLocks noGrp="1"/>
          </p:cNvSpPr>
          <p:nvPr>
            <p:ph type="sldNum" sz="quarter" idx="4294967295"/>
          </p:nvPr>
        </p:nvSpPr>
        <p:spPr>
          <a:xfrm>
            <a:off x="8624245" y="6007594"/>
            <a:ext cx="258623" cy="269239"/>
          </a:xfrm>
          <a:prstGeom prst="rect">
            <a:avLst/>
          </a:prstGeom>
          <a:extLst>
            <a:ext uri="{C572A759-6A51-4108-AA02-DFA0A04FC94B}">
              <ma14:wrappingTextBoxFlag xmlns:ma14="http://schemas.microsoft.com/office/mac/drawingml/2011/main" xmlns="" val="1"/>
            </a:ext>
          </a:extLst>
        </p:spPr>
        <p:txBody>
          <a:bodyPr anchor="ctr"/>
          <a:lstStyle/>
          <a:p>
            <a:fld id="{86CB4B4D-7CA3-9044-876B-883B54F8677D}" type="slidenum">
              <a:t>53</a:t>
            </a:fld>
            <a:endParaRPr/>
          </a:p>
        </p:txBody>
      </p:sp>
      <p:sp>
        <p:nvSpPr>
          <p:cNvPr id="496" name="Shape 496"/>
          <p:cNvSpPr/>
          <p:nvPr/>
        </p:nvSpPr>
        <p:spPr>
          <a:xfrm>
            <a:off x="2953860" y="5843487"/>
            <a:ext cx="476611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algn="r" defTabSz="457200">
              <a:defRPr sz="1200" i="1">
                <a:latin typeface="+mj-lt"/>
                <a:ea typeface="+mj-ea"/>
                <a:cs typeface="+mj-cs"/>
                <a:sym typeface="Calibri"/>
              </a:defRPr>
            </a:pPr>
            <a:r>
              <a:rPr dirty="0"/>
              <a:t>Grover SA, et al. J Gen Intern Med </a:t>
            </a:r>
            <a:r>
              <a:rPr i="0" dirty="0"/>
              <a:t>2009</a:t>
            </a:r>
            <a:r>
              <a:rPr dirty="0"/>
              <a:t>;24(1);33-9. </a:t>
            </a:r>
          </a:p>
        </p:txBody>
      </p:sp>
      <p:grpSp>
        <p:nvGrpSpPr>
          <p:cNvPr id="499" name="Group 499"/>
          <p:cNvGrpSpPr/>
          <p:nvPr/>
        </p:nvGrpSpPr>
        <p:grpSpPr>
          <a:xfrm>
            <a:off x="2016606" y="2213268"/>
            <a:ext cx="5523451" cy="3352506"/>
            <a:chOff x="0" y="0"/>
            <a:chExt cx="5523450" cy="3352504"/>
          </a:xfrm>
        </p:grpSpPr>
        <p:sp>
          <p:nvSpPr>
            <p:cNvPr id="497" name="Shape 497"/>
            <p:cNvSpPr/>
            <p:nvPr/>
          </p:nvSpPr>
          <p:spPr>
            <a:xfrm>
              <a:off x="-1" y="-1"/>
              <a:ext cx="5523451" cy="3352505"/>
            </a:xfrm>
            <a:prstGeom prst="rect">
              <a:avLst/>
            </a:prstGeom>
            <a:solidFill>
              <a:srgbClr val="E7E6E6">
                <a:alpha val="33000"/>
              </a:srgbClr>
            </a:solidFill>
            <a:ln w="12700" cap="flat">
              <a:noFill/>
              <a:miter lim="400000"/>
            </a:ln>
            <a:effectLst/>
          </p:spPr>
          <p:txBody>
            <a:bodyPr wrap="square" lIns="45718" tIns="45718" rIns="45718" bIns="45718" numCol="1" anchor="ctr">
              <a:noAutofit/>
            </a:bodyPr>
            <a:lstStyle/>
            <a:p>
              <a:pPr>
                <a:defRPr>
                  <a:latin typeface="+mj-lt"/>
                  <a:ea typeface="+mj-ea"/>
                  <a:cs typeface="+mj-cs"/>
                  <a:sym typeface="Calibri"/>
                </a:defRPr>
              </a:pPr>
              <a:endParaRPr/>
            </a:p>
          </p:txBody>
        </p:sp>
        <p:pic>
          <p:nvPicPr>
            <p:cNvPr id="498" name="image15.png"/>
            <p:cNvPicPr>
              <a:picLocks noChangeAspect="1"/>
            </p:cNvPicPr>
            <p:nvPr/>
          </p:nvPicPr>
          <p:blipFill>
            <a:blip r:embed="rId4">
              <a:extLst/>
            </a:blip>
            <a:stretch>
              <a:fillRect/>
            </a:stretch>
          </p:blipFill>
          <p:spPr>
            <a:xfrm>
              <a:off x="-1" y="-1"/>
              <a:ext cx="5523451" cy="3352506"/>
            </a:xfrm>
            <a:prstGeom prst="rect">
              <a:avLst/>
            </a:prstGeom>
            <a:ln w="12700" cap="flat">
              <a:noFill/>
              <a:miter lim="400000"/>
            </a:ln>
            <a:effectLst/>
          </p:spPr>
        </p:pic>
      </p:grpSp>
      <p:sp>
        <p:nvSpPr>
          <p:cNvPr id="500" name="Shape 500"/>
          <p:cNvSpPr/>
          <p:nvPr/>
        </p:nvSpPr>
        <p:spPr>
          <a:xfrm>
            <a:off x="0" y="1309930"/>
            <a:ext cx="9144000" cy="9296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ctr">
              <a:defRPr b="1">
                <a:latin typeface="+mj-lt"/>
                <a:ea typeface="+mj-ea"/>
                <a:cs typeface="+mj-cs"/>
                <a:sym typeface="Calibri"/>
              </a:defRPr>
            </a:pPr>
            <a:r>
              <a:rPr dirty="0"/>
              <a:t>Informing Patients of Their Global Risk improves BP Control</a:t>
            </a:r>
          </a:p>
          <a:p>
            <a:pPr algn="ctr">
              <a:defRPr b="1">
                <a:latin typeface="+mj-lt"/>
                <a:ea typeface="+mj-ea"/>
                <a:cs typeface="+mj-cs"/>
                <a:sym typeface="Calibri"/>
              </a:defRPr>
            </a:pPr>
            <a:r>
              <a:rPr dirty="0"/>
              <a:t>Cardiovascular Age™ </a:t>
            </a:r>
            <a:r>
              <a:rPr u="sng" dirty="0">
                <a:solidFill>
                  <a:srgbClr val="0000FF"/>
                </a:solidFill>
                <a:uFill>
                  <a:solidFill>
                    <a:srgbClr val="0000FF"/>
                  </a:solidFill>
                </a:uFill>
                <a:hlinkClick r:id="rId5"/>
              </a:rPr>
              <a:t>www.myhealthcheckup.com</a:t>
            </a:r>
            <a:r>
              <a:rPr dirty="0"/>
              <a:t> </a:t>
            </a: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Shape 504"/>
          <p:cNvSpPr>
            <a:spLocks noGrp="1"/>
          </p:cNvSpPr>
          <p:nvPr>
            <p:ph type="title"/>
          </p:nvPr>
        </p:nvSpPr>
        <p:spPr>
          <a:xfrm>
            <a:off x="1378065" y="228646"/>
            <a:ext cx="7339484" cy="1325563"/>
          </a:xfrm>
          <a:prstGeom prst="rect">
            <a:avLst/>
          </a:prstGeom>
        </p:spPr>
        <p:txBody>
          <a:bodyPr/>
          <a:lstStyle/>
          <a:p>
            <a:pPr algn="l">
              <a:defRPr sz="3200" i="1"/>
            </a:pPr>
            <a:r>
              <a:rPr dirty="0"/>
              <a:t>Vascular protection:</a:t>
            </a:r>
            <a:br>
              <a:rPr dirty="0"/>
            </a:br>
            <a:r>
              <a:rPr i="0" dirty="0"/>
              <a:t>Statins for high risk hypertensive patients</a:t>
            </a:r>
          </a:p>
        </p:txBody>
      </p:sp>
      <p:sp>
        <p:nvSpPr>
          <p:cNvPr id="505" name="Shape 505"/>
          <p:cNvSpPr>
            <a:spLocks noGrp="1"/>
          </p:cNvSpPr>
          <p:nvPr>
            <p:ph type="body" sz="quarter" idx="1"/>
          </p:nvPr>
        </p:nvSpPr>
        <p:spPr>
          <a:xfrm>
            <a:off x="457200" y="2393206"/>
            <a:ext cx="4827441" cy="2546601"/>
          </a:xfrm>
          <a:prstGeom prst="rect">
            <a:avLst/>
          </a:prstGeom>
        </p:spPr>
        <p:txBody>
          <a:bodyPr/>
          <a:lstStyle/>
          <a:p>
            <a:r>
              <a:t>Male </a:t>
            </a:r>
          </a:p>
          <a:p>
            <a:r>
              <a:t>55 y or older</a:t>
            </a:r>
          </a:p>
          <a:p>
            <a:r>
              <a:t>Smoking</a:t>
            </a:r>
          </a:p>
          <a:p>
            <a:r>
              <a:t>Type 2 Diabetes</a:t>
            </a:r>
          </a:p>
          <a:p>
            <a:r>
              <a:t>Total-C/HDL-C ratio of 6 or higher</a:t>
            </a:r>
          </a:p>
          <a:p>
            <a:r>
              <a:t>Premature Family History of CV disease</a:t>
            </a:r>
          </a:p>
        </p:txBody>
      </p:sp>
      <p:sp>
        <p:nvSpPr>
          <p:cNvPr id="506" name="Shape 506"/>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54</a:t>
            </a:fld>
            <a:endParaRPr/>
          </a:p>
        </p:txBody>
      </p:sp>
      <p:sp>
        <p:nvSpPr>
          <p:cNvPr id="507" name="Shape 507"/>
          <p:cNvSpPr/>
          <p:nvPr/>
        </p:nvSpPr>
        <p:spPr>
          <a:xfrm>
            <a:off x="5089525" y="2393206"/>
            <a:ext cx="4054475" cy="184911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marL="171450" indent="-171450" defTabSz="685800">
              <a:lnSpc>
                <a:spcPct val="90000"/>
              </a:lnSpc>
              <a:spcBef>
                <a:spcPts val="700"/>
              </a:spcBef>
              <a:buClr>
                <a:srgbClr val="AB2328"/>
              </a:buClr>
              <a:buSzPct val="100000"/>
              <a:buFont typeface="Arial"/>
              <a:buChar char="•"/>
              <a:defRPr sz="2000">
                <a:latin typeface="+mj-lt"/>
                <a:ea typeface="+mj-ea"/>
                <a:cs typeface="+mj-cs"/>
                <a:sym typeface="Calibri"/>
              </a:defRPr>
            </a:pPr>
            <a:r>
              <a:t>Previous Stroke or TIA</a:t>
            </a:r>
            <a:endParaRPr sz="2100"/>
          </a:p>
          <a:p>
            <a:pPr marL="171450" indent="-171450" defTabSz="685800">
              <a:lnSpc>
                <a:spcPct val="90000"/>
              </a:lnSpc>
              <a:spcBef>
                <a:spcPts val="700"/>
              </a:spcBef>
              <a:buClr>
                <a:srgbClr val="AB2328"/>
              </a:buClr>
              <a:buSzPct val="100000"/>
              <a:buFont typeface="Arial"/>
              <a:buChar char="•"/>
              <a:defRPr sz="2000">
                <a:latin typeface="+mj-lt"/>
                <a:ea typeface="+mj-ea"/>
                <a:cs typeface="+mj-cs"/>
                <a:sym typeface="Calibri"/>
              </a:defRPr>
            </a:pPr>
            <a:r>
              <a:t>LVH</a:t>
            </a:r>
            <a:endParaRPr sz="2100"/>
          </a:p>
          <a:p>
            <a:pPr marL="171450" indent="-171450" defTabSz="685800">
              <a:lnSpc>
                <a:spcPct val="90000"/>
              </a:lnSpc>
              <a:spcBef>
                <a:spcPts val="700"/>
              </a:spcBef>
              <a:buClr>
                <a:srgbClr val="AB2328"/>
              </a:buClr>
              <a:buSzPct val="100000"/>
              <a:buFont typeface="Arial"/>
              <a:buChar char="•"/>
              <a:defRPr sz="2000">
                <a:latin typeface="+mj-lt"/>
                <a:ea typeface="+mj-ea"/>
                <a:cs typeface="+mj-cs"/>
                <a:sym typeface="Calibri"/>
              </a:defRPr>
            </a:pPr>
            <a:r>
              <a:t>ECG abnormalities</a:t>
            </a:r>
            <a:endParaRPr sz="2100"/>
          </a:p>
          <a:p>
            <a:pPr marL="171450" indent="-171450" defTabSz="685800">
              <a:lnSpc>
                <a:spcPct val="90000"/>
              </a:lnSpc>
              <a:spcBef>
                <a:spcPts val="700"/>
              </a:spcBef>
              <a:buClr>
                <a:srgbClr val="AB2328"/>
              </a:buClr>
              <a:buSzPct val="100000"/>
              <a:buFont typeface="Arial"/>
              <a:buChar char="•"/>
              <a:defRPr sz="2000">
                <a:latin typeface="+mj-lt"/>
                <a:ea typeface="+mj-ea"/>
                <a:cs typeface="+mj-cs"/>
                <a:sym typeface="Calibri"/>
              </a:defRPr>
            </a:pPr>
            <a:r>
              <a:t>Albuminuria or CKD</a:t>
            </a:r>
            <a:endParaRPr sz="2100"/>
          </a:p>
          <a:p>
            <a:pPr marL="171450" indent="-171450" defTabSz="685800">
              <a:lnSpc>
                <a:spcPct val="90000"/>
              </a:lnSpc>
              <a:spcBef>
                <a:spcPts val="700"/>
              </a:spcBef>
              <a:buClr>
                <a:srgbClr val="AB2328"/>
              </a:buClr>
              <a:buSzPct val="100000"/>
              <a:buFont typeface="Arial"/>
              <a:buChar char="•"/>
              <a:defRPr sz="2000">
                <a:latin typeface="+mj-lt"/>
                <a:ea typeface="+mj-ea"/>
                <a:cs typeface="+mj-cs"/>
                <a:sym typeface="Calibri"/>
              </a:defRPr>
            </a:pPr>
            <a:r>
              <a:t>Peripheral Vascular Disease</a:t>
            </a:r>
          </a:p>
        </p:txBody>
      </p:sp>
      <p:sp>
        <p:nvSpPr>
          <p:cNvPr id="508" name="Shape 508"/>
          <p:cNvSpPr/>
          <p:nvPr/>
        </p:nvSpPr>
        <p:spPr>
          <a:xfrm>
            <a:off x="1624597" y="5923303"/>
            <a:ext cx="6404912" cy="269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defTabSz="457200">
              <a:spcBef>
                <a:spcPts val="700"/>
              </a:spcBef>
              <a:defRPr sz="1200" i="1">
                <a:latin typeface="+mj-lt"/>
                <a:ea typeface="+mj-ea"/>
                <a:cs typeface="+mj-cs"/>
                <a:sym typeface="Calibri"/>
              </a:defRPr>
            </a:lvl1pPr>
          </a:lstStyle>
          <a:p>
            <a:r>
              <a:rPr dirty="0"/>
              <a:t>ASCOT-LLA Lancet 2003;361:1149-58</a:t>
            </a:r>
          </a:p>
        </p:txBody>
      </p:sp>
      <p:sp>
        <p:nvSpPr>
          <p:cNvPr id="509" name="Shape 509"/>
          <p:cNvSpPr/>
          <p:nvPr/>
        </p:nvSpPr>
        <p:spPr>
          <a:xfrm>
            <a:off x="457200" y="1557627"/>
            <a:ext cx="8361365" cy="67055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lnSpc>
                <a:spcPct val="90000"/>
              </a:lnSpc>
              <a:spcBef>
                <a:spcPts val="400"/>
              </a:spcBef>
              <a:defRPr sz="2000" i="1">
                <a:latin typeface="+mj-lt"/>
                <a:ea typeface="+mj-ea"/>
                <a:cs typeface="+mj-cs"/>
                <a:sym typeface="Calibri"/>
              </a:defRPr>
            </a:lvl1pPr>
          </a:lstStyle>
          <a:p>
            <a:r>
              <a:t>Statins are recommended in high risk hypertensive patients based on having established atherosclerotic disease or at least 3 of the following:</a:t>
            </a:r>
          </a:p>
        </p:txBody>
      </p:sp>
      <p:sp>
        <p:nvSpPr>
          <p:cNvPr id="510" name="Shape 510"/>
          <p:cNvSpPr/>
          <p:nvPr/>
        </p:nvSpPr>
        <p:spPr>
          <a:xfrm>
            <a:off x="609827" y="5040455"/>
            <a:ext cx="7861287" cy="3708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b="1">
                <a:latin typeface="+mj-lt"/>
                <a:ea typeface="+mj-ea"/>
                <a:cs typeface="+mj-cs"/>
                <a:sym typeface="Calibri"/>
              </a:defRPr>
            </a:lvl1pPr>
          </a:lstStyle>
          <a:p>
            <a:r>
              <a:t>The Treatment of Hypertension is All About Vascular Protection</a:t>
            </a:r>
          </a:p>
        </p:txBody>
      </p:sp>
      <p:sp>
        <p:nvSpPr>
          <p:cNvPr id="511" name="Shape 511"/>
          <p:cNvSpPr/>
          <p:nvPr/>
        </p:nvSpPr>
        <p:spPr>
          <a:xfrm>
            <a:off x="420687" y="4829174"/>
            <a:ext cx="8302626" cy="23815"/>
          </a:xfrm>
          <a:prstGeom prst="line">
            <a:avLst/>
          </a:prstGeom>
          <a:ln w="28575">
            <a:solidFill>
              <a:srgbClr val="000000"/>
            </a:solidFill>
            <a:miter/>
          </a:ln>
        </p:spPr>
        <p:txBody>
          <a:bodyPr lIns="45718" tIns="45718" rIns="45718" bIns="45718"/>
          <a:lstStyle/>
          <a:p>
            <a:endParaRP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Shape 513"/>
          <p:cNvSpPr>
            <a:spLocks noGrp="1"/>
          </p:cNvSpPr>
          <p:nvPr>
            <p:ph type="sldNum" sz="quarter" idx="4294967295"/>
          </p:nvPr>
        </p:nvSpPr>
        <p:spPr>
          <a:xfrm>
            <a:off x="8644217" y="6027496"/>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55</a:t>
            </a:fld>
            <a:endParaRPr/>
          </a:p>
        </p:txBody>
      </p:sp>
      <p:grpSp>
        <p:nvGrpSpPr>
          <p:cNvPr id="516" name="Group 516"/>
          <p:cNvGrpSpPr/>
          <p:nvPr/>
        </p:nvGrpSpPr>
        <p:grpSpPr>
          <a:xfrm>
            <a:off x="827087" y="2392362"/>
            <a:ext cx="7416801" cy="1465265"/>
            <a:chOff x="0" y="0"/>
            <a:chExt cx="7416800" cy="1465264"/>
          </a:xfrm>
        </p:grpSpPr>
        <p:sp>
          <p:nvSpPr>
            <p:cNvPr id="514" name="Shape 514"/>
            <p:cNvSpPr/>
            <p:nvPr/>
          </p:nvSpPr>
          <p:spPr>
            <a:xfrm>
              <a:off x="0" y="-1"/>
              <a:ext cx="7416801" cy="1465265"/>
            </a:xfrm>
            <a:prstGeom prst="rect">
              <a:avLst/>
            </a:prstGeom>
            <a:solidFill>
              <a:srgbClr val="B3FFFF"/>
            </a:solidFill>
            <a:ln w="25400" cap="flat">
              <a:solidFill>
                <a:srgbClr val="00FFFF"/>
              </a:solidFill>
              <a:prstDash val="solid"/>
              <a:miter lim="800000"/>
            </a:ln>
            <a:effectLst/>
          </p:spPr>
          <p:txBody>
            <a:bodyPr wrap="square" lIns="45718" tIns="45718" rIns="45718" bIns="45718" numCol="1" anchor="ctr">
              <a:noAutofit/>
            </a:bodyPr>
            <a:lstStyle/>
            <a:p>
              <a:pPr algn="ctr" defTabSz="457200">
                <a:spcBef>
                  <a:spcPts val="1000"/>
                </a:spcBef>
                <a:defRPr>
                  <a:latin typeface="+mj-lt"/>
                  <a:ea typeface="+mj-ea"/>
                  <a:cs typeface="+mj-cs"/>
                  <a:sym typeface="Calibri"/>
                </a:defRPr>
              </a:pPr>
              <a:endParaRPr/>
            </a:p>
          </p:txBody>
        </p:sp>
        <p:sp>
          <p:nvSpPr>
            <p:cNvPr id="515" name="Shape 515"/>
            <p:cNvSpPr/>
            <p:nvPr/>
          </p:nvSpPr>
          <p:spPr>
            <a:xfrm>
              <a:off x="0" y="229712"/>
              <a:ext cx="7416801" cy="10058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algn="ctr" defTabSz="457200">
                <a:spcBef>
                  <a:spcPts val="1400"/>
                </a:spcBef>
                <a:defRPr sz="2400" b="1">
                  <a:latin typeface="+mj-lt"/>
                  <a:ea typeface="+mj-ea"/>
                  <a:cs typeface="+mj-cs"/>
                  <a:sym typeface="Calibri"/>
                </a:defRPr>
              </a:pPr>
              <a:r>
                <a:t>Low dose ASA in hypertensive patients</a:t>
              </a:r>
            </a:p>
            <a:p>
              <a:pPr algn="ctr" defTabSz="457200">
                <a:spcBef>
                  <a:spcPts val="1400"/>
                </a:spcBef>
                <a:defRPr sz="2400" b="1">
                  <a:latin typeface="+mj-lt"/>
                  <a:ea typeface="+mj-ea"/>
                  <a:cs typeface="+mj-cs"/>
                  <a:sym typeface="Calibri"/>
                </a:defRPr>
              </a:pPr>
              <a:r>
                <a:t>is recommended for patients </a:t>
              </a:r>
              <a:r>
                <a:rPr u="sng"/>
                <a:t>&gt;</a:t>
              </a:r>
              <a:r>
                <a:t>50 years</a:t>
              </a:r>
            </a:p>
          </p:txBody>
        </p:sp>
      </p:grpSp>
      <p:sp>
        <p:nvSpPr>
          <p:cNvPr id="517" name="Shape 517"/>
          <p:cNvSpPr/>
          <p:nvPr/>
        </p:nvSpPr>
        <p:spPr>
          <a:xfrm>
            <a:off x="1767390" y="4252914"/>
            <a:ext cx="5378732" cy="3962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defTabSz="457200">
              <a:spcBef>
                <a:spcPts val="1200"/>
              </a:spcBef>
              <a:defRPr sz="2000" b="1" i="1">
                <a:latin typeface="+mj-lt"/>
                <a:ea typeface="+mj-ea"/>
                <a:cs typeface="+mj-cs"/>
                <a:sym typeface="Calibri"/>
              </a:defRPr>
            </a:lvl1pPr>
          </a:lstStyle>
          <a:p>
            <a:r>
              <a:t>Caution should be exercised if BP is not controlled.</a:t>
            </a:r>
          </a:p>
        </p:txBody>
      </p:sp>
      <p:sp>
        <p:nvSpPr>
          <p:cNvPr id="518" name="Shape 518"/>
          <p:cNvSpPr/>
          <p:nvPr/>
        </p:nvSpPr>
        <p:spPr>
          <a:xfrm>
            <a:off x="217102" y="5873121"/>
            <a:ext cx="8121685" cy="447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sz="1200">
                <a:latin typeface="+mj-lt"/>
                <a:ea typeface="+mj-ea"/>
                <a:cs typeface="+mj-cs"/>
                <a:sym typeface="Calibri"/>
              </a:defRPr>
            </a:lvl1pPr>
          </a:lstStyle>
          <a:p>
            <a:r>
              <a:t>Hansson L, Zanchetti A, Carruthers SG, et al. Effects of intensive blood-pressure lowering and low-dose aspirin in patients with hypertension: principal results of the Hypertension Optimal Treatment (HOT) randomised trial. Lancet 1998;351:1755-1762.</a:t>
            </a:r>
          </a:p>
        </p:txBody>
      </p:sp>
      <p:sp>
        <p:nvSpPr>
          <p:cNvPr id="519" name="Shape 519"/>
          <p:cNvSpPr>
            <a:spLocks noGrp="1"/>
          </p:cNvSpPr>
          <p:nvPr>
            <p:ph type="title"/>
          </p:nvPr>
        </p:nvSpPr>
        <p:spPr>
          <a:xfrm>
            <a:off x="1378065" y="228646"/>
            <a:ext cx="7339484" cy="1325563"/>
          </a:xfrm>
          <a:prstGeom prst="rect">
            <a:avLst/>
          </a:prstGeom>
        </p:spPr>
        <p:txBody>
          <a:bodyPr/>
          <a:lstStyle/>
          <a:p>
            <a:pPr algn="l">
              <a:defRPr sz="3200" i="1"/>
            </a:pPr>
            <a:r>
              <a:rPr dirty="0"/>
              <a:t>Vascular protection:</a:t>
            </a:r>
            <a:br>
              <a:rPr dirty="0"/>
            </a:br>
            <a:r>
              <a:rPr i="0" dirty="0"/>
              <a:t>ASA for hypertensive patients</a:t>
            </a: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 name="Shape 521"/>
          <p:cNvSpPr>
            <a:spLocks noGrp="1"/>
          </p:cNvSpPr>
          <p:nvPr>
            <p:ph type="title"/>
          </p:nvPr>
        </p:nvSpPr>
        <p:spPr>
          <a:xfrm>
            <a:off x="1346392" y="214311"/>
            <a:ext cx="7018674" cy="1442512"/>
          </a:xfrm>
          <a:prstGeom prst="rect">
            <a:avLst/>
          </a:prstGeom>
        </p:spPr>
        <p:txBody>
          <a:bodyPr/>
          <a:lstStyle/>
          <a:p>
            <a:pPr algn="l">
              <a:defRPr sz="3200" i="1"/>
            </a:pPr>
            <a:r>
              <a:rPr dirty="0"/>
              <a:t>Strong Evidence for Vascular Protection</a:t>
            </a:r>
            <a:r>
              <a:rPr i="0" dirty="0"/>
              <a:t>:</a:t>
            </a:r>
            <a:br>
              <a:rPr i="0" dirty="0"/>
            </a:br>
            <a:r>
              <a:rPr i="0" dirty="0"/>
              <a:t>Smoking Cessation</a:t>
            </a:r>
          </a:p>
        </p:txBody>
      </p:sp>
      <p:sp>
        <p:nvSpPr>
          <p:cNvPr id="522" name="Shape 522"/>
          <p:cNvSpPr>
            <a:spLocks noGrp="1"/>
          </p:cNvSpPr>
          <p:nvPr>
            <p:ph type="body" idx="1"/>
          </p:nvPr>
        </p:nvSpPr>
        <p:spPr>
          <a:xfrm>
            <a:off x="514350" y="1793875"/>
            <a:ext cx="8229600" cy="4144865"/>
          </a:xfrm>
          <a:prstGeom prst="rect">
            <a:avLst/>
          </a:prstGeom>
        </p:spPr>
        <p:txBody>
          <a:bodyPr/>
          <a:lstStyle/>
          <a:p>
            <a:pPr>
              <a:defRPr sz="2700" b="1"/>
            </a:pPr>
            <a:r>
              <a:t>  Tobacco use status </a:t>
            </a:r>
            <a:r>
              <a:rPr b="0"/>
              <a:t>of all patients should be updated on a regular basis and health care providers should clearly advise patients to quit smoking.</a:t>
            </a:r>
          </a:p>
          <a:p>
            <a:pPr>
              <a:defRPr sz="2700" b="1"/>
            </a:pPr>
            <a:r>
              <a:t>  Advice</a:t>
            </a:r>
            <a:r>
              <a:rPr b="0"/>
              <a:t> in combination with pharmacotherapy (e.g., varenicline, bupropion, nicotine replacement therapy) should be offered to all smokers with a goal of smoking cessation.</a:t>
            </a:r>
          </a:p>
        </p:txBody>
      </p:sp>
      <p:sp>
        <p:nvSpPr>
          <p:cNvPr id="523" name="Shape 523"/>
          <p:cNvSpPr>
            <a:spLocks noGrp="1"/>
          </p:cNvSpPr>
          <p:nvPr>
            <p:ph type="sldNum" sz="quarter" idx="4294967295"/>
          </p:nvPr>
        </p:nvSpPr>
        <p:spPr>
          <a:xfrm>
            <a:off x="8735218" y="60094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56</a:t>
            </a:fld>
            <a:endParaRPr/>
          </a:p>
        </p:txBody>
      </p:sp>
      <p:sp>
        <p:nvSpPr>
          <p:cNvPr id="524" name="Shape 524"/>
          <p:cNvSpPr/>
          <p:nvPr/>
        </p:nvSpPr>
        <p:spPr>
          <a:xfrm rot="2698422">
            <a:off x="7241724" y="872641"/>
            <a:ext cx="1749858" cy="5359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800" b="1">
                <a:solidFill>
                  <a:srgbClr val="0000FF"/>
                </a:solidFill>
                <a:latin typeface="+mj-lt"/>
                <a:ea typeface="+mj-ea"/>
                <a:cs typeface="+mj-cs"/>
                <a:sym typeface="Calibri"/>
              </a:defRPr>
            </a:lvl1pPr>
          </a:lstStyle>
          <a:p>
            <a:r>
              <a:rPr dirty="0"/>
              <a:t>New 2015</a:t>
            </a:r>
          </a:p>
        </p:txBody>
      </p:sp>
      <p:sp>
        <p:nvSpPr>
          <p:cNvPr id="525" name="Shape 525"/>
          <p:cNvSpPr/>
          <p:nvPr/>
        </p:nvSpPr>
        <p:spPr>
          <a:xfrm>
            <a:off x="1624597" y="5815353"/>
            <a:ext cx="6404912" cy="485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lgn="r" defTabSz="457200">
              <a:spcBef>
                <a:spcPts val="700"/>
              </a:spcBef>
              <a:defRPr sz="1200" i="1">
                <a:latin typeface="+mj-lt"/>
                <a:ea typeface="+mj-ea"/>
                <a:cs typeface="+mj-cs"/>
                <a:sym typeface="Calibri"/>
              </a:defRPr>
            </a:pPr>
            <a:r>
              <a:t>Cochrane</a:t>
            </a:r>
            <a:r>
              <a:rPr sz="1400"/>
              <a:t> </a:t>
            </a:r>
            <a:r>
              <a:t>network meta-analysis 2014</a:t>
            </a:r>
            <a:br/>
            <a:r>
              <a:t>Kate Cahill et al</a:t>
            </a: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223" name="Shape 223"/>
          <p:cNvSpPr>
            <a:spLocks noGrp="1"/>
          </p:cNvSpPr>
          <p:nvPr>
            <p:ph type="body" idx="1"/>
          </p:nvPr>
        </p:nvSpPr>
        <p:spPr>
          <a:xfrm>
            <a:off x="976312" y="1412875"/>
            <a:ext cx="7191376" cy="4495800"/>
          </a:xfrm>
          <a:prstGeom prst="rect">
            <a:avLst/>
          </a:prstGeom>
        </p:spPr>
        <p:txBody>
          <a:bodyPr/>
          <a:lstStyle/>
          <a:p>
            <a:pPr>
              <a:lnSpc>
                <a:spcPct val="80000"/>
              </a:lnSpc>
              <a:buSzTx/>
              <a:buNone/>
              <a:defRPr sz="2700" b="1"/>
            </a:pPr>
            <a:r>
              <a:rPr sz="2400" dirty="0"/>
              <a:t>What’s still important?</a:t>
            </a:r>
          </a:p>
          <a:p>
            <a:pPr>
              <a:lnSpc>
                <a:spcPct val="80000"/>
              </a:lnSpc>
              <a:spcBef>
                <a:spcPts val="500"/>
              </a:spcBef>
              <a:defRPr sz="2400"/>
            </a:pPr>
            <a:r>
              <a:rPr sz="2200" dirty="0" smtClean="0">
                <a:solidFill>
                  <a:schemeClr val="tx2"/>
                </a:solidFill>
              </a:rPr>
              <a:t>The </a:t>
            </a:r>
            <a:r>
              <a:rPr sz="2200" dirty="0">
                <a:solidFill>
                  <a:schemeClr val="tx2"/>
                </a:solidFill>
              </a:rPr>
              <a:t>diagnosis of hypertension should be based on </a:t>
            </a:r>
            <a:r>
              <a:rPr sz="2200" b="1" dirty="0">
                <a:solidFill>
                  <a:schemeClr val="tx2"/>
                </a:solidFill>
              </a:rPr>
              <a:t>out-of-office </a:t>
            </a:r>
            <a:r>
              <a:rPr sz="2200" dirty="0">
                <a:solidFill>
                  <a:schemeClr val="tx2"/>
                </a:solidFill>
              </a:rPr>
              <a:t>measurements</a:t>
            </a:r>
          </a:p>
          <a:p>
            <a:pPr>
              <a:spcBef>
                <a:spcPts val="500"/>
              </a:spcBef>
              <a:defRPr sz="2400"/>
            </a:pPr>
            <a:r>
              <a:rPr sz="2200" dirty="0">
                <a:solidFill>
                  <a:schemeClr val="tx2"/>
                </a:solidFill>
              </a:rPr>
              <a:t>The management of hypertension is all about global cardiovascular risk management and vascular protection</a:t>
            </a:r>
          </a:p>
          <a:p>
            <a:pPr>
              <a:lnSpc>
                <a:spcPct val="80000"/>
              </a:lnSpc>
              <a:spcBef>
                <a:spcPts val="500"/>
              </a:spcBef>
              <a:defRPr sz="2400"/>
            </a:pPr>
            <a:r>
              <a:rPr sz="2200" dirty="0"/>
              <a:t>The most important step in prescription of antihypertensive therapy is achieving patient “buy-in” and adherence</a:t>
            </a:r>
          </a:p>
        </p:txBody>
      </p:sp>
      <p:sp>
        <p:nvSpPr>
          <p:cNvPr id="224" name="Shape 224"/>
          <p:cNvSpPr>
            <a:spLocks noGrp="1"/>
          </p:cNvSpPr>
          <p:nvPr>
            <p:ph type="sldNum" sz="quarter" idx="4294967295"/>
          </p:nvPr>
        </p:nvSpPr>
        <p:spPr>
          <a:xfrm>
            <a:off x="8646840" y="5844337"/>
            <a:ext cx="181380"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pPr/>
              <a:t>57</a:t>
            </a:fld>
            <a:endParaRPr/>
          </a:p>
        </p:txBody>
      </p:sp>
    </p:spTree>
    <p:extLst>
      <p:ext uri="{BB962C8B-B14F-4D97-AF65-F5344CB8AC3E}">
        <p14:creationId xmlns:p14="http://schemas.microsoft.com/office/powerpoint/2010/main" val="4017676698"/>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 name="Shape 529"/>
          <p:cNvSpPr>
            <a:spLocks noGrp="1"/>
          </p:cNvSpPr>
          <p:nvPr>
            <p:ph type="title"/>
          </p:nvPr>
        </p:nvSpPr>
        <p:spPr>
          <a:xfrm>
            <a:off x="1349375" y="146758"/>
            <a:ext cx="6270625" cy="1325563"/>
          </a:xfrm>
          <a:prstGeom prst="rect">
            <a:avLst/>
          </a:prstGeom>
        </p:spPr>
        <p:txBody>
          <a:bodyPr/>
          <a:lstStyle>
            <a:lvl1pPr algn="l">
              <a:defRPr sz="3200"/>
            </a:lvl1pPr>
          </a:lstStyle>
          <a:p>
            <a:r>
              <a:rPr dirty="0"/>
              <a:t>Adherence in hypertensive patients</a:t>
            </a:r>
          </a:p>
        </p:txBody>
      </p:sp>
      <p:sp>
        <p:nvSpPr>
          <p:cNvPr id="530" name="Shape 530"/>
          <p:cNvSpPr>
            <a:spLocks noGrp="1"/>
          </p:cNvSpPr>
          <p:nvPr>
            <p:ph type="body" idx="1"/>
          </p:nvPr>
        </p:nvSpPr>
        <p:spPr>
          <a:xfrm>
            <a:off x="628650" y="2000641"/>
            <a:ext cx="7823200" cy="4181084"/>
          </a:xfrm>
          <a:prstGeom prst="rect">
            <a:avLst/>
          </a:prstGeom>
        </p:spPr>
        <p:txBody>
          <a:bodyPr/>
          <a:lstStyle/>
          <a:p>
            <a:pPr>
              <a:defRPr sz="2400"/>
            </a:pPr>
            <a:r>
              <a:rPr dirty="0" smtClean="0"/>
              <a:t>Educate </a:t>
            </a:r>
            <a:r>
              <a:rPr dirty="0"/>
              <a:t>patients and patients' families about their disease/treatment regimens verbally and in writing</a:t>
            </a:r>
          </a:p>
          <a:p>
            <a:pPr>
              <a:defRPr sz="2400"/>
            </a:pPr>
            <a:r>
              <a:rPr dirty="0"/>
              <a:t>Use an interdisciplinary care approach coordinating with work-site health care givers and pharmacists if available</a:t>
            </a:r>
          </a:p>
          <a:p>
            <a:pPr>
              <a:defRPr sz="2400"/>
            </a:pPr>
            <a:r>
              <a:rPr dirty="0"/>
              <a:t>Healthcare practitioner-based telephone contact, particularly, over the first three months of </a:t>
            </a:r>
            <a:r>
              <a:rPr dirty="0" smtClean="0"/>
              <a:t>therapy</a:t>
            </a:r>
            <a:endParaRPr lang="en-CA" dirty="0" smtClean="0"/>
          </a:p>
          <a:p>
            <a:pPr>
              <a:defRPr sz="2400"/>
            </a:pPr>
            <a:r>
              <a:rPr lang="en-CA" dirty="0"/>
              <a:t>Encourage greater patient responsibility/autonomy in regular monitoring of their blood pressure </a:t>
            </a:r>
          </a:p>
          <a:p>
            <a:pPr>
              <a:defRPr sz="2400"/>
            </a:pPr>
            <a:endParaRPr dirty="0"/>
          </a:p>
        </p:txBody>
      </p:sp>
      <p:sp>
        <p:nvSpPr>
          <p:cNvPr id="531" name="Shape 531"/>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58</a:t>
            </a:fld>
            <a:endParaRPr/>
          </a:p>
        </p:txBody>
      </p:sp>
      <p:sp>
        <p:nvSpPr>
          <p:cNvPr id="532" name="Shape 532"/>
          <p:cNvSpPr/>
          <p:nvPr/>
        </p:nvSpPr>
        <p:spPr>
          <a:xfrm>
            <a:off x="777071" y="1426114"/>
            <a:ext cx="8201357"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b="1">
                <a:latin typeface="+mj-lt"/>
                <a:ea typeface="+mj-ea"/>
                <a:cs typeface="+mj-cs"/>
                <a:sym typeface="Calibri"/>
              </a:defRPr>
            </a:lvl1pPr>
          </a:lstStyle>
          <a:p>
            <a:r>
              <a:t>Adherence Can Be Improved by a Multi-Pronged Approach</a:t>
            </a:r>
          </a:p>
        </p:txBody>
      </p:sp>
      <p:sp>
        <p:nvSpPr>
          <p:cNvPr id="2" name="Rectangle 1"/>
          <p:cNvSpPr/>
          <p:nvPr/>
        </p:nvSpPr>
        <p:spPr>
          <a:xfrm>
            <a:off x="628650" y="4441371"/>
            <a:ext cx="7278221" cy="829876"/>
          </a:xfrm>
          <a:prstGeom prst="rect">
            <a:avLst/>
          </a:prstGeom>
          <a:noFill/>
          <a:ln w="25400"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800" b="0" i="0" u="none" strike="noStrike" cap="none" spc="0" normalizeH="0" baseline="0">
              <a:ln>
                <a:noFill/>
              </a:ln>
              <a:solidFill>
                <a:srgbClr val="000000"/>
              </a:solidFill>
              <a:effectLst/>
              <a:uFillTx/>
              <a:latin typeface="+mn-lt"/>
              <a:ea typeface="+mn-ea"/>
              <a:cs typeface="+mn-cs"/>
              <a:sym typeface="Helvetic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Shape 534"/>
          <p:cNvSpPr>
            <a:spLocks noGrp="1"/>
          </p:cNvSpPr>
          <p:nvPr>
            <p:ph type="title"/>
          </p:nvPr>
        </p:nvSpPr>
        <p:spPr>
          <a:xfrm>
            <a:off x="1325562" y="263525"/>
            <a:ext cx="6915326" cy="1054101"/>
          </a:xfrm>
          <a:prstGeom prst="rect">
            <a:avLst/>
          </a:prstGeom>
        </p:spPr>
        <p:txBody>
          <a:bodyPr/>
          <a:lstStyle>
            <a:lvl1pPr algn="l">
              <a:defRPr sz="3200"/>
            </a:lvl1pPr>
          </a:lstStyle>
          <a:p>
            <a:r>
              <a:rPr dirty="0"/>
              <a:t>Adherence in hypertensive patients</a:t>
            </a:r>
          </a:p>
        </p:txBody>
      </p:sp>
      <p:sp>
        <p:nvSpPr>
          <p:cNvPr id="535" name="Shape 535"/>
          <p:cNvSpPr>
            <a:spLocks noGrp="1"/>
          </p:cNvSpPr>
          <p:nvPr>
            <p:ph type="body" sz="half" idx="1"/>
          </p:nvPr>
        </p:nvSpPr>
        <p:spPr>
          <a:xfrm>
            <a:off x="1051100" y="1980157"/>
            <a:ext cx="7464250" cy="3243362"/>
          </a:xfrm>
          <a:prstGeom prst="rect">
            <a:avLst/>
          </a:prstGeom>
        </p:spPr>
        <p:txBody>
          <a:bodyPr/>
          <a:lstStyle/>
          <a:p>
            <a:pPr marL="168020" indent="-168020" defTabSz="672083">
              <a:spcBef>
                <a:spcPts val="500"/>
              </a:spcBef>
              <a:defRPr sz="2300"/>
            </a:pPr>
            <a:r>
              <a:rPr dirty="0"/>
              <a:t>Assess adherence to pharmacological and health </a:t>
            </a:r>
            <a:r>
              <a:rPr dirty="0" err="1"/>
              <a:t>behaviour</a:t>
            </a:r>
            <a:r>
              <a:rPr dirty="0"/>
              <a:t> therapies at every visit </a:t>
            </a:r>
          </a:p>
          <a:p>
            <a:pPr marL="168020" indent="-168020" defTabSz="672083">
              <a:spcBef>
                <a:spcPts val="500"/>
              </a:spcBef>
              <a:defRPr sz="2300"/>
            </a:pPr>
            <a:r>
              <a:rPr dirty="0"/>
              <a:t>Teach patients to take their pills on a regular schedule associated with a routine daily activity e.g. brushing teeth.</a:t>
            </a:r>
          </a:p>
          <a:p>
            <a:pPr marL="168020" indent="-168020" defTabSz="672083">
              <a:spcBef>
                <a:spcPts val="500"/>
              </a:spcBef>
              <a:defRPr sz="2300"/>
            </a:pPr>
            <a:r>
              <a:rPr dirty="0"/>
              <a:t>Simplify medication regimens using long-acting once-daily dosing  </a:t>
            </a:r>
          </a:p>
          <a:p>
            <a:pPr marL="168020" indent="-168020" defTabSz="672083">
              <a:spcBef>
                <a:spcPts val="500"/>
              </a:spcBef>
              <a:defRPr sz="2300"/>
            </a:pPr>
            <a:r>
              <a:rPr dirty="0"/>
              <a:t>Utilize single pill combinations </a:t>
            </a:r>
          </a:p>
          <a:p>
            <a:pPr marL="168020" indent="-168020" defTabSz="672083">
              <a:spcBef>
                <a:spcPts val="500"/>
              </a:spcBef>
              <a:defRPr sz="2300"/>
            </a:pPr>
            <a:r>
              <a:rPr dirty="0"/>
              <a:t>Utilize unit-of-use packaging e.g. blister packaging </a:t>
            </a:r>
          </a:p>
        </p:txBody>
      </p:sp>
      <p:sp>
        <p:nvSpPr>
          <p:cNvPr id="536" name="Shape 536"/>
          <p:cNvSpPr>
            <a:spLocks noGrp="1"/>
          </p:cNvSpPr>
          <p:nvPr>
            <p:ph type="sldNum" sz="quarter" idx="4294967295"/>
          </p:nvPr>
        </p:nvSpPr>
        <p:spPr>
          <a:xfrm>
            <a:off x="8608218" y="5844337"/>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59</a:t>
            </a:fld>
            <a:endParaRPr/>
          </a:p>
        </p:txBody>
      </p:sp>
      <p:sp>
        <p:nvSpPr>
          <p:cNvPr id="537" name="Shape 537"/>
          <p:cNvSpPr/>
          <p:nvPr/>
        </p:nvSpPr>
        <p:spPr>
          <a:xfrm>
            <a:off x="1107273" y="1426114"/>
            <a:ext cx="7443477" cy="3962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000" b="1">
                <a:latin typeface="+mj-lt"/>
                <a:ea typeface="+mj-ea"/>
                <a:cs typeface="+mj-cs"/>
                <a:sym typeface="Calibri"/>
              </a:defRPr>
            </a:lvl1pPr>
          </a:lstStyle>
          <a:p>
            <a:r>
              <a:t>Adherence Can Be Improved by a Multi-Pronged Approach</a:t>
            </a:r>
          </a:p>
        </p:txBody>
      </p:sp>
      <p:sp>
        <p:nvSpPr>
          <p:cNvPr id="2" name="Rectangle 1"/>
          <p:cNvSpPr/>
          <p:nvPr/>
        </p:nvSpPr>
        <p:spPr>
          <a:xfrm>
            <a:off x="1051100" y="3603812"/>
            <a:ext cx="7355233" cy="1144921"/>
          </a:xfrm>
          <a:prstGeom prst="rect">
            <a:avLst/>
          </a:prstGeom>
          <a:noFill/>
          <a:ln w="25400"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800" b="0" i="0" u="none" strike="noStrike" cap="none" spc="0" normalizeH="0" baseline="0">
              <a:ln>
                <a:noFill/>
              </a:ln>
              <a:solidFill>
                <a:srgbClr val="000000"/>
              </a:solidFill>
              <a:effectLst/>
              <a:uFillTx/>
              <a:latin typeface="+mn-lt"/>
              <a:ea typeface="+mn-ea"/>
              <a:cs typeface="+mn-cs"/>
              <a:sym typeface="Helvetic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0481" y="1236244"/>
            <a:ext cx="7319469" cy="4801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CA" sz="2400" b="1" dirty="0" smtClean="0">
                <a:latin typeface="Calibri"/>
              </a:rPr>
              <a:t>What’s new?</a:t>
            </a:r>
          </a:p>
          <a:p>
            <a:pPr marL="285750" indent="-285750">
              <a:buClr>
                <a:srgbClr val="C00000"/>
              </a:buClr>
              <a:buFont typeface="Arial" panose="020B0604020202020204" pitchFamily="34" charset="0"/>
              <a:buChar char="•"/>
            </a:pPr>
            <a:r>
              <a:rPr lang="en-CA" sz="2200" b="1" dirty="0">
                <a:solidFill>
                  <a:schemeClr val="tx1"/>
                </a:solidFill>
                <a:latin typeface="Calibri"/>
              </a:rPr>
              <a:t>New thresholds and targets for high risk patients (SPRINT)</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Assessing</a:t>
            </a:r>
            <a:r>
              <a:rPr lang="en-CA" sz="2200" dirty="0" smtClean="0">
                <a:solidFill>
                  <a:schemeClr val="tx1"/>
                </a:solidFill>
                <a:latin typeface="Calibri"/>
              </a:rPr>
              <a:t> clinic blood pressures using </a:t>
            </a:r>
            <a:r>
              <a:rPr lang="en-CA" sz="2200" b="1" dirty="0" smtClean="0">
                <a:solidFill>
                  <a:schemeClr val="tx1"/>
                </a:solidFill>
                <a:latin typeface="Calibri"/>
              </a:rPr>
              <a:t>automatic electronic </a:t>
            </a:r>
            <a:r>
              <a:rPr lang="en-CA" sz="2200" dirty="0" smtClean="0">
                <a:solidFill>
                  <a:schemeClr val="tx1"/>
                </a:solidFill>
                <a:latin typeface="Calibri"/>
              </a:rPr>
              <a:t>(</a:t>
            </a:r>
            <a:r>
              <a:rPr lang="en-CA" sz="2200" dirty="0" err="1" smtClean="0">
                <a:solidFill>
                  <a:schemeClr val="tx1"/>
                </a:solidFill>
                <a:latin typeface="Calibri"/>
              </a:rPr>
              <a:t>oscillometric</a:t>
            </a:r>
            <a:r>
              <a:rPr lang="en-CA" sz="2200" dirty="0" smtClean="0">
                <a:solidFill>
                  <a:schemeClr val="tx1"/>
                </a:solidFill>
                <a:latin typeface="Calibri"/>
              </a:rPr>
              <a:t>) monitors</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Adopting</a:t>
            </a:r>
            <a:r>
              <a:rPr lang="en-CA" sz="2200" i="1" dirty="0" smtClean="0">
                <a:solidFill>
                  <a:schemeClr val="tx1"/>
                </a:solidFill>
                <a:latin typeface="Calibri"/>
              </a:rPr>
              <a:t> </a:t>
            </a:r>
            <a:r>
              <a:rPr lang="en-CA" sz="2200" dirty="0" smtClean="0">
                <a:solidFill>
                  <a:schemeClr val="tx1"/>
                </a:solidFill>
                <a:latin typeface="Calibri"/>
              </a:rPr>
              <a:t>healthy behaviours is integral to the management of hypertension (focus on potassium supplementation)</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Updating</a:t>
            </a:r>
            <a:r>
              <a:rPr lang="en-CA" sz="2200" dirty="0" smtClean="0">
                <a:solidFill>
                  <a:schemeClr val="tx1"/>
                </a:solidFill>
                <a:latin typeface="Calibri"/>
              </a:rPr>
              <a:t> the evaluation of patients with suspected secondary forms of hypertension (focus on primary hyperaldosteronism)</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Updating</a:t>
            </a:r>
            <a:r>
              <a:rPr lang="en-CA" sz="2200" dirty="0" smtClean="0">
                <a:solidFill>
                  <a:schemeClr val="tx1"/>
                </a:solidFill>
                <a:latin typeface="Calibri"/>
              </a:rPr>
              <a:t> the treatment of patients with hypertension with concurrent coronary artery disease</a:t>
            </a:r>
          </a:p>
          <a:p>
            <a:pPr marL="285750" indent="-285750">
              <a:buClr>
                <a:srgbClr val="C00000"/>
              </a:buClr>
              <a:buFont typeface="Arial" panose="020B0604020202020204" pitchFamily="34" charset="0"/>
              <a:buChar char="•"/>
            </a:pPr>
            <a:r>
              <a:rPr lang="en-CA" sz="2200" b="1" i="1" dirty="0" smtClean="0">
                <a:solidFill>
                  <a:schemeClr val="tx1"/>
                </a:solidFill>
                <a:latin typeface="Calibri"/>
              </a:rPr>
              <a:t>New</a:t>
            </a:r>
            <a:r>
              <a:rPr lang="en-CA" sz="2200" dirty="0" smtClean="0">
                <a:solidFill>
                  <a:schemeClr val="tx1"/>
                </a:solidFill>
                <a:latin typeface="Calibri"/>
              </a:rPr>
              <a:t> recommendations on the diagnosis and management of hypertension in pediatric patients </a:t>
            </a:r>
            <a:r>
              <a:rPr lang="en-CA" sz="1600" b="1" i="1" dirty="0" smtClean="0">
                <a:solidFill>
                  <a:schemeClr val="tx1"/>
                </a:solidFill>
                <a:latin typeface="Calibri"/>
              </a:rPr>
              <a:t>(NOT the focus of this presentation)</a:t>
            </a:r>
            <a:r>
              <a:rPr lang="en-CA" sz="1600" dirty="0" smtClean="0">
                <a:solidFill>
                  <a:schemeClr val="tx1"/>
                </a:solidFill>
                <a:latin typeface="Calibri"/>
              </a:rPr>
              <a:t> </a:t>
            </a:r>
          </a:p>
          <a:p>
            <a:pPr marL="285750" indent="-285750">
              <a:buFont typeface="Arial" panose="020B0604020202020204" pitchFamily="34" charset="0"/>
              <a:buChar char="•"/>
            </a:pPr>
            <a:endParaRPr lang="en-CA" dirty="0"/>
          </a:p>
        </p:txBody>
      </p:sp>
      <p:sp>
        <p:nvSpPr>
          <p:cNvPr id="4" name="Shape 539"/>
          <p:cNvSpPr>
            <a:spLocks noGrp="1"/>
          </p:cNvSpPr>
          <p:nvPr>
            <p:ph type="title"/>
          </p:nvPr>
        </p:nvSpPr>
        <p:spPr>
          <a:xfrm>
            <a:off x="467543" y="116632"/>
            <a:ext cx="8229601" cy="1143001"/>
          </a:xfrm>
          <a:prstGeom prst="rect">
            <a:avLst/>
          </a:prstGeom>
        </p:spPr>
        <p:txBody>
          <a:bodyPr/>
          <a:lstStyle/>
          <a:p>
            <a:pPr>
              <a:defRPr sz="3200"/>
            </a:pPr>
            <a:r>
              <a:rPr dirty="0"/>
              <a:t>CHEP 2016 Guidelines</a:t>
            </a:r>
          </a:p>
        </p:txBody>
      </p:sp>
      <p:sp>
        <p:nvSpPr>
          <p:cNvPr id="5"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60</a:t>
            </a:fld>
            <a:endParaRPr dirty="0"/>
          </a:p>
        </p:txBody>
      </p:sp>
    </p:spTree>
    <p:extLst>
      <p:ext uri="{BB962C8B-B14F-4D97-AF65-F5344CB8AC3E}">
        <p14:creationId xmlns:p14="http://schemas.microsoft.com/office/powerpoint/2010/main" val="492315115"/>
      </p:ext>
    </p:extLst>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 name="Shape 752"/>
          <p:cNvSpPr>
            <a:spLocks noGrp="1"/>
          </p:cNvSpPr>
          <p:nvPr>
            <p:ph type="title"/>
          </p:nvPr>
        </p:nvSpPr>
        <p:spPr>
          <a:xfrm>
            <a:off x="467543" y="218232"/>
            <a:ext cx="8229601" cy="1143001"/>
          </a:xfrm>
          <a:prstGeom prst="rect">
            <a:avLst/>
          </a:prstGeom>
        </p:spPr>
        <p:txBody>
          <a:bodyPr/>
          <a:lstStyle>
            <a:lvl1pPr>
              <a:defRPr sz="3200"/>
            </a:lvl1pPr>
          </a:lstStyle>
          <a:p>
            <a:r>
              <a:rPr dirty="0"/>
              <a:t>CHEP 2016 Recommendations</a:t>
            </a:r>
          </a:p>
        </p:txBody>
      </p:sp>
      <p:sp>
        <p:nvSpPr>
          <p:cNvPr id="753" name="Shape 753"/>
          <p:cNvSpPr>
            <a:spLocks noGrp="1"/>
          </p:cNvSpPr>
          <p:nvPr>
            <p:ph type="body" idx="1"/>
          </p:nvPr>
        </p:nvSpPr>
        <p:spPr>
          <a:xfrm>
            <a:off x="1229579" y="1412875"/>
            <a:ext cx="6938106" cy="4495800"/>
          </a:xfrm>
          <a:prstGeom prst="rect">
            <a:avLst/>
          </a:prstGeom>
        </p:spPr>
        <p:txBody>
          <a:bodyPr/>
          <a:lstStyle/>
          <a:p>
            <a:pPr>
              <a:lnSpc>
                <a:spcPct val="80000"/>
              </a:lnSpc>
              <a:buSzTx/>
              <a:buNone/>
              <a:defRPr sz="2700" b="1"/>
            </a:pPr>
            <a:r>
              <a:rPr sz="2400" dirty="0"/>
              <a:t>What’s still important?</a:t>
            </a:r>
          </a:p>
          <a:p>
            <a:pPr>
              <a:lnSpc>
                <a:spcPct val="80000"/>
              </a:lnSpc>
              <a:spcBef>
                <a:spcPts val="500"/>
              </a:spcBef>
              <a:defRPr sz="2400"/>
            </a:pPr>
            <a:r>
              <a:rPr sz="2200" dirty="0" smtClean="0"/>
              <a:t>The </a:t>
            </a:r>
            <a:r>
              <a:rPr sz="2200" dirty="0"/>
              <a:t>diagnosis of hypertension should be based on </a:t>
            </a:r>
            <a:r>
              <a:rPr sz="2200" b="1" dirty="0"/>
              <a:t>out-of-office </a:t>
            </a:r>
            <a:r>
              <a:rPr sz="2200" dirty="0"/>
              <a:t>measurements</a:t>
            </a:r>
          </a:p>
          <a:p>
            <a:pPr>
              <a:spcBef>
                <a:spcPts val="500"/>
              </a:spcBef>
              <a:defRPr sz="2400"/>
            </a:pPr>
            <a:r>
              <a:rPr sz="2200" dirty="0"/>
              <a:t>The management of hypertension is all about global cardiovascular risk management and vascular protection</a:t>
            </a:r>
          </a:p>
          <a:p>
            <a:pPr>
              <a:lnSpc>
                <a:spcPct val="80000"/>
              </a:lnSpc>
              <a:spcBef>
                <a:spcPts val="500"/>
              </a:spcBef>
              <a:defRPr sz="2400"/>
            </a:pPr>
            <a:r>
              <a:rPr sz="2200" dirty="0"/>
              <a:t>The most important step in prescription of antihypertensive therapy is achieving patient “buy-in” and adherence</a:t>
            </a:r>
          </a:p>
        </p:txBody>
      </p:sp>
      <p:sp>
        <p:nvSpPr>
          <p:cNvPr id="754" name="Shape 754"/>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61</a:t>
            </a:fld>
            <a:endParaRPr/>
          </a:p>
        </p:txBody>
      </p:sp>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 name="Shape 756"/>
          <p:cNvSpPr>
            <a:spLocks noGrp="1"/>
          </p:cNvSpPr>
          <p:nvPr>
            <p:ph type="title"/>
          </p:nvPr>
        </p:nvSpPr>
        <p:spPr>
          <a:xfrm>
            <a:off x="251520" y="1267470"/>
            <a:ext cx="8892480" cy="1143001"/>
          </a:xfrm>
          <a:prstGeom prst="rect">
            <a:avLst/>
          </a:prstGeom>
        </p:spPr>
        <p:txBody>
          <a:bodyPr/>
          <a:lstStyle>
            <a:lvl1pPr algn="l">
              <a:defRPr sz="3200"/>
            </a:lvl1pPr>
          </a:lstStyle>
          <a:p>
            <a:r>
              <a:t>hypertension.ca</a:t>
            </a:r>
          </a:p>
        </p:txBody>
      </p:sp>
      <p:sp>
        <p:nvSpPr>
          <p:cNvPr id="757" name="Shape 757"/>
          <p:cNvSpPr>
            <a:spLocks noGrp="1"/>
          </p:cNvSpPr>
          <p:nvPr>
            <p:ph type="body" sz="half" idx="1"/>
          </p:nvPr>
        </p:nvSpPr>
        <p:spPr>
          <a:xfrm>
            <a:off x="290515" y="4133810"/>
            <a:ext cx="8229601" cy="1787839"/>
          </a:xfrm>
          <a:prstGeom prst="rect">
            <a:avLst/>
          </a:prstGeom>
        </p:spPr>
        <p:txBody>
          <a:bodyPr/>
          <a:lstStyle/>
          <a:p>
            <a:pPr>
              <a:defRPr b="1"/>
            </a:pPr>
            <a:r>
              <a:t>For professionals:</a:t>
            </a:r>
          </a:p>
          <a:p>
            <a:pPr marL="514350" lvl="1" indent="-171450">
              <a:defRPr sz="1800"/>
            </a:pPr>
            <a:r>
              <a:t>Access an accredited 15.5 hour interdisciplinary training program</a:t>
            </a:r>
          </a:p>
          <a:p>
            <a:pPr marL="514350" lvl="1" indent="-171450">
              <a:defRPr sz="1800"/>
            </a:pPr>
            <a:r>
              <a:t>Sign up for free monthly news updates, featured research and educational resources</a:t>
            </a:r>
          </a:p>
          <a:p>
            <a:pPr marL="514350" lvl="1" indent="-171450">
              <a:defRPr sz="1800"/>
            </a:pPr>
            <a:r>
              <a:t>Become a member for special privileges and savings</a:t>
            </a:r>
          </a:p>
        </p:txBody>
      </p:sp>
      <p:pic>
        <p:nvPicPr>
          <p:cNvPr id="758" name="image25.png"/>
          <p:cNvPicPr>
            <a:picLocks noChangeAspect="1"/>
          </p:cNvPicPr>
          <p:nvPr/>
        </p:nvPicPr>
        <p:blipFill>
          <a:blip r:embed="rId3">
            <a:extLst/>
          </a:blip>
          <a:stretch>
            <a:fillRect/>
          </a:stretch>
        </p:blipFill>
        <p:spPr>
          <a:xfrm>
            <a:off x="3659497" y="842597"/>
            <a:ext cx="4573459" cy="3083819"/>
          </a:xfrm>
          <a:prstGeom prst="rect">
            <a:avLst/>
          </a:prstGeom>
          <a:ln w="12700">
            <a:miter lim="400000"/>
          </a:ln>
          <a:effectLst>
            <a:outerShdw blurRad="292100" dist="139700" dir="2700000" rotWithShape="0">
              <a:srgbClr val="333333">
                <a:alpha val="64999"/>
              </a:srgbClr>
            </a:outerShdw>
          </a:effectLst>
        </p:spPr>
      </p:pic>
      <p:sp>
        <p:nvSpPr>
          <p:cNvPr id="759" name="Shape 759"/>
          <p:cNvSpPr/>
          <p:nvPr/>
        </p:nvSpPr>
        <p:spPr>
          <a:xfrm>
            <a:off x="345844" y="2401305"/>
            <a:ext cx="3181114" cy="118617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marL="171450" indent="-171450" defTabSz="685800">
              <a:lnSpc>
                <a:spcPct val="90000"/>
              </a:lnSpc>
              <a:spcBef>
                <a:spcPts val="700"/>
              </a:spcBef>
              <a:buClr>
                <a:srgbClr val="AB2328"/>
              </a:buClr>
              <a:buSzPct val="100000"/>
              <a:buFont typeface="Arial"/>
              <a:buChar char="•"/>
              <a:defRPr sz="2000" b="1">
                <a:latin typeface="+mj-lt"/>
                <a:ea typeface="+mj-ea"/>
                <a:cs typeface="+mj-cs"/>
                <a:sym typeface="Calibri"/>
              </a:defRPr>
            </a:pPr>
            <a:r>
              <a:t>For patients:</a:t>
            </a:r>
            <a:endParaRPr sz="2100"/>
          </a:p>
          <a:p>
            <a:pPr marL="514350" lvl="1" indent="-171450" defTabSz="685800">
              <a:lnSpc>
                <a:spcPct val="90000"/>
              </a:lnSpc>
              <a:spcBef>
                <a:spcPts val="300"/>
              </a:spcBef>
              <a:buClr>
                <a:srgbClr val="AB2328"/>
              </a:buClr>
              <a:buSzPct val="100000"/>
              <a:buFont typeface="Arial"/>
              <a:buChar char="•"/>
              <a:defRPr>
                <a:latin typeface="+mj-lt"/>
                <a:ea typeface="+mj-ea"/>
                <a:cs typeface="+mj-cs"/>
                <a:sym typeface="Calibri"/>
              </a:defRPr>
            </a:pPr>
            <a:r>
              <a:t>free access to the </a:t>
            </a:r>
            <a:br/>
            <a:r>
              <a:t>latest information </a:t>
            </a:r>
            <a:br/>
            <a:r>
              <a:t>and resources</a:t>
            </a:r>
          </a:p>
        </p:txBody>
      </p:sp>
      <p:sp>
        <p:nvSpPr>
          <p:cNvPr id="760" name="Shape 760"/>
          <p:cNvSpPr>
            <a:spLocks noGrp="1"/>
          </p:cNvSpPr>
          <p:nvPr>
            <p:ph type="sldNum" sz="quarter" idx="4294967295"/>
          </p:nvPr>
        </p:nvSpPr>
        <p:spPr>
          <a:xfrm>
            <a:off x="8608220" y="5844337"/>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62</a:t>
            </a:fld>
            <a:endParaRPr/>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p:cNvSpPr>
          <p:nvPr>
            <p:ph type="title"/>
          </p:nvPr>
        </p:nvSpPr>
        <p:spPr>
          <a:xfrm>
            <a:off x="685800" y="1946993"/>
            <a:ext cx="7772400" cy="1470028"/>
          </a:xfrm>
          <a:prstGeom prst="rect">
            <a:avLst/>
          </a:prstGeom>
        </p:spPr>
        <p:txBody>
          <a:bodyPr/>
          <a:lstStyle/>
          <a:p>
            <a:pPr defTabSz="914400">
              <a:defRPr sz="4400">
                <a:solidFill>
                  <a:srgbClr val="000000"/>
                </a:solidFill>
              </a:defRPr>
            </a:pPr>
            <a:r>
              <a:t>The 2016 CHEP Guidelines</a:t>
            </a:r>
          </a:p>
        </p:txBody>
      </p:sp>
      <p:sp>
        <p:nvSpPr>
          <p:cNvPr id="186" name="Shape 186"/>
          <p:cNvSpPr>
            <a:spLocks noGrp="1"/>
          </p:cNvSpPr>
          <p:nvPr>
            <p:ph type="body" sz="half" idx="1"/>
          </p:nvPr>
        </p:nvSpPr>
        <p:spPr>
          <a:xfrm>
            <a:off x="611559" y="3789040"/>
            <a:ext cx="7992889" cy="1752602"/>
          </a:xfrm>
          <a:prstGeom prst="rect">
            <a:avLst/>
          </a:prstGeom>
        </p:spPr>
        <p:txBody>
          <a:bodyPr/>
          <a:lstStyle/>
          <a:p>
            <a:pPr>
              <a:lnSpc>
                <a:spcPct val="80000"/>
              </a:lnSpc>
              <a:defRPr sz="3200" b="0">
                <a:latin typeface="Calibri Light"/>
                <a:ea typeface="Calibri Light"/>
                <a:cs typeface="Calibri Light"/>
                <a:sym typeface="Calibri Light"/>
              </a:defRPr>
            </a:pPr>
            <a:r>
              <a:t>What’s new in the treatment of hypertension? </a:t>
            </a:r>
          </a:p>
          <a:p>
            <a:pPr>
              <a:lnSpc>
                <a:spcPct val="80000"/>
              </a:lnSpc>
              <a:defRPr sz="3200" b="0">
                <a:latin typeface="Calibri Light"/>
                <a:ea typeface="Calibri Light"/>
                <a:cs typeface="Calibri Light"/>
                <a:sym typeface="Calibri Light"/>
              </a:defRPr>
            </a:pPr>
            <a:r>
              <a:t>What’s still really important?</a:t>
            </a:r>
          </a:p>
        </p:txBody>
      </p:sp>
      <p:sp>
        <p:nvSpPr>
          <p:cNvPr id="4"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63</a:t>
            </a:fld>
            <a:endParaRPr dirty="0"/>
          </a:p>
        </p:txBody>
      </p:sp>
    </p:spTree>
    <p:extLst>
      <p:ext uri="{BB962C8B-B14F-4D97-AF65-F5344CB8AC3E}">
        <p14:creationId xmlns:p14="http://schemas.microsoft.com/office/powerpoint/2010/main" val="1191303048"/>
      </p:ext>
    </p:extLst>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Shape 764"/>
          <p:cNvSpPr>
            <a:spLocks noGrp="1"/>
          </p:cNvSpPr>
          <p:nvPr>
            <p:ph type="title"/>
          </p:nvPr>
        </p:nvSpPr>
        <p:spPr>
          <a:xfrm>
            <a:off x="1259632" y="2492896"/>
            <a:ext cx="6972629" cy="1325564"/>
          </a:xfrm>
          <a:prstGeom prst="rect">
            <a:avLst/>
          </a:prstGeom>
        </p:spPr>
        <p:txBody>
          <a:bodyPr/>
          <a:lstStyle/>
          <a:p>
            <a:r>
              <a:t>Additional Data Slides</a:t>
            </a:r>
          </a:p>
        </p:txBody>
      </p:sp>
      <p:sp>
        <p:nvSpPr>
          <p:cNvPr id="3" name="Shape 706"/>
          <p:cNvSpPr>
            <a:spLocks noGrp="1"/>
          </p:cNvSpPr>
          <p:nvPr>
            <p:ph type="sldNum" sz="quarter" idx="4294967295"/>
          </p:nvPr>
        </p:nvSpPr>
        <p:spPr>
          <a:xfrm>
            <a:off x="8708586" y="6048938"/>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64</a:t>
            </a:fld>
            <a:endParaRPr dirty="0"/>
          </a:p>
        </p:txBody>
      </p:sp>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 name="image6.png"/>
          <p:cNvPicPr>
            <a:picLocks noChangeAspect="1"/>
          </p:cNvPicPr>
          <p:nvPr/>
        </p:nvPicPr>
        <p:blipFill>
          <a:blip r:embed="rId3">
            <a:extLst/>
          </a:blip>
          <a:stretch>
            <a:fillRect/>
          </a:stretch>
        </p:blipFill>
        <p:spPr>
          <a:xfrm>
            <a:off x="1124420" y="1285603"/>
            <a:ext cx="6956843" cy="4434051"/>
          </a:xfrm>
          <a:prstGeom prst="rect">
            <a:avLst/>
          </a:prstGeom>
          <a:ln w="12700">
            <a:miter lim="400000"/>
          </a:ln>
        </p:spPr>
      </p:pic>
      <p:sp>
        <p:nvSpPr>
          <p:cNvPr id="767" name="Shape 767"/>
          <p:cNvSpPr>
            <a:spLocks noGrp="1"/>
          </p:cNvSpPr>
          <p:nvPr>
            <p:ph type="sldNum" sz="quarter" idx="4294967295"/>
          </p:nvPr>
        </p:nvSpPr>
        <p:spPr>
          <a:xfrm>
            <a:off x="8731841" y="6396035"/>
            <a:ext cx="181380" cy="193039"/>
          </a:xfrm>
          <a:prstGeom prst="rect">
            <a:avLst/>
          </a:prstGeom>
          <a:extLst>
            <a:ext uri="{C572A759-6A51-4108-AA02-DFA0A04FC94B}">
              <ma14:wrappingTextBoxFlag xmlns:ma14="http://schemas.microsoft.com/office/mac/drawingml/2011/main" xmlns="" val="1"/>
            </a:ext>
          </a:extLst>
        </p:spPr>
        <p:txBody>
          <a:bodyPr>
            <a:normAutofit/>
          </a:bodyPr>
          <a:lstStyle>
            <a:lvl1pPr>
              <a:lnSpc>
                <a:spcPct val="80000"/>
              </a:lnSpc>
              <a:defRPr sz="600"/>
            </a:lvl1pPr>
          </a:lstStyle>
          <a:p>
            <a:fld id="{86CB4B4D-7CA3-9044-876B-883B54F8677D}" type="slidenum">
              <a:t>65</a:t>
            </a:fld>
            <a:endParaRPr/>
          </a:p>
        </p:txBody>
      </p:sp>
      <p:sp>
        <p:nvSpPr>
          <p:cNvPr id="768" name="Shape 768"/>
          <p:cNvSpPr>
            <a:spLocks noGrp="1"/>
          </p:cNvSpPr>
          <p:nvPr>
            <p:ph type="title"/>
          </p:nvPr>
        </p:nvSpPr>
        <p:spPr>
          <a:xfrm>
            <a:off x="1237668" y="80891"/>
            <a:ext cx="7449133" cy="1237255"/>
          </a:xfrm>
          <a:prstGeom prst="rect">
            <a:avLst/>
          </a:prstGeom>
        </p:spPr>
        <p:txBody>
          <a:bodyPr lIns="0" tIns="0" rIns="0" bIns="0"/>
          <a:lstStyle/>
          <a:p>
            <a:pPr marL="37723" indent="-37723" defTabSz="869226">
              <a:lnSpc>
                <a:spcPct val="100000"/>
              </a:lnSpc>
              <a:defRPr sz="2800">
                <a:solidFill>
                  <a:srgbClr val="800000"/>
                </a:solidFill>
              </a:defRPr>
            </a:pPr>
            <a:r>
              <a:t>Office BP and ABPM:</a:t>
            </a:r>
            <a:br/>
            <a:r>
              <a:t>different evaluation of Blood Pressure</a:t>
            </a:r>
          </a:p>
        </p:txBody>
      </p:sp>
      <p:pic>
        <p:nvPicPr>
          <p:cNvPr id="769" name="image26.png"/>
          <p:cNvPicPr>
            <a:picLocks noChangeAspect="1"/>
          </p:cNvPicPr>
          <p:nvPr/>
        </p:nvPicPr>
        <p:blipFill>
          <a:blip r:embed="rId4">
            <a:extLst/>
          </a:blip>
          <a:stretch>
            <a:fillRect/>
          </a:stretch>
        </p:blipFill>
        <p:spPr>
          <a:xfrm>
            <a:off x="1359011" y="1514290"/>
            <a:ext cx="6350140" cy="4083747"/>
          </a:xfrm>
          <a:prstGeom prst="rect">
            <a:avLst/>
          </a:prstGeom>
          <a:ln w="12700">
            <a:miter lim="400000"/>
          </a:ln>
        </p:spPr>
      </p:pic>
      <p:sp>
        <p:nvSpPr>
          <p:cNvPr id="770" name="Shape 770"/>
          <p:cNvSpPr/>
          <p:nvPr/>
        </p:nvSpPr>
        <p:spPr>
          <a:xfrm>
            <a:off x="2085239" y="5819513"/>
            <a:ext cx="5372205" cy="44703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1200" i="1">
                <a:latin typeface="+mj-lt"/>
                <a:ea typeface="+mj-ea"/>
                <a:cs typeface="+mj-cs"/>
                <a:sym typeface="Calibri"/>
              </a:defRPr>
            </a:pPr>
            <a:r>
              <a:t>Verdecchia P et al, The clinical significance of white-coat and masked hypertension.</a:t>
            </a:r>
          </a:p>
          <a:p>
            <a:pPr algn="r" defTabSz="457200">
              <a:defRPr sz="1200" i="1">
                <a:latin typeface="+mj-lt"/>
                <a:ea typeface="+mj-ea"/>
                <a:cs typeface="+mj-cs"/>
                <a:sym typeface="Calibri"/>
              </a:defRPr>
            </a:pPr>
            <a:r>
              <a:t>Blood Press Monit 2007; 12: 387–389</a:t>
            </a:r>
          </a:p>
        </p:txBody>
      </p:sp>
      <p:sp>
        <p:nvSpPr>
          <p:cNvPr id="771" name="Shape 771"/>
          <p:cNvSpPr/>
          <p:nvPr/>
        </p:nvSpPr>
        <p:spPr>
          <a:xfrm>
            <a:off x="8608220" y="5844337"/>
            <a:ext cx="258622" cy="2692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lgn="ctr">
              <a:defRPr sz="1200">
                <a:latin typeface="+mj-lt"/>
                <a:ea typeface="+mj-ea"/>
                <a:cs typeface="+mj-cs"/>
                <a:sym typeface="Calibri"/>
              </a:defRPr>
            </a:lvl1pPr>
          </a:lstStyle>
          <a:p>
            <a:r>
              <a:t>55</a:t>
            </a:r>
          </a:p>
        </p:txBody>
      </p:sp>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5" name="image6.png"/>
          <p:cNvPicPr>
            <a:picLocks noChangeAspect="1"/>
          </p:cNvPicPr>
          <p:nvPr/>
        </p:nvPicPr>
        <p:blipFill>
          <a:blip r:embed="rId2">
            <a:extLst/>
          </a:blip>
          <a:stretch>
            <a:fillRect/>
          </a:stretch>
        </p:blipFill>
        <p:spPr>
          <a:xfrm>
            <a:off x="1410717" y="1624133"/>
            <a:ext cx="6322566" cy="3350903"/>
          </a:xfrm>
          <a:prstGeom prst="rect">
            <a:avLst/>
          </a:prstGeom>
          <a:ln w="12700">
            <a:miter lim="400000"/>
          </a:ln>
        </p:spPr>
      </p:pic>
      <p:sp>
        <p:nvSpPr>
          <p:cNvPr id="776" name="Shape 776"/>
          <p:cNvSpPr>
            <a:spLocks noGrp="1"/>
          </p:cNvSpPr>
          <p:nvPr>
            <p:ph type="title"/>
          </p:nvPr>
        </p:nvSpPr>
        <p:spPr>
          <a:xfrm>
            <a:off x="1174749" y="320476"/>
            <a:ext cx="7905399" cy="766963"/>
          </a:xfrm>
          <a:prstGeom prst="rect">
            <a:avLst/>
          </a:prstGeom>
        </p:spPr>
        <p:txBody>
          <a:bodyPr/>
          <a:lstStyle/>
          <a:p>
            <a:pPr>
              <a:defRPr sz="2800"/>
            </a:pPr>
            <a:r>
              <a:t>Correlation of </a:t>
            </a:r>
            <a:r>
              <a:rPr i="1"/>
              <a:t>AOBP </a:t>
            </a:r>
            <a:r>
              <a:t>and OBPM with ABPM</a:t>
            </a:r>
          </a:p>
        </p:txBody>
      </p:sp>
      <p:sp>
        <p:nvSpPr>
          <p:cNvPr id="777" name="Shape 777"/>
          <p:cNvSpPr/>
          <p:nvPr/>
        </p:nvSpPr>
        <p:spPr>
          <a:xfrm>
            <a:off x="115660" y="5826497"/>
            <a:ext cx="8291225" cy="447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lgn="r">
              <a:defRPr sz="1200" i="1">
                <a:latin typeface="+mj-lt"/>
                <a:ea typeface="+mj-ea"/>
                <a:cs typeface="+mj-cs"/>
                <a:sym typeface="Calibri"/>
              </a:defRPr>
            </a:pPr>
            <a:r>
              <a:t>Beckett L, Godwin M. BMC Cardiovasc Disord 2005;5:18;Myers MG, et al. J Hypertens 2009; 27: 280-6;</a:t>
            </a:r>
          </a:p>
          <a:p>
            <a:pPr algn="r">
              <a:defRPr sz="1200" i="1">
                <a:latin typeface="+mj-lt"/>
                <a:ea typeface="+mj-ea"/>
                <a:cs typeface="+mj-cs"/>
                <a:sym typeface="Calibri"/>
              </a:defRPr>
            </a:pPr>
            <a:r>
              <a:t>Myers MG, et al. BMJ 2011;342:d286</a:t>
            </a:r>
          </a:p>
        </p:txBody>
      </p:sp>
      <p:sp>
        <p:nvSpPr>
          <p:cNvPr id="778" name="Shape 778"/>
          <p:cNvSpPr>
            <a:spLocks noGrp="1"/>
          </p:cNvSpPr>
          <p:nvPr>
            <p:ph type="sldNum" sz="quarter" idx="4294967295"/>
          </p:nvPr>
        </p:nvSpPr>
        <p:spPr>
          <a:xfrm>
            <a:off x="8681312" y="6027496"/>
            <a:ext cx="258623"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66</a:t>
            </a:fld>
            <a:endParaRPr/>
          </a:p>
        </p:txBody>
      </p:sp>
      <p:sp>
        <p:nvSpPr>
          <p:cNvPr id="779" name="Shape 779"/>
          <p:cNvSpPr/>
          <p:nvPr/>
        </p:nvSpPr>
        <p:spPr>
          <a:xfrm>
            <a:off x="1262061" y="1075148"/>
            <a:ext cx="7548565" cy="332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lgn="ctr">
              <a:defRPr sz="1600" b="1">
                <a:latin typeface="+mj-lt"/>
                <a:ea typeface="+mj-ea"/>
                <a:cs typeface="+mj-cs"/>
                <a:sym typeface="Calibri"/>
              </a:defRPr>
            </a:pPr>
            <a:r>
              <a:t>Stronger Correlation with ABPM for </a:t>
            </a:r>
            <a:r>
              <a:rPr i="1"/>
              <a:t>AOBP</a:t>
            </a:r>
            <a:r>
              <a:t> than for OBPM</a:t>
            </a:r>
          </a:p>
        </p:txBody>
      </p:sp>
      <p:pic>
        <p:nvPicPr>
          <p:cNvPr id="780" name="image27.png"/>
          <p:cNvPicPr>
            <a:picLocks noChangeAspect="1"/>
          </p:cNvPicPr>
          <p:nvPr/>
        </p:nvPicPr>
        <p:blipFill>
          <a:blip r:embed="rId3">
            <a:extLst/>
          </a:blip>
          <a:stretch>
            <a:fillRect/>
          </a:stretch>
        </p:blipFill>
        <p:spPr>
          <a:xfrm>
            <a:off x="1764033" y="1814810"/>
            <a:ext cx="5615934" cy="2969546"/>
          </a:xfrm>
          <a:prstGeom prst="rect">
            <a:avLst/>
          </a:prstGeom>
          <a:ln w="12700">
            <a:miter lim="400000"/>
          </a:ln>
        </p:spPr>
      </p:pic>
      <p:sp>
        <p:nvSpPr>
          <p:cNvPr id="781" name="Shape 781"/>
          <p:cNvSpPr/>
          <p:nvPr/>
        </p:nvSpPr>
        <p:spPr>
          <a:xfrm>
            <a:off x="5369871" y="3435350"/>
            <a:ext cx="858532" cy="1050364"/>
          </a:xfrm>
          <a:prstGeom prst="rect">
            <a:avLst/>
          </a:prstGeom>
          <a:ln w="12700">
            <a:solidFill>
              <a:srgbClr val="C00000"/>
            </a:solidFill>
            <a:miter/>
          </a:ln>
        </p:spPr>
        <p:txBody>
          <a:bodyPr lIns="45718" tIns="45718" rIns="45718" bIns="45718" anchor="ctr"/>
          <a:lstStyle/>
          <a:p>
            <a:pPr algn="ctr">
              <a:defRPr>
                <a:solidFill>
                  <a:srgbClr val="FFFFFF"/>
                </a:solidFill>
                <a:latin typeface="+mj-lt"/>
                <a:ea typeface="+mj-ea"/>
                <a:cs typeface="+mj-cs"/>
                <a:sym typeface="Calibri"/>
              </a:defRPr>
            </a:pPr>
            <a:endParaRP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 name="Shape 783"/>
          <p:cNvSpPr>
            <a:spLocks noGrp="1"/>
          </p:cNvSpPr>
          <p:nvPr>
            <p:ph type="title"/>
          </p:nvPr>
        </p:nvSpPr>
        <p:spPr>
          <a:xfrm>
            <a:off x="968570" y="329880"/>
            <a:ext cx="8175430" cy="930921"/>
          </a:xfrm>
          <a:prstGeom prst="rect">
            <a:avLst/>
          </a:prstGeom>
        </p:spPr>
        <p:txBody>
          <a:bodyPr/>
          <a:lstStyle>
            <a:lvl1pPr>
              <a:defRPr sz="2400"/>
            </a:lvl1pPr>
          </a:lstStyle>
          <a:p>
            <a:r>
              <a:t>Studies comparing AOBP measurement with Awake ABPM </a:t>
            </a:r>
          </a:p>
        </p:txBody>
      </p:sp>
      <p:pic>
        <p:nvPicPr>
          <p:cNvPr id="784" name="image28.png"/>
          <p:cNvPicPr>
            <a:picLocks noChangeAspect="1"/>
          </p:cNvPicPr>
          <p:nvPr/>
        </p:nvPicPr>
        <p:blipFill>
          <a:blip r:embed="rId2">
            <a:extLst/>
          </a:blip>
          <a:stretch>
            <a:fillRect/>
          </a:stretch>
        </p:blipFill>
        <p:spPr>
          <a:xfrm>
            <a:off x="433164" y="1694019"/>
            <a:ext cx="8277761" cy="3205897"/>
          </a:xfrm>
          <a:prstGeom prst="rect">
            <a:avLst/>
          </a:prstGeom>
          <a:ln w="12700">
            <a:miter lim="400000"/>
          </a:ln>
        </p:spPr>
      </p:pic>
      <p:sp>
        <p:nvSpPr>
          <p:cNvPr id="785" name="Shape 785"/>
          <p:cNvSpPr/>
          <p:nvPr/>
        </p:nvSpPr>
        <p:spPr>
          <a:xfrm>
            <a:off x="330199" y="5418225"/>
            <a:ext cx="8091491" cy="8026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r">
              <a:defRPr sz="1200" i="1">
                <a:latin typeface="+mj-lt"/>
                <a:ea typeface="+mj-ea"/>
                <a:cs typeface="+mj-cs"/>
                <a:sym typeface="Calibri"/>
              </a:defRPr>
            </a:lvl1pPr>
          </a:lstStyle>
          <a:p>
            <a:r>
              <a:t>Myers MG, et al. Can Fam Physician 2014;60:127-32;  Myers MG. J Clin Hypertens 2014;16:83-6;  Myers MG. J Hypertens 2012;30:1894-8; Myers MG, et al. Family Practice 2012;29:376-82;  Myers MG, et al. BMJ 2011;342:d286;  Myers MG. J Hypertens 2010;28:703-8;  Myers MG, et al. J Hypertens 2009;27:280-6;  Myers MG, et al. Blood Press Monit 2009;14:108-11;  Myers MG, Godwin M. J Clin Hypertens 2007;9:267-70</a:t>
            </a:r>
          </a:p>
        </p:txBody>
      </p:sp>
      <p:sp>
        <p:nvSpPr>
          <p:cNvPr id="786" name="Shape 786"/>
          <p:cNvSpPr>
            <a:spLocks noGrp="1"/>
          </p:cNvSpPr>
          <p:nvPr>
            <p:ph type="sldNum" sz="quarter" idx="4294967295"/>
          </p:nvPr>
        </p:nvSpPr>
        <p:spPr>
          <a:xfrm>
            <a:off x="8764429" y="6066294"/>
            <a:ext cx="258622" cy="2692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67</a:t>
            </a:fld>
            <a:endParaRPr/>
          </a:p>
        </p:txBody>
      </p:sp>
      <p:sp>
        <p:nvSpPr>
          <p:cNvPr id="787" name="Shape 787"/>
          <p:cNvSpPr/>
          <p:nvPr/>
        </p:nvSpPr>
        <p:spPr>
          <a:xfrm>
            <a:off x="1246187" y="1135865"/>
            <a:ext cx="7143751" cy="332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lgn="ctr">
              <a:defRPr sz="1600" b="1">
                <a:latin typeface="+mj-lt"/>
                <a:ea typeface="+mj-ea"/>
                <a:cs typeface="+mj-cs"/>
                <a:sym typeface="Calibri"/>
              </a:defRPr>
            </a:lvl1pPr>
          </a:lstStyle>
          <a:p>
            <a:r>
              <a:t>AOBPs Equivalent to Awake ABPs </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HC CHEP Slide Template 4x3 (1)">
  <a:themeElements>
    <a:clrScheme name="HC CHEP Slide Template 4x3 (1)">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HC CHEP Slide Template 4x3 (1)">
      <a:majorFont>
        <a:latin typeface="Calibri"/>
        <a:ea typeface="Calibri"/>
        <a:cs typeface="Calibri"/>
      </a:majorFont>
      <a:minorFont>
        <a:latin typeface="Helvetica"/>
        <a:ea typeface="Helvetica"/>
        <a:cs typeface="Helvetica"/>
      </a:minorFont>
    </a:fontScheme>
    <a:fmtScheme name="HC CHEP Slide Template 4x3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HC CHEP Slide Template 4x3 (1)">
  <a:themeElements>
    <a:clrScheme name="HC CHEP Slide Template 4x3 (1)">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HC CHEP Slide Template 4x3 (1)">
      <a:majorFont>
        <a:latin typeface="Calibri"/>
        <a:ea typeface="Calibri"/>
        <a:cs typeface="Calibri"/>
      </a:majorFont>
      <a:minorFont>
        <a:latin typeface="Helvetica"/>
        <a:ea typeface="Helvetica"/>
        <a:cs typeface="Helvetica"/>
      </a:minorFont>
    </a:fontScheme>
    <a:fmtScheme name="HC CHEP Slide Template 4x3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515</TotalTime>
  <Words>5535</Words>
  <Application>Microsoft Office PowerPoint</Application>
  <PresentationFormat>On-screen Show (4:3)</PresentationFormat>
  <Paragraphs>722</Paragraphs>
  <Slides>67</Slides>
  <Notes>17</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HC CHEP Slide Template 4x3 (1)</vt:lpstr>
      <vt:lpstr>The 2016 CHEP Guidelines</vt:lpstr>
      <vt:lpstr>Presenter Disclosure </vt:lpstr>
      <vt:lpstr>Mitigating Potential Bias </vt:lpstr>
      <vt:lpstr>Hypertension Canada</vt:lpstr>
      <vt:lpstr>Evidence-based Annual Guidelines</vt:lpstr>
      <vt:lpstr>2016 CHEP Guidelines Task Force</vt:lpstr>
      <vt:lpstr>CHEP Guidelines Organizational Chart</vt:lpstr>
      <vt:lpstr>Hypertension Canada’s Annual KT Cycle for developing management guidelines</vt:lpstr>
      <vt:lpstr>CHEP 2016 Guidelines</vt:lpstr>
      <vt:lpstr>CHEP 2016 Guidelines</vt:lpstr>
      <vt:lpstr>Usual Office BP Threshold Values for Initiation of Pharmacological Treatment</vt:lpstr>
      <vt:lpstr>Recommended Office BP Treatment Targets</vt:lpstr>
      <vt:lpstr>New thresholds/targets for the high risk patient post-SPRINT: who does this apply to??</vt:lpstr>
      <vt:lpstr>New thresholds/targets for the high risk patient post-SPRINT: who does this NOT apply to??</vt:lpstr>
      <vt:lpstr>SPRINT: SBPs achieved</vt:lpstr>
      <vt:lpstr>Primary Outcome</vt:lpstr>
      <vt:lpstr>New Guideline post-SPRINT  </vt:lpstr>
      <vt:lpstr>CHEP 2016 Guidelines</vt:lpstr>
      <vt:lpstr>Office BP Measurement Methods</vt:lpstr>
      <vt:lpstr>2015 Recommendation on BP Measurement</vt:lpstr>
      <vt:lpstr>PowerPoint Presentation</vt:lpstr>
      <vt:lpstr>Comparison of Automated Office, Ambulatory and Pharmacy BP measurements</vt:lpstr>
      <vt:lpstr>Comparisons of blood pressure readings obtained in clinical settings using different methods of blood pressure measurement</vt:lpstr>
      <vt:lpstr>Predictive value of AOBP</vt:lpstr>
      <vt:lpstr>Predictive value of AOBP The CHAP Study</vt:lpstr>
      <vt:lpstr>Predictive value of AOBP</vt:lpstr>
      <vt:lpstr>CHEP 2016 Guidelines</vt:lpstr>
      <vt:lpstr>Health Behaviour Management</vt:lpstr>
      <vt:lpstr>PowerPoint Presentation</vt:lpstr>
      <vt:lpstr>Systematic Reviews showing a Significant Effect of Potassium on BP</vt:lpstr>
      <vt:lpstr>Increased Potassium intake decreases BP: </vt:lpstr>
      <vt:lpstr>PowerPoint Presentation</vt:lpstr>
      <vt:lpstr>PowerPoint Presentation</vt:lpstr>
      <vt:lpstr>Risk of Hyperkalemia with K Supplementation</vt:lpstr>
      <vt:lpstr>CHEP 2016 Guidelines</vt:lpstr>
      <vt:lpstr>PowerPoint Presentation</vt:lpstr>
      <vt:lpstr>Role for adrenal venous sampling in primary aldosteronism</vt:lpstr>
      <vt:lpstr>CHEP 2016 Guidelines</vt:lpstr>
      <vt:lpstr>PowerPoint Presentation</vt:lpstr>
      <vt:lpstr>Beta blocker vs CCB in Treatment of CAD</vt:lpstr>
      <vt:lpstr>Beta blocker vs. CCB in treatment of CAD</vt:lpstr>
      <vt:lpstr>PowerPoint Presentation</vt:lpstr>
      <vt:lpstr>CHEP 2016 Guidelines</vt:lpstr>
      <vt:lpstr>  </vt:lpstr>
      <vt:lpstr>Out-of-Office BP Measurements</vt:lpstr>
      <vt:lpstr>Out-of-office BP measurements are more highly correlated with BP-related risk</vt:lpstr>
      <vt:lpstr>White Coat and Masked Hypertension</vt:lpstr>
      <vt:lpstr>PowerPoint Presentation</vt:lpstr>
      <vt:lpstr>Prevalence of Masked Hypertension</vt:lpstr>
      <vt:lpstr>The prognosis of white coat and masked hypertension</vt:lpstr>
      <vt:lpstr>CHEP 2016 Guidelines</vt:lpstr>
      <vt:lpstr>Cardiovascular Risk Factors  in Hypertensive Patients </vt:lpstr>
      <vt:lpstr>Impact of discussing coronary risk with patients on blood pressure treatment</vt:lpstr>
      <vt:lpstr>Vascular protection: Statins for high risk hypertensive patients</vt:lpstr>
      <vt:lpstr>Vascular protection: ASA for hypertensive patients</vt:lpstr>
      <vt:lpstr>Strong Evidence for Vascular Protection: Smoking Cessation</vt:lpstr>
      <vt:lpstr>CHEP 2016 Guidelines</vt:lpstr>
      <vt:lpstr>Adherence in hypertensive patients</vt:lpstr>
      <vt:lpstr>Adherence in hypertensive patients</vt:lpstr>
      <vt:lpstr>CHEP 2016 Guidelines</vt:lpstr>
      <vt:lpstr>CHEP 2016 Recommendations</vt:lpstr>
      <vt:lpstr>hypertension.ca</vt:lpstr>
      <vt:lpstr>The 2016 CHEP Guidelines</vt:lpstr>
      <vt:lpstr>Additional Data Slides</vt:lpstr>
      <vt:lpstr>Office BP and ABPM: different evaluation of Blood Pressure</vt:lpstr>
      <vt:lpstr>Correlation of AOBP and OBPM with ABPM</vt:lpstr>
      <vt:lpstr>Studies comparing AOBP measurement with Awake ABPM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2016 CHEP Guidelines</dc:title>
  <dc:creator>SusanCarter</dc:creator>
  <cp:lastModifiedBy>SusanCarter</cp:lastModifiedBy>
  <cp:revision>60</cp:revision>
  <dcterms:modified xsi:type="dcterms:W3CDTF">2016-03-07T15:45:17Z</dcterms:modified>
</cp:coreProperties>
</file>