
<file path=[Content_Types].xml><?xml version="1.0" encoding="utf-8"?>
<Types xmlns="http://schemas.openxmlformats.org/package/2006/content-types">
  <Default Extension="xml" ContentType="application/xml"/>
  <Default Extension="wmf" ContentType="image/x-wmf"/>
  <Default Extension="jpg" ContentType="image/jpeg"/>
  <Default Extension="tiff" ContentType="image/tiff"/>
  <Default Extension="jpeg" ContentType="image/jpeg"/>
  <Default Extension="xlsx" ContentType="application/vnd.openxmlformats-officedocument.spreadsheetml.sheet"/>
  <Default Extension="rels" ContentType="application/vnd.openxmlformats-package.relationships+xml"/>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rts/chart5.xml" ContentType="application/vnd.openxmlformats-officedocument.drawingml.chart+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embeddings/oleObject1.bin" ContentType="application/vnd.openxmlformats-officedocument.oleObject"/>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embeddings/oleObject2.bin" ContentType="application/vnd.openxmlformats-officedocument.oleObject"/>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7" r:id="rId2"/>
  </p:sldMasterIdLst>
  <p:notesMasterIdLst>
    <p:notesMasterId r:id="rId61"/>
  </p:notesMasterIdLst>
  <p:sldIdLst>
    <p:sldId id="473" r:id="rId3"/>
    <p:sldId id="474" r:id="rId4"/>
    <p:sldId id="475" r:id="rId5"/>
    <p:sldId id="476" r:id="rId6"/>
    <p:sldId id="477" r:id="rId7"/>
    <p:sldId id="478" r:id="rId8"/>
    <p:sldId id="479" r:id="rId9"/>
    <p:sldId id="480" r:id="rId10"/>
    <p:sldId id="509" r:id="rId11"/>
    <p:sldId id="482" r:id="rId12"/>
    <p:sldId id="483" r:id="rId13"/>
    <p:sldId id="484" r:id="rId14"/>
    <p:sldId id="485" r:id="rId15"/>
    <p:sldId id="447" r:id="rId16"/>
    <p:sldId id="448" r:id="rId17"/>
    <p:sldId id="486" r:id="rId18"/>
    <p:sldId id="487" r:id="rId19"/>
    <p:sldId id="488" r:id="rId20"/>
    <p:sldId id="449" r:id="rId21"/>
    <p:sldId id="489" r:id="rId22"/>
    <p:sldId id="490" r:id="rId23"/>
    <p:sldId id="491" r:id="rId24"/>
    <p:sldId id="492" r:id="rId25"/>
    <p:sldId id="450" r:id="rId26"/>
    <p:sldId id="451" r:id="rId27"/>
    <p:sldId id="493" r:id="rId28"/>
    <p:sldId id="494" r:id="rId29"/>
    <p:sldId id="495" r:id="rId30"/>
    <p:sldId id="496" r:id="rId31"/>
    <p:sldId id="452" r:id="rId32"/>
    <p:sldId id="497" r:id="rId33"/>
    <p:sldId id="453" r:id="rId34"/>
    <p:sldId id="454" r:id="rId35"/>
    <p:sldId id="455" r:id="rId36"/>
    <p:sldId id="456" r:id="rId37"/>
    <p:sldId id="457" r:id="rId38"/>
    <p:sldId id="498" r:id="rId39"/>
    <p:sldId id="499" r:id="rId40"/>
    <p:sldId id="500" r:id="rId41"/>
    <p:sldId id="501" r:id="rId42"/>
    <p:sldId id="513" r:id="rId43"/>
    <p:sldId id="503" r:id="rId44"/>
    <p:sldId id="458" r:id="rId45"/>
    <p:sldId id="459" r:id="rId46"/>
    <p:sldId id="460" r:id="rId47"/>
    <p:sldId id="461" r:id="rId48"/>
    <p:sldId id="462" r:id="rId49"/>
    <p:sldId id="463" r:id="rId50"/>
    <p:sldId id="464" r:id="rId51"/>
    <p:sldId id="504" r:id="rId52"/>
    <p:sldId id="465" r:id="rId53"/>
    <p:sldId id="466" r:id="rId54"/>
    <p:sldId id="467" r:id="rId55"/>
    <p:sldId id="468" r:id="rId56"/>
    <p:sldId id="511" r:id="rId57"/>
    <p:sldId id="505" r:id="rId58"/>
    <p:sldId id="506" r:id="rId59"/>
    <p:sldId id="512" r:id="rId6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ristina clark" initials="CC" lastIdx="26" clrIdx="0"/>
  <p:cmAuthor id="1" name="Ross Feldman" initials="RF" lastIdx="23" clrIdx="1">
    <p:extLst/>
  </p:cmAuthor>
  <p:cmAuthor id="2" name="Caroline Hornyak" initials="" lastIdx="7" clrIdx="2"/>
  <p:cmAuthor id="3" name="Feldman, Ross" initials="FR" lastIdx="3" clrIdx="3"/>
  <p:cmAuthor id="4" name="Ross" initials="R" lastIdx="1" clrIdx="4">
    <p:extLst/>
  </p:cmAuthor>
  <p:cmAuthor id="5" name="Christiane Dussault" initials="CD" lastIdx="1" clrIdx="5">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73" autoAdjust="0"/>
    <p:restoredTop sz="68268" autoAdjust="0"/>
  </p:normalViewPr>
  <p:slideViewPr>
    <p:cSldViewPr>
      <p:cViewPr>
        <p:scale>
          <a:sx n="70" d="100"/>
          <a:sy n="70" d="100"/>
        </p:scale>
        <p:origin x="-760" y="944"/>
      </p:cViewPr>
      <p:guideLst>
        <p:guide orient="horz" pos="2160"/>
        <p:guide pos="2880"/>
      </p:guideLst>
    </p:cSldViewPr>
  </p:slideViewPr>
  <p:outlineViewPr>
    <p:cViewPr>
      <p:scale>
        <a:sx n="33" d="100"/>
        <a:sy n="33" d="100"/>
      </p:scale>
      <p:origin x="0" y="-6547"/>
    </p:cViewPr>
  </p:outlineViewPr>
  <p:notesTextViewPr>
    <p:cViewPr>
      <p:scale>
        <a:sx n="3" d="2"/>
        <a:sy n="3" d="2"/>
      </p:scale>
      <p:origin x="0" y="0"/>
    </p:cViewPr>
  </p:notesTextViewPr>
  <p:sorterViewPr>
    <p:cViewPr>
      <p:scale>
        <a:sx n="98" d="100"/>
        <a:sy n="98" d="100"/>
      </p:scale>
      <p:origin x="0" y="8760"/>
    </p:cViewPr>
  </p:sorterViewPr>
  <p:notesViewPr>
    <p:cSldViewPr>
      <p:cViewPr>
        <p:scale>
          <a:sx n="150" d="100"/>
          <a:sy n="150" d="100"/>
        </p:scale>
        <p:origin x="1243" y="-374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63" Type="http://schemas.openxmlformats.org/officeDocument/2006/relationships/commentAuthors" Target="commentAuthors.xml"/><Relationship Id="rId64" Type="http://schemas.openxmlformats.org/officeDocument/2006/relationships/presProps" Target="presProps.xml"/><Relationship Id="rId65" Type="http://schemas.openxmlformats.org/officeDocument/2006/relationships/viewProps" Target="viewProps.xml"/><Relationship Id="rId66" Type="http://schemas.openxmlformats.org/officeDocument/2006/relationships/theme" Target="theme/theme1.xml"/><Relationship Id="rId67" Type="http://schemas.openxmlformats.org/officeDocument/2006/relationships/tableStyles" Target="tableStyles.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slide" Target="slides/slide5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60" Type="http://schemas.openxmlformats.org/officeDocument/2006/relationships/slide" Target="slides/slide58.xml"/><Relationship Id="rId61" Type="http://schemas.openxmlformats.org/officeDocument/2006/relationships/notesMaster" Target="notesMasters/notesMaster1.xml"/><Relationship Id="rId62" Type="http://schemas.openxmlformats.org/officeDocument/2006/relationships/printerSettings" Target="printerSettings/printerSettings1.bin"/><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229457"/>
          <c:y val="0.120442"/>
          <c:w val="0.739257"/>
          <c:h val="0.675003"/>
        </c:manualLayout>
      </c:layout>
      <c:barChart>
        <c:barDir val="bar"/>
        <c:grouping val="clustered"/>
        <c:varyColors val="0"/>
        <c:ser>
          <c:idx val="0"/>
          <c:order val="0"/>
          <c:tx>
            <c:strRef>
              <c:f>Sheet1!$B$1</c:f>
              <c:strCache>
                <c:ptCount val="1"/>
              </c:strCache>
            </c:strRef>
          </c:tx>
          <c:spPr>
            <a:solidFill>
              <a:schemeClr val="tx2">
                <a:lumMod val="60000"/>
                <a:lumOff val="40000"/>
              </a:schemeClr>
            </a:solidFill>
            <a:ln w="12700" cap="flat">
              <a:noFill/>
              <a:miter lim="400000"/>
            </a:ln>
            <a:effectLst/>
          </c:spPr>
          <c:invertIfNegative val="0"/>
          <c:cat>
            <c:strRef>
              <c:f>Sheet1!$A$2:$A$4</c:f>
              <c:strCache>
                <c:ptCount val="3"/>
                <c:pt idx="0">
                  <c:v>MPAC</c:v>
                </c:pt>
                <c:pt idx="1">
                  <c:v>MPAD</c:v>
                </c:pt>
                <c:pt idx="2">
                  <c:v>MAPA</c:v>
                </c:pt>
              </c:strCache>
            </c:strRef>
          </c:cat>
          <c:val>
            <c:numRef>
              <c:f>Sheet1!$B$2:$B$4</c:f>
              <c:numCache>
                <c:formatCode>General</c:formatCode>
                <c:ptCount val="3"/>
                <c:pt idx="0">
                  <c:v>0.26</c:v>
                </c:pt>
                <c:pt idx="1">
                  <c:v>0.43</c:v>
                </c:pt>
                <c:pt idx="2">
                  <c:v>0.51</c:v>
                </c:pt>
              </c:numCache>
            </c:numRef>
          </c:val>
          <c:extLst xmlns:c16r2="http://schemas.microsoft.com/office/drawing/2015/06/chart">
            <c:ext xmlns:c16="http://schemas.microsoft.com/office/drawing/2014/chart" uri="{C3380CC4-5D6E-409C-BE32-E72D297353CC}">
              <c16:uniqueId val="{00000000-3DEB-4068-B94B-31257BB56755}"/>
            </c:ext>
          </c:extLst>
        </c:ser>
        <c:dLbls>
          <c:showLegendKey val="0"/>
          <c:showVal val="0"/>
          <c:showCatName val="0"/>
          <c:showSerName val="0"/>
          <c:showPercent val="0"/>
          <c:showBubbleSize val="0"/>
        </c:dLbls>
        <c:gapWidth val="50"/>
        <c:axId val="-2079281208"/>
        <c:axId val="-2079041672"/>
      </c:barChart>
      <c:catAx>
        <c:axId val="-2079281208"/>
        <c:scaling>
          <c:orientation val="maxMin"/>
        </c:scaling>
        <c:delete val="0"/>
        <c:axPos val="l"/>
        <c:numFmt formatCode="General" sourceLinked="0"/>
        <c:majorTickMark val="out"/>
        <c:minorTickMark val="none"/>
        <c:tickLblPos val="nextTo"/>
        <c:spPr>
          <a:ln w="12700" cap="flat">
            <a:solidFill>
              <a:srgbClr val="808080"/>
            </a:solidFill>
            <a:prstDash val="solid"/>
            <a:round/>
          </a:ln>
        </c:spPr>
        <c:txPr>
          <a:bodyPr rot="0"/>
          <a:lstStyle/>
          <a:p>
            <a:pPr>
              <a:defRPr sz="1600" b="0" i="0" u="none" strike="noStrike">
                <a:solidFill>
                  <a:srgbClr val="000000"/>
                </a:solidFill>
                <a:latin typeface="Calibri"/>
              </a:defRPr>
            </a:pPr>
            <a:endParaRPr lang="en-US"/>
          </a:p>
        </c:txPr>
        <c:crossAx val="-2079041672"/>
        <c:crosses val="autoZero"/>
        <c:auto val="1"/>
        <c:lblAlgn val="ctr"/>
        <c:lblOffset val="100"/>
        <c:noMultiLvlLbl val="1"/>
      </c:catAx>
      <c:valAx>
        <c:axId val="-2079041672"/>
        <c:scaling>
          <c:orientation val="minMax"/>
          <c:max val="0.6"/>
        </c:scaling>
        <c:delete val="0"/>
        <c:axPos val="t"/>
        <c:numFmt formatCode="0.##" sourceLinked="0"/>
        <c:majorTickMark val="out"/>
        <c:minorTickMark val="none"/>
        <c:tickLblPos val="high"/>
        <c:spPr>
          <a:ln w="12700" cap="flat">
            <a:solidFill>
              <a:srgbClr val="808080"/>
            </a:solidFill>
            <a:prstDash val="solid"/>
            <a:round/>
          </a:ln>
        </c:spPr>
        <c:txPr>
          <a:bodyPr rot="0"/>
          <a:lstStyle/>
          <a:p>
            <a:pPr>
              <a:defRPr sz="1200" b="0" i="0" u="none" strike="noStrike">
                <a:solidFill>
                  <a:srgbClr val="000000"/>
                </a:solidFill>
                <a:latin typeface="Calibri"/>
              </a:defRPr>
            </a:pPr>
            <a:endParaRPr lang="en-US"/>
          </a:p>
        </c:txPr>
        <c:crossAx val="-2079281208"/>
        <c:crosses val="autoZero"/>
        <c:crossBetween val="between"/>
        <c:majorUnit val="0.1"/>
        <c:minorUnit val="0.0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228652"/>
          <c:y val="0.127306"/>
          <c:w val="0.740172"/>
          <c:h val="0.657195"/>
        </c:manualLayout>
      </c:layout>
      <c:barChart>
        <c:barDir val="bar"/>
        <c:grouping val="clustered"/>
        <c:varyColors val="0"/>
        <c:ser>
          <c:idx val="0"/>
          <c:order val="0"/>
          <c:tx>
            <c:strRef>
              <c:f>Sheet1!$B$1</c:f>
              <c:strCache>
                <c:ptCount val="1"/>
                <c:pt idx="0">
                  <c:v>LVH</c:v>
                </c:pt>
              </c:strCache>
            </c:strRef>
          </c:tx>
          <c:spPr>
            <a:solidFill>
              <a:schemeClr val="tx2">
                <a:lumMod val="60000"/>
                <a:lumOff val="40000"/>
              </a:schemeClr>
            </a:solidFill>
            <a:ln w="12700" cap="flat">
              <a:noFill/>
              <a:miter lim="400000"/>
            </a:ln>
            <a:effectLst/>
          </c:spPr>
          <c:invertIfNegative val="0"/>
          <c:cat>
            <c:strRef>
              <c:f>Sheet1!$A$2:$A$4</c:f>
              <c:strCache>
                <c:ptCount val="3"/>
                <c:pt idx="0">
                  <c:v>MPAC</c:v>
                </c:pt>
                <c:pt idx="1">
                  <c:v>MPAD</c:v>
                </c:pt>
                <c:pt idx="2">
                  <c:v>MAPA</c:v>
                </c:pt>
              </c:strCache>
            </c:strRef>
          </c:cat>
          <c:val>
            <c:numRef>
              <c:f>Sheet1!$B$2:$B$4</c:f>
              <c:numCache>
                <c:formatCode>General</c:formatCode>
                <c:ptCount val="3"/>
                <c:pt idx="0">
                  <c:v>0.27</c:v>
                </c:pt>
                <c:pt idx="1">
                  <c:v>0.41</c:v>
                </c:pt>
                <c:pt idx="2">
                  <c:v>0.47</c:v>
                </c:pt>
              </c:numCache>
            </c:numRef>
          </c:val>
          <c:extLst xmlns:c16r2="http://schemas.microsoft.com/office/drawing/2015/06/chart">
            <c:ext xmlns:c16="http://schemas.microsoft.com/office/drawing/2014/chart" uri="{C3380CC4-5D6E-409C-BE32-E72D297353CC}">
              <c16:uniqueId val="{00000000-681C-49B6-A554-A185FE22A85E}"/>
            </c:ext>
          </c:extLst>
        </c:ser>
        <c:dLbls>
          <c:showLegendKey val="0"/>
          <c:showVal val="0"/>
          <c:showCatName val="0"/>
          <c:showSerName val="0"/>
          <c:showPercent val="0"/>
          <c:showBubbleSize val="0"/>
        </c:dLbls>
        <c:gapWidth val="50"/>
        <c:axId val="2090896680"/>
        <c:axId val="-2078432552"/>
      </c:barChart>
      <c:catAx>
        <c:axId val="2090896680"/>
        <c:scaling>
          <c:orientation val="maxMin"/>
        </c:scaling>
        <c:delete val="0"/>
        <c:axPos val="l"/>
        <c:numFmt formatCode="General" sourceLinked="0"/>
        <c:majorTickMark val="out"/>
        <c:minorTickMark val="none"/>
        <c:tickLblPos val="nextTo"/>
        <c:spPr>
          <a:ln w="12700" cap="flat">
            <a:solidFill>
              <a:srgbClr val="808080"/>
            </a:solidFill>
            <a:prstDash val="solid"/>
            <a:round/>
          </a:ln>
        </c:spPr>
        <c:txPr>
          <a:bodyPr rot="0"/>
          <a:lstStyle/>
          <a:p>
            <a:pPr>
              <a:defRPr sz="1600" b="0" i="0" u="none" strike="noStrike">
                <a:solidFill>
                  <a:srgbClr val="000000"/>
                </a:solidFill>
                <a:latin typeface="Calibri"/>
              </a:defRPr>
            </a:pPr>
            <a:endParaRPr lang="en-US"/>
          </a:p>
        </c:txPr>
        <c:crossAx val="-2078432552"/>
        <c:crosses val="autoZero"/>
        <c:auto val="1"/>
        <c:lblAlgn val="ctr"/>
        <c:lblOffset val="100"/>
        <c:noMultiLvlLbl val="1"/>
      </c:catAx>
      <c:valAx>
        <c:axId val="-2078432552"/>
        <c:scaling>
          <c:orientation val="minMax"/>
          <c:max val="0.6"/>
        </c:scaling>
        <c:delete val="0"/>
        <c:axPos val="t"/>
        <c:numFmt formatCode="0.##" sourceLinked="0"/>
        <c:majorTickMark val="out"/>
        <c:minorTickMark val="none"/>
        <c:tickLblPos val="high"/>
        <c:spPr>
          <a:ln w="12700" cap="flat">
            <a:solidFill>
              <a:srgbClr val="808080"/>
            </a:solidFill>
            <a:prstDash val="solid"/>
            <a:round/>
          </a:ln>
        </c:spPr>
        <c:txPr>
          <a:bodyPr rot="0"/>
          <a:lstStyle/>
          <a:p>
            <a:pPr>
              <a:defRPr sz="1200" b="0" i="0" u="none" strike="noStrike">
                <a:solidFill>
                  <a:srgbClr val="000000"/>
                </a:solidFill>
                <a:latin typeface="Calibri"/>
              </a:defRPr>
            </a:pPr>
            <a:endParaRPr lang="en-US"/>
          </a:p>
        </c:txPr>
        <c:crossAx val="2090896680"/>
        <c:crosses val="autoZero"/>
        <c:crossBetween val="between"/>
        <c:majorUnit val="0.1"/>
        <c:minorUnit val="0.0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0869384"/>
          <c:y val="0.118158"/>
          <c:w val="0.875987"/>
          <c:h val="0.680928"/>
        </c:manualLayout>
      </c:layout>
      <c:barChart>
        <c:barDir val="bar"/>
        <c:grouping val="clustered"/>
        <c:varyColors val="0"/>
        <c:ser>
          <c:idx val="0"/>
          <c:order val="0"/>
          <c:tx>
            <c:strRef>
              <c:f>Sheet1!$B$1</c:f>
              <c:strCache>
                <c:ptCount val="1"/>
                <c:pt idx="0">
                  <c:v>LVH</c:v>
                </c:pt>
              </c:strCache>
            </c:strRef>
          </c:tx>
          <c:spPr>
            <a:solidFill>
              <a:srgbClr val="AA2329"/>
            </a:solidFill>
            <a:ln w="12700" cap="flat">
              <a:noFill/>
              <a:miter lim="400000"/>
            </a:ln>
            <a:effectLst/>
          </c:spPr>
          <c:invertIfNegative val="0"/>
          <c:cat>
            <c:strRef>
              <c:f>Sheet1!$A$2:$A$4</c:f>
              <c:strCache>
                <c:ptCount val="3"/>
                <c:pt idx="0">
                  <c:v>OBP</c:v>
                </c:pt>
                <c:pt idx="1">
                  <c:v>Average HBP</c:v>
                </c:pt>
                <c:pt idx="2">
                  <c:v>ABPM</c:v>
                </c:pt>
              </c:strCache>
            </c:strRef>
          </c:cat>
          <c:val>
            <c:numRef>
              <c:f>Sheet1!$B$2:$B$4</c:f>
              <c:numCache>
                <c:formatCode>General</c:formatCode>
                <c:ptCount val="3"/>
                <c:pt idx="0">
                  <c:v>0.25</c:v>
                </c:pt>
                <c:pt idx="1">
                  <c:v>0.4</c:v>
                </c:pt>
                <c:pt idx="2">
                  <c:v>0.45</c:v>
                </c:pt>
              </c:numCache>
            </c:numRef>
          </c:val>
          <c:extLst xmlns:c16r2="http://schemas.microsoft.com/office/drawing/2015/06/chart">
            <c:ext xmlns:c16="http://schemas.microsoft.com/office/drawing/2014/chart" uri="{C3380CC4-5D6E-409C-BE32-E72D297353CC}">
              <c16:uniqueId val="{00000000-02D7-42E1-A3FE-1623606536DD}"/>
            </c:ext>
          </c:extLst>
        </c:ser>
        <c:dLbls>
          <c:showLegendKey val="0"/>
          <c:showVal val="0"/>
          <c:showCatName val="0"/>
          <c:showSerName val="0"/>
          <c:showPercent val="0"/>
          <c:showBubbleSize val="0"/>
        </c:dLbls>
        <c:gapWidth val="50"/>
        <c:axId val="-2107440216"/>
        <c:axId val="-2107436856"/>
      </c:barChart>
      <c:catAx>
        <c:axId val="-2107440216"/>
        <c:scaling>
          <c:orientation val="maxMin"/>
        </c:scaling>
        <c:delete val="0"/>
        <c:axPos val="l"/>
        <c:numFmt formatCode="General" sourceLinked="0"/>
        <c:majorTickMark val="out"/>
        <c:minorTickMark val="none"/>
        <c:tickLblPos val="none"/>
        <c:spPr>
          <a:ln w="12700" cap="flat">
            <a:solidFill>
              <a:srgbClr val="808080"/>
            </a:solidFill>
            <a:prstDash val="solid"/>
            <a:round/>
          </a:ln>
        </c:spPr>
        <c:txPr>
          <a:bodyPr rot="0"/>
          <a:lstStyle/>
          <a:p>
            <a:pPr>
              <a:defRPr sz="1800" b="0" i="0" u="none" strike="noStrike">
                <a:solidFill>
                  <a:srgbClr val="000000"/>
                </a:solidFill>
                <a:latin typeface="Calibri"/>
              </a:defRPr>
            </a:pPr>
            <a:endParaRPr lang="en-US"/>
          </a:p>
        </c:txPr>
        <c:crossAx val="-2107436856"/>
        <c:crosses val="autoZero"/>
        <c:auto val="1"/>
        <c:lblAlgn val="ctr"/>
        <c:lblOffset val="100"/>
        <c:noMultiLvlLbl val="1"/>
      </c:catAx>
      <c:valAx>
        <c:axId val="-2107436856"/>
        <c:scaling>
          <c:orientation val="minMax"/>
          <c:max val="0.5"/>
        </c:scaling>
        <c:delete val="0"/>
        <c:axPos val="t"/>
        <c:numFmt formatCode="0.##" sourceLinked="0"/>
        <c:majorTickMark val="out"/>
        <c:minorTickMark val="none"/>
        <c:tickLblPos val="high"/>
        <c:spPr>
          <a:ln w="12700" cap="flat">
            <a:solidFill>
              <a:srgbClr val="808080"/>
            </a:solidFill>
            <a:prstDash val="solid"/>
            <a:round/>
          </a:ln>
        </c:spPr>
        <c:txPr>
          <a:bodyPr rot="0"/>
          <a:lstStyle/>
          <a:p>
            <a:pPr>
              <a:defRPr sz="1200" b="0" i="0" u="none" strike="noStrike">
                <a:solidFill>
                  <a:srgbClr val="000000"/>
                </a:solidFill>
                <a:latin typeface="Calibri"/>
              </a:defRPr>
            </a:pPr>
            <a:endParaRPr lang="en-US"/>
          </a:p>
        </c:txPr>
        <c:crossAx val="-2107440216"/>
        <c:crosses val="autoZero"/>
        <c:crossBetween val="between"/>
        <c:majorUnit val="0.1"/>
        <c:minorUnit val="0.0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0869384"/>
          <c:y val="0.1254"/>
          <c:w val="0.875987"/>
          <c:h val="0.662139"/>
        </c:manualLayout>
      </c:layout>
      <c:barChart>
        <c:barDir val="bar"/>
        <c:grouping val="clustered"/>
        <c:varyColors val="0"/>
        <c:ser>
          <c:idx val="0"/>
          <c:order val="0"/>
          <c:tx>
            <c:strRef>
              <c:f>Sheet1!$B$1</c:f>
              <c:strCache>
                <c:ptCount val="1"/>
                <c:pt idx="0">
                  <c:v>LVH</c:v>
                </c:pt>
              </c:strCache>
            </c:strRef>
          </c:tx>
          <c:spPr>
            <a:solidFill>
              <a:srgbClr val="AA2329"/>
            </a:solidFill>
            <a:ln w="12700" cap="flat">
              <a:noFill/>
              <a:miter lim="400000"/>
            </a:ln>
            <a:effectLst/>
          </c:spPr>
          <c:invertIfNegative val="0"/>
          <c:cat>
            <c:strRef>
              <c:f>Sheet1!$A$2:$A$4</c:f>
              <c:strCache>
                <c:ptCount val="3"/>
                <c:pt idx="0">
                  <c:v>OBP</c:v>
                </c:pt>
                <c:pt idx="1">
                  <c:v>Average HBP</c:v>
                </c:pt>
                <c:pt idx="2">
                  <c:v>ABPM</c:v>
                </c:pt>
              </c:strCache>
            </c:strRef>
          </c:cat>
          <c:val>
            <c:numRef>
              <c:f>Sheet1!$B$2:$B$4</c:f>
              <c:numCache>
                <c:formatCode>General</c:formatCode>
                <c:ptCount val="3"/>
                <c:pt idx="0">
                  <c:v>0.15</c:v>
                </c:pt>
                <c:pt idx="1">
                  <c:v>0.33</c:v>
                </c:pt>
                <c:pt idx="2">
                  <c:v>0.4</c:v>
                </c:pt>
              </c:numCache>
            </c:numRef>
          </c:val>
          <c:extLst xmlns:c16r2="http://schemas.microsoft.com/office/drawing/2015/06/chart">
            <c:ext xmlns:c16="http://schemas.microsoft.com/office/drawing/2014/chart" uri="{C3380CC4-5D6E-409C-BE32-E72D297353CC}">
              <c16:uniqueId val="{00000000-BD20-4569-B67C-C60DEBF42816}"/>
            </c:ext>
          </c:extLst>
        </c:ser>
        <c:dLbls>
          <c:showLegendKey val="0"/>
          <c:showVal val="0"/>
          <c:showCatName val="0"/>
          <c:showSerName val="0"/>
          <c:showPercent val="0"/>
          <c:showBubbleSize val="0"/>
        </c:dLbls>
        <c:gapWidth val="50"/>
        <c:axId val="2045985768"/>
        <c:axId val="-2076670424"/>
      </c:barChart>
      <c:catAx>
        <c:axId val="2045985768"/>
        <c:scaling>
          <c:orientation val="maxMin"/>
        </c:scaling>
        <c:delete val="0"/>
        <c:axPos val="l"/>
        <c:numFmt formatCode="General" sourceLinked="0"/>
        <c:majorTickMark val="out"/>
        <c:minorTickMark val="none"/>
        <c:tickLblPos val="none"/>
        <c:spPr>
          <a:ln w="12700" cap="flat">
            <a:solidFill>
              <a:srgbClr val="808080"/>
            </a:solidFill>
            <a:prstDash val="solid"/>
            <a:round/>
          </a:ln>
        </c:spPr>
        <c:txPr>
          <a:bodyPr rot="0"/>
          <a:lstStyle/>
          <a:p>
            <a:pPr>
              <a:defRPr sz="1800" b="0" i="0" u="none" strike="noStrike">
                <a:solidFill>
                  <a:srgbClr val="000000"/>
                </a:solidFill>
                <a:latin typeface="Calibri"/>
              </a:defRPr>
            </a:pPr>
            <a:endParaRPr lang="en-US"/>
          </a:p>
        </c:txPr>
        <c:crossAx val="-2076670424"/>
        <c:crosses val="autoZero"/>
        <c:auto val="1"/>
        <c:lblAlgn val="ctr"/>
        <c:lblOffset val="100"/>
        <c:noMultiLvlLbl val="1"/>
      </c:catAx>
      <c:valAx>
        <c:axId val="-2076670424"/>
        <c:scaling>
          <c:orientation val="minMax"/>
          <c:max val="0.5"/>
        </c:scaling>
        <c:delete val="0"/>
        <c:axPos val="t"/>
        <c:numFmt formatCode="0.##" sourceLinked="0"/>
        <c:majorTickMark val="out"/>
        <c:minorTickMark val="none"/>
        <c:tickLblPos val="high"/>
        <c:spPr>
          <a:ln w="12700" cap="flat">
            <a:solidFill>
              <a:srgbClr val="808080"/>
            </a:solidFill>
            <a:prstDash val="solid"/>
            <a:round/>
          </a:ln>
        </c:spPr>
        <c:txPr>
          <a:bodyPr rot="0"/>
          <a:lstStyle/>
          <a:p>
            <a:pPr>
              <a:defRPr sz="1200" b="0" i="0" u="none" strike="noStrike">
                <a:solidFill>
                  <a:srgbClr val="000000"/>
                </a:solidFill>
                <a:latin typeface="Calibri"/>
              </a:defRPr>
            </a:pPr>
            <a:endParaRPr lang="en-US"/>
          </a:p>
        </c:txPr>
        <c:crossAx val="2045985768"/>
        <c:crosses val="autoZero"/>
        <c:crossBetween val="between"/>
        <c:majorUnit val="0.1"/>
        <c:minorUnit val="0.0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66297632934772"/>
          <c:y val="0.0283930302521568"/>
          <c:w val="0.614091450374259"/>
          <c:h val="0.763897254037832"/>
        </c:manualLayout>
      </c:layout>
      <c:barChart>
        <c:barDir val="col"/>
        <c:grouping val="clustered"/>
        <c:varyColors val="0"/>
        <c:ser>
          <c:idx val="0"/>
          <c:order val="0"/>
          <c:tx>
            <c:strRef>
              <c:f>Sheet1!$B$1</c:f>
              <c:strCache>
                <c:ptCount val="1"/>
                <c:pt idx="0">
                  <c:v>HCTZ (n=18)</c:v>
                </c:pt>
              </c:strCache>
            </c:strRef>
          </c:tx>
          <c:invertIfNegative val="0"/>
          <c:dLbls>
            <c:spPr>
              <a:noFill/>
              <a:ln>
                <a:noFill/>
              </a:ln>
              <a:effectLst/>
            </c:spPr>
            <c:txPr>
              <a:bodyPr/>
              <a:lstStyle/>
              <a:p>
                <a:pPr>
                  <a:defRPr sz="1400" b="1"/>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Ambulatory SBP</c:v>
                </c:pt>
                <c:pt idx="1">
                  <c:v>Ambulatory DBP</c:v>
                </c:pt>
              </c:strCache>
            </c:strRef>
          </c:cat>
          <c:val>
            <c:numRef>
              <c:f>Sheet1!$B$2:$B$3</c:f>
              <c:numCache>
                <c:formatCode>General</c:formatCode>
                <c:ptCount val="2"/>
                <c:pt idx="0">
                  <c:v>-6.02</c:v>
                </c:pt>
                <c:pt idx="1">
                  <c:v>-4.17</c:v>
                </c:pt>
              </c:numCache>
            </c:numRef>
          </c:val>
          <c:extLst xmlns:c16r2="http://schemas.microsoft.com/office/drawing/2015/06/chart">
            <c:ext xmlns:c16="http://schemas.microsoft.com/office/drawing/2014/chart" uri="{C3380CC4-5D6E-409C-BE32-E72D297353CC}">
              <c16:uniqueId val="{00000000-30A9-48FA-82D4-8F5F8191DBF5}"/>
            </c:ext>
          </c:extLst>
        </c:ser>
        <c:ser>
          <c:idx val="1"/>
          <c:order val="1"/>
          <c:tx>
            <c:strRef>
              <c:f>Sheet1!$C$1</c:f>
              <c:strCache>
                <c:ptCount val="1"/>
                <c:pt idx="0">
                  <c:v>Chlorthalidone (n=16)</c:v>
                </c:pt>
              </c:strCache>
            </c:strRef>
          </c:tx>
          <c:spPr>
            <a:solidFill>
              <a:schemeClr val="tx2">
                <a:lumMod val="60000"/>
                <a:lumOff val="40000"/>
              </a:schemeClr>
            </a:solidFill>
          </c:spPr>
          <c:invertIfNegative val="0"/>
          <c:dLbls>
            <c:spPr>
              <a:noFill/>
              <a:ln>
                <a:noFill/>
              </a:ln>
              <a:effectLst/>
            </c:spPr>
            <c:txPr>
              <a:bodyPr/>
              <a:lstStyle/>
              <a:p>
                <a:pPr>
                  <a:defRPr sz="1400" b="1"/>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Ambulatory SBP</c:v>
                </c:pt>
                <c:pt idx="1">
                  <c:v>Ambulatory DBP</c:v>
                </c:pt>
              </c:strCache>
            </c:strRef>
          </c:cat>
          <c:val>
            <c:numRef>
              <c:f>Sheet1!$C$2:$C$3</c:f>
              <c:numCache>
                <c:formatCode>General</c:formatCode>
                <c:ptCount val="2"/>
                <c:pt idx="0">
                  <c:v>-11.14</c:v>
                </c:pt>
                <c:pt idx="1">
                  <c:v>-7.78</c:v>
                </c:pt>
              </c:numCache>
            </c:numRef>
          </c:val>
          <c:extLst xmlns:c16r2="http://schemas.microsoft.com/office/drawing/2015/06/chart">
            <c:ext xmlns:c16="http://schemas.microsoft.com/office/drawing/2014/chart" uri="{C3380CC4-5D6E-409C-BE32-E72D297353CC}">
              <c16:uniqueId val="{00000001-30A9-48FA-82D4-8F5F8191DBF5}"/>
            </c:ext>
          </c:extLst>
        </c:ser>
        <c:dLbls>
          <c:showLegendKey val="0"/>
          <c:showVal val="0"/>
          <c:showCatName val="0"/>
          <c:showSerName val="0"/>
          <c:showPercent val="0"/>
          <c:showBubbleSize val="0"/>
        </c:dLbls>
        <c:gapWidth val="150"/>
        <c:axId val="-2141792408"/>
        <c:axId val="-2141789432"/>
      </c:barChart>
      <c:catAx>
        <c:axId val="-2141792408"/>
        <c:scaling>
          <c:orientation val="minMax"/>
        </c:scaling>
        <c:delete val="1"/>
        <c:axPos val="b"/>
        <c:numFmt formatCode="General" sourceLinked="0"/>
        <c:majorTickMark val="out"/>
        <c:minorTickMark val="none"/>
        <c:tickLblPos val="nextTo"/>
        <c:crossAx val="-2141789432"/>
        <c:crosses val="autoZero"/>
        <c:auto val="1"/>
        <c:lblAlgn val="ctr"/>
        <c:lblOffset val="100"/>
        <c:noMultiLvlLbl val="0"/>
      </c:catAx>
      <c:valAx>
        <c:axId val="-2141789432"/>
        <c:scaling>
          <c:orientation val="minMax"/>
          <c:min val="-14.0"/>
        </c:scaling>
        <c:delete val="0"/>
        <c:axPos val="l"/>
        <c:majorGridlines/>
        <c:numFmt formatCode="General" sourceLinked="1"/>
        <c:majorTickMark val="out"/>
        <c:minorTickMark val="none"/>
        <c:tickLblPos val="nextTo"/>
        <c:txPr>
          <a:bodyPr/>
          <a:lstStyle/>
          <a:p>
            <a:pPr>
              <a:defRPr sz="1400" b="1"/>
            </a:pPr>
            <a:endParaRPr lang="en-US"/>
          </a:p>
        </c:txPr>
        <c:crossAx val="-2141792408"/>
        <c:crosses val="autoZero"/>
        <c:crossBetween val="between"/>
      </c:valAx>
    </c:plotArea>
    <c:legend>
      <c:legendPos val="r"/>
      <c:layout/>
      <c:overlay val="0"/>
      <c:txPr>
        <a:bodyPr/>
        <a:lstStyle/>
        <a:p>
          <a:pPr>
            <a:defRPr sz="1400" b="1"/>
          </a:pPr>
          <a:endParaRPr lang="en-US"/>
        </a:p>
      </c:txPr>
    </c:legend>
    <c:plotVisOnly val="1"/>
    <c:dispBlanksAs val="gap"/>
    <c:showDLblsOverMax val="0"/>
  </c:chart>
  <c:txPr>
    <a:bodyPr/>
    <a:lstStyle/>
    <a:p>
      <a:pPr>
        <a:defRPr sz="1800"/>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376FA0-7576-4E8F-8B62-919978CA3AB0}" type="datetimeFigureOut">
              <a:rPr lang="en-US" smtClean="0"/>
              <a:pPr/>
              <a:t>17-05-19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6EFE9D-044C-4BA1-9A40-FBFDC38C0AB7}" type="slidenum">
              <a:rPr lang="en-US" smtClean="0"/>
              <a:pPr/>
              <a:t>‹#›</a:t>
            </a:fld>
            <a:endParaRPr lang="en-US"/>
          </a:p>
        </p:txBody>
      </p:sp>
    </p:spTree>
    <p:extLst>
      <p:ext uri="{BB962C8B-B14F-4D97-AF65-F5344CB8AC3E}">
        <p14:creationId xmlns:p14="http://schemas.microsoft.com/office/powerpoint/2010/main" val="21814963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 Id="rId3" Type="http://schemas.openxmlformats.org/officeDocument/2006/relationships/hyperlink" Target="http://www.thelancet.com/journals/lancet/article/PIIS0140-6736(04)16451-9/abstract" TargetMode="Externa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 Id="rId3" Type="http://schemas.openxmlformats.org/officeDocument/2006/relationships/hyperlink" Target="http://www.hypertension.ca/"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fld id="{B46EFE9D-044C-4BA1-9A40-FBFDC38C0AB7}" type="slidenum">
              <a:rPr lang="en-US" smtClean="0">
                <a:solidFill>
                  <a:prstClr val="black"/>
                </a:solidFill>
                <a:latin typeface="Calibri"/>
              </a:rPr>
              <a:pPr/>
              <a:t>1</a:t>
            </a:fld>
            <a:endParaRPr lang="en-US">
              <a:solidFill>
                <a:prstClr val="black"/>
              </a:solidFill>
              <a:latin typeface="Calibri"/>
            </a:endParaRPr>
          </a:p>
        </p:txBody>
      </p:sp>
    </p:spTree>
    <p:extLst>
      <p:ext uri="{BB962C8B-B14F-4D97-AF65-F5344CB8AC3E}">
        <p14:creationId xmlns:p14="http://schemas.microsoft.com/office/powerpoint/2010/main" val="12545297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fld id="{B46EFE9D-044C-4BA1-9A40-FBFDC38C0AB7}" type="slidenum">
              <a:rPr lang="en-US" smtClean="0">
                <a:solidFill>
                  <a:prstClr val="black"/>
                </a:solidFill>
                <a:latin typeface="Calibri"/>
              </a:rPr>
              <a:pPr/>
              <a:t>2</a:t>
            </a:fld>
            <a:endParaRPr lang="en-US">
              <a:solidFill>
                <a:prstClr val="black"/>
              </a:solidFill>
              <a:latin typeface="Calibri"/>
            </a:endParaRPr>
          </a:p>
        </p:txBody>
      </p:sp>
    </p:spTree>
    <p:extLst>
      <p:ext uri="{BB962C8B-B14F-4D97-AF65-F5344CB8AC3E}">
        <p14:creationId xmlns:p14="http://schemas.microsoft.com/office/powerpoint/2010/main" val="41438526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Produits de </a:t>
            </a:r>
            <a:r>
              <a:rPr lang="fr-CA" dirty="0" err="1"/>
              <a:t>Servier</a:t>
            </a:r>
            <a:r>
              <a:rPr lang="fr-CA" dirty="0"/>
              <a:t> pour le traitement de l’hypertension</a:t>
            </a:r>
            <a:endParaRPr lang="fr-CA" baseline="0" dirty="0"/>
          </a:p>
          <a:p>
            <a:pPr marL="171450" indent="-171450">
              <a:buFont typeface="Arial" pitchFamily="34" charset="0"/>
              <a:buChar char="•"/>
            </a:pPr>
            <a:r>
              <a:rPr lang="fr-CA" baseline="0" dirty="0" err="1"/>
              <a:t>Coversyl</a:t>
            </a:r>
            <a:r>
              <a:rPr lang="fr-CA" baseline="0" dirty="0"/>
              <a:t> (</a:t>
            </a:r>
            <a:r>
              <a:rPr lang="fr-CA" baseline="0" dirty="0" err="1"/>
              <a:t>périndopril</a:t>
            </a:r>
            <a:r>
              <a:rPr lang="fr-CA" baseline="0" dirty="0"/>
              <a:t>)</a:t>
            </a:r>
          </a:p>
          <a:p>
            <a:pPr marL="171450" indent="-171450">
              <a:buFont typeface="Arial" pitchFamily="34" charset="0"/>
              <a:buChar char="•"/>
            </a:pPr>
            <a:r>
              <a:rPr lang="fr-CA" baseline="0" dirty="0" err="1"/>
              <a:t>Coversyl</a:t>
            </a:r>
            <a:r>
              <a:rPr lang="fr-CA" baseline="0" dirty="0"/>
              <a:t> Plus (</a:t>
            </a:r>
            <a:r>
              <a:rPr lang="fr-CA" baseline="0" dirty="0" err="1"/>
              <a:t>périndopril</a:t>
            </a:r>
            <a:r>
              <a:rPr lang="fr-CA" baseline="0" dirty="0"/>
              <a:t> + </a:t>
            </a:r>
            <a:r>
              <a:rPr lang="fr-CA" baseline="0" dirty="0" err="1"/>
              <a:t>indapamide</a:t>
            </a:r>
            <a:r>
              <a:rPr lang="fr-CA" baseline="0" dirty="0"/>
              <a:t>)</a:t>
            </a:r>
          </a:p>
          <a:p>
            <a:pPr marL="171450" indent="-171450">
              <a:buFont typeface="Arial" pitchFamily="34" charset="0"/>
              <a:buChar char="•"/>
            </a:pPr>
            <a:r>
              <a:rPr lang="fr-CA" baseline="0" dirty="0" err="1"/>
              <a:t>Lozide</a:t>
            </a:r>
            <a:r>
              <a:rPr lang="fr-CA" baseline="0" dirty="0"/>
              <a:t> (</a:t>
            </a:r>
            <a:r>
              <a:rPr lang="fr-CA" baseline="0" dirty="0" err="1"/>
              <a:t>indapamide</a:t>
            </a:r>
            <a:r>
              <a:rPr lang="fr-CA" baseline="0" dirty="0"/>
              <a:t>)</a:t>
            </a:r>
          </a:p>
          <a:p>
            <a:pPr marL="171450" indent="-171450">
              <a:buFont typeface="Arial" pitchFamily="34" charset="0"/>
              <a:buChar char="•"/>
            </a:pPr>
            <a:r>
              <a:rPr lang="fr-CA" baseline="0" dirty="0" err="1"/>
              <a:t>Viacoram</a:t>
            </a:r>
            <a:r>
              <a:rPr lang="fr-CA" baseline="0" dirty="0"/>
              <a:t> (</a:t>
            </a:r>
            <a:r>
              <a:rPr lang="fr-CA" baseline="0" dirty="0" err="1"/>
              <a:t>périndopril</a:t>
            </a:r>
            <a:r>
              <a:rPr lang="fr-CA" baseline="0" dirty="0"/>
              <a:t> + </a:t>
            </a:r>
            <a:r>
              <a:rPr lang="fr-CA" baseline="0" dirty="0" err="1"/>
              <a:t>amlodipine</a:t>
            </a:r>
            <a:r>
              <a:rPr lang="fr-CA" baseline="0" dirty="0"/>
              <a:t>)</a:t>
            </a:r>
            <a:endParaRPr lang="fr-CA" dirty="0"/>
          </a:p>
        </p:txBody>
      </p:sp>
      <p:sp>
        <p:nvSpPr>
          <p:cNvPr id="4" name="Slide Number Placeholder 3"/>
          <p:cNvSpPr>
            <a:spLocks noGrp="1"/>
          </p:cNvSpPr>
          <p:nvPr>
            <p:ph type="sldNum" sz="quarter" idx="10"/>
          </p:nvPr>
        </p:nvSpPr>
        <p:spPr/>
        <p:txBody>
          <a:bodyPr/>
          <a:lstStyle/>
          <a:p>
            <a:fld id="{B46EFE9D-044C-4BA1-9A40-FBFDC38C0AB7}" type="slidenum">
              <a:rPr lang="en-US" smtClean="0">
                <a:solidFill>
                  <a:prstClr val="black"/>
                </a:solidFill>
                <a:latin typeface="Calibri"/>
              </a:rPr>
              <a:pPr/>
              <a:t>3</a:t>
            </a:fld>
            <a:endParaRPr lang="en-US">
              <a:solidFill>
                <a:prstClr val="black"/>
              </a:solidFill>
              <a:latin typeface="Calibri"/>
            </a:endParaRPr>
          </a:p>
        </p:txBody>
      </p:sp>
    </p:spTree>
    <p:extLst>
      <p:ext uri="{BB962C8B-B14F-4D97-AF65-F5344CB8AC3E}">
        <p14:creationId xmlns:p14="http://schemas.microsoft.com/office/powerpoint/2010/main" val="4483394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6EFE9D-044C-4BA1-9A40-FBFDC38C0AB7}" type="slidenum">
              <a:rPr lang="en-US" smtClean="0">
                <a:solidFill>
                  <a:prstClr val="black"/>
                </a:solidFill>
                <a:latin typeface="Calibri"/>
              </a:rPr>
              <a:pPr/>
              <a:t>4</a:t>
            </a:fld>
            <a:endParaRPr lang="en-US">
              <a:solidFill>
                <a:prstClr val="black"/>
              </a:solidFill>
              <a:latin typeface="Calibri"/>
            </a:endParaRPr>
          </a:p>
        </p:txBody>
      </p:sp>
    </p:spTree>
    <p:extLst>
      <p:ext uri="{BB962C8B-B14F-4D97-AF65-F5344CB8AC3E}">
        <p14:creationId xmlns:p14="http://schemas.microsoft.com/office/powerpoint/2010/main" val="39112706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6EFE9D-044C-4BA1-9A40-FBFDC38C0AB7}" type="slidenum">
              <a:rPr lang="en-US" smtClean="0">
                <a:solidFill>
                  <a:prstClr val="black"/>
                </a:solidFill>
                <a:latin typeface="Calibri"/>
              </a:rPr>
              <a:pPr/>
              <a:t>5</a:t>
            </a:fld>
            <a:endParaRPr lang="en-US">
              <a:solidFill>
                <a:prstClr val="black"/>
              </a:solidFill>
              <a:latin typeface="Calibri"/>
            </a:endParaRPr>
          </a:p>
        </p:txBody>
      </p:sp>
    </p:spTree>
    <p:extLst>
      <p:ext uri="{BB962C8B-B14F-4D97-AF65-F5344CB8AC3E}">
        <p14:creationId xmlns:p14="http://schemas.microsoft.com/office/powerpoint/2010/main" val="30070663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B46EFE9D-044C-4BA1-9A40-FBFDC38C0AB7}" type="slidenum">
              <a:rPr lang="en-US" smtClean="0">
                <a:solidFill>
                  <a:prstClr val="black"/>
                </a:solidFill>
                <a:latin typeface="Calibri"/>
              </a:rPr>
              <a:pPr/>
              <a:t>6</a:t>
            </a:fld>
            <a:endParaRPr lang="en-US">
              <a:solidFill>
                <a:prstClr val="black"/>
              </a:solidFill>
              <a:latin typeface="Calibri"/>
            </a:endParaRPr>
          </a:p>
        </p:txBody>
      </p:sp>
    </p:spTree>
    <p:extLst>
      <p:ext uri="{BB962C8B-B14F-4D97-AF65-F5344CB8AC3E}">
        <p14:creationId xmlns:p14="http://schemas.microsoft.com/office/powerpoint/2010/main" val="4227001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Hypertension Canada procède à la mise à jour annuelle des lignes directrices fondées sur des données probantes pour le diagnostic, l’évaluation, la prévention et le traitement de l’hypertension artérielle. En 2017, 10 nouvelles recommandations ont été formulées, 3 recommandations existantes ont été revues et 5 autres ont été retirées. </a:t>
            </a:r>
            <a:endParaRPr lang="fr-CA" baseline="0" dirty="0"/>
          </a:p>
          <a:p>
            <a:endParaRPr lang="fr-CA" baseline="0" dirty="0"/>
          </a:p>
          <a:p>
            <a:r>
              <a:rPr lang="fr-CA" baseline="0" dirty="0"/>
              <a:t>Parmi </a:t>
            </a:r>
            <a:r>
              <a:rPr lang="fr-CA" dirty="0"/>
              <a:t>les nouvelles recommandations, deux feront l’objet d’une attention particulière dans le cours :</a:t>
            </a:r>
            <a:endParaRPr lang="fr-CA" baseline="0" dirty="0"/>
          </a:p>
          <a:p>
            <a:pPr marL="285750" lvl="0" indent="-285750">
              <a:buClr>
                <a:srgbClr val="C00000"/>
              </a:buClr>
              <a:buFont typeface="Arial" panose="020B0604020202020204" pitchFamily="34" charset="0"/>
              <a:buChar char="•"/>
              <a:defRPr/>
            </a:pPr>
            <a:r>
              <a:rPr lang="fr-CA" dirty="0"/>
              <a:t>L’utilisation des diurétiques à action prolongée (de type thiazidique) de préférence aux diurétiques à action brève (thiazidiques)</a:t>
            </a:r>
            <a:r>
              <a:rPr lang="fr-CA" sz="1200" dirty="0">
                <a:solidFill>
                  <a:prstClr val="black"/>
                </a:solidFill>
              </a:rPr>
              <a:t> </a:t>
            </a:r>
            <a:endParaRPr kumimoji="0" lang="fr-CA" sz="1200" b="0" i="0" u="none" strike="noStrike" kern="1200" cap="none" spc="0" normalizeH="0" baseline="0" dirty="0">
              <a:ln>
                <a:noFill/>
              </a:ln>
              <a:effectLst/>
              <a:uLnTx/>
              <a:uFillTx/>
            </a:endParaRPr>
          </a:p>
          <a:p>
            <a:pPr marL="285750" lvl="0" indent="-285750">
              <a:buClr>
                <a:srgbClr val="C00000"/>
              </a:buClr>
              <a:buFont typeface="Arial" panose="020B0604020202020204" pitchFamily="34" charset="0"/>
              <a:buChar char="•"/>
              <a:defRPr/>
            </a:pPr>
            <a:r>
              <a:rPr lang="fr-CA" kern="0" dirty="0">
                <a:solidFill>
                  <a:srgbClr val="000000"/>
                </a:solidFill>
                <a:cs typeface="Helvetica"/>
                <a:sym typeface="Helvetica"/>
              </a:rPr>
              <a:t>L’utilisation d’associations de médicaments en </a:t>
            </a:r>
            <a:r>
              <a:rPr lang="fr-CA" kern="0" dirty="0" err="1">
                <a:solidFill>
                  <a:srgbClr val="000000"/>
                </a:solidFill>
                <a:cs typeface="Helvetica"/>
                <a:sym typeface="Helvetica"/>
              </a:rPr>
              <a:t>monocomprimé</a:t>
            </a:r>
            <a:r>
              <a:rPr lang="fr-CA" kern="0" dirty="0">
                <a:solidFill>
                  <a:srgbClr val="000000"/>
                </a:solidFill>
                <a:cs typeface="Helvetica"/>
                <a:sym typeface="Helvetica"/>
              </a:rPr>
              <a:t> comme traitement de première intention (indépendamment du degré d’élévation de la pression artérielle)</a:t>
            </a:r>
            <a:r>
              <a:rPr kumimoji="0" lang="fr-CA" sz="1200" b="0" i="0" u="none" strike="noStrike" kern="0" cap="none" spc="0" normalizeH="0" baseline="0" dirty="0">
                <a:ln>
                  <a:noFill/>
                </a:ln>
                <a:solidFill>
                  <a:srgbClr val="000000"/>
                </a:solidFill>
                <a:effectLst/>
                <a:uLnTx/>
                <a:uFillTx/>
                <a:cs typeface="Helvetica"/>
                <a:sym typeface="Helvetica"/>
              </a:rPr>
              <a:t> </a:t>
            </a:r>
          </a:p>
          <a:p>
            <a:pPr marL="0" indent="0">
              <a:buFont typeface="+mj-lt"/>
              <a:buNone/>
            </a:pPr>
            <a:endParaRPr lang="fr-CA" baseline="0" dirty="0"/>
          </a:p>
          <a:p>
            <a:r>
              <a:rPr lang="fr-CA" b="1" baseline="0" dirty="0"/>
              <a:t>Référence</a:t>
            </a:r>
          </a:p>
          <a:p>
            <a:pPr marL="0" marR="0" indent="0" algn="l" defTabSz="914400" rtl="0" eaLnBrk="1" fontAlgn="auto" latinLnBrk="0" hangingPunct="1">
              <a:lnSpc>
                <a:spcPct val="100000"/>
              </a:lnSpc>
              <a:spcBef>
                <a:spcPts val="0"/>
              </a:spcBef>
              <a:spcAft>
                <a:spcPts val="0"/>
              </a:spcAft>
              <a:buClrTx/>
              <a:buSzTx/>
              <a:buFont typeface="+mj-lt"/>
              <a:buNone/>
              <a:tabLst/>
              <a:defRPr/>
            </a:pPr>
            <a:r>
              <a:rPr lang="fr-CA" dirty="0"/>
              <a:t>Leung AA, </a:t>
            </a:r>
            <a:r>
              <a:rPr lang="fr-CA" i="1" dirty="0"/>
              <a:t>et al</a:t>
            </a:r>
            <a:r>
              <a:rPr lang="fr-CA" dirty="0"/>
              <a:t>. Hypertension </a:t>
            </a:r>
            <a:r>
              <a:rPr lang="fr-CA" dirty="0" err="1"/>
              <a:t>Canada’s</a:t>
            </a:r>
            <a:r>
              <a:rPr lang="fr-CA" dirty="0"/>
              <a:t> 2017 Guidelines. </a:t>
            </a:r>
            <a:r>
              <a:rPr lang="fr-CA" i="1" dirty="0"/>
              <a:t>Can</a:t>
            </a:r>
            <a:r>
              <a:rPr lang="fr-CA" i="1" baseline="0" dirty="0"/>
              <a:t> J </a:t>
            </a:r>
            <a:r>
              <a:rPr lang="fr-CA" i="1" baseline="0" dirty="0" err="1"/>
              <a:t>Cardiol</a:t>
            </a:r>
            <a:r>
              <a:rPr lang="fr-CA" baseline="0" dirty="0"/>
              <a:t>., 2017.</a:t>
            </a:r>
            <a:endParaRPr lang="fr-CA" dirty="0"/>
          </a:p>
          <a:p>
            <a:pPr marL="228600" indent="-228600">
              <a:buFont typeface="+mj-lt"/>
              <a:buAutoNum type="arabicPeriod"/>
            </a:pPr>
            <a:endParaRPr lang="en-CA" dirty="0"/>
          </a:p>
          <a:p>
            <a:endParaRPr lang="en-CA" dirty="0"/>
          </a:p>
          <a:p>
            <a:endParaRPr lang="en-CA" dirty="0"/>
          </a:p>
        </p:txBody>
      </p:sp>
      <p:sp>
        <p:nvSpPr>
          <p:cNvPr id="4" name="Slide Number Placeholder 3"/>
          <p:cNvSpPr>
            <a:spLocks noGrp="1"/>
          </p:cNvSpPr>
          <p:nvPr>
            <p:ph type="sldNum" sz="quarter" idx="10"/>
          </p:nvPr>
        </p:nvSpPr>
        <p:spPr/>
        <p:txBody>
          <a:bodyPr/>
          <a:lstStyle/>
          <a:p>
            <a:fld id="{B46EFE9D-044C-4BA1-9A40-FBFDC38C0AB7}" type="slidenum">
              <a:rPr lang="en-US" smtClean="0">
                <a:solidFill>
                  <a:prstClr val="black"/>
                </a:solidFill>
                <a:latin typeface="Calibri"/>
              </a:rPr>
              <a:pPr/>
              <a:t>7</a:t>
            </a:fld>
            <a:endParaRPr lang="en-US">
              <a:solidFill>
                <a:prstClr val="black"/>
              </a:solidFill>
              <a:latin typeface="Calibri"/>
            </a:endParaRPr>
          </a:p>
        </p:txBody>
      </p:sp>
    </p:spTree>
    <p:extLst>
      <p:ext uri="{BB962C8B-B14F-4D97-AF65-F5344CB8AC3E}">
        <p14:creationId xmlns:p14="http://schemas.microsoft.com/office/powerpoint/2010/main" val="25447002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Parmi les recommandations contenues dans le </a:t>
            </a:r>
            <a:r>
              <a:rPr lang="fr-CA" i="1" dirty="0"/>
              <a:t>Guide de pratique clinique d’Hypertension Canada</a:t>
            </a:r>
            <a:r>
              <a:rPr lang="fr-CA" i="0" dirty="0"/>
              <a:t> 2016</a:t>
            </a:r>
            <a:r>
              <a:rPr lang="fr-CA" dirty="0"/>
              <a:t>, deux nous paraissaient encore très importantes et méritaient d’être revues dans le cours :</a:t>
            </a:r>
            <a:endParaRPr lang="fr-CA" baseline="0" dirty="0"/>
          </a:p>
          <a:p>
            <a:endParaRPr lang="fr-CA" baseline="0" dirty="0"/>
          </a:p>
          <a:p>
            <a:pPr marL="285750" indent="-285750">
              <a:buClr>
                <a:srgbClr val="C00000"/>
              </a:buClr>
              <a:buFont typeface="Arial" panose="020B0604020202020204" pitchFamily="34" charset="0"/>
              <a:buChar char="•"/>
            </a:pPr>
            <a:r>
              <a:rPr lang="fr-CA" dirty="0"/>
              <a:t>Le diagnostic de l’hypertension devrait reposer sur des mesures </a:t>
            </a:r>
            <a:r>
              <a:rPr lang="fr-CA" b="1" dirty="0"/>
              <a:t>hors clinique</a:t>
            </a:r>
            <a:r>
              <a:rPr lang="fr-CA" dirty="0"/>
              <a:t>; en clinique, ayez recours à la mesure oscillométrique, en série de la pression artérielle (MPAC-OS ).</a:t>
            </a:r>
            <a:endParaRPr lang="fr-CA" sz="1200" dirty="0"/>
          </a:p>
          <a:p>
            <a:pPr marL="285750" lvl="0" indent="-285750">
              <a:buClr>
                <a:srgbClr val="C00000"/>
              </a:buClr>
              <a:buFont typeface="Arial" panose="020B0604020202020204" pitchFamily="34" charset="0"/>
              <a:buChar char="•"/>
              <a:defRPr/>
            </a:pPr>
            <a:r>
              <a:rPr lang="fr-CA" dirty="0"/>
              <a:t>Les seuils et les cibles de pression artérielle sont plus bas chez les personnes à risque élevé.</a:t>
            </a:r>
            <a:endParaRPr lang="fr-CA" sz="1200" dirty="0"/>
          </a:p>
          <a:p>
            <a:endParaRPr lang="fr-CA" dirty="0"/>
          </a:p>
          <a:p>
            <a:r>
              <a:rPr lang="fr-CA" dirty="0"/>
              <a:t>Exemples d’appareils de mesure automatique de la PA</a:t>
            </a:r>
          </a:p>
          <a:p>
            <a:pPr marL="171450" indent="-171450">
              <a:buFont typeface="Arial" pitchFamily="34" charset="0"/>
              <a:buChar char="•"/>
            </a:pPr>
            <a:r>
              <a:rPr lang="fr-CA" dirty="0" err="1"/>
              <a:t>BpTRU</a:t>
            </a:r>
            <a:r>
              <a:rPr lang="fr-CA" dirty="0"/>
              <a:t> Vital </a:t>
            </a:r>
            <a:r>
              <a:rPr lang="fr-CA" dirty="0" err="1"/>
              <a:t>Signs</a:t>
            </a:r>
            <a:r>
              <a:rPr lang="fr-CA" baseline="0" dirty="0"/>
              <a:t> Monitor</a:t>
            </a:r>
          </a:p>
          <a:p>
            <a:pPr marL="171450" indent="-171450">
              <a:buFont typeface="Arial" pitchFamily="34" charset="0"/>
              <a:buChar char="•"/>
            </a:pPr>
            <a:r>
              <a:rPr lang="fr-CA" baseline="0" dirty="0" err="1"/>
              <a:t>Omron</a:t>
            </a:r>
            <a:r>
              <a:rPr lang="fr-CA" baseline="0" dirty="0"/>
              <a:t> HEM-907</a:t>
            </a:r>
          </a:p>
          <a:p>
            <a:pPr marL="171450" indent="-171450">
              <a:buFont typeface="Arial" pitchFamily="34" charset="0"/>
              <a:buChar char="•"/>
            </a:pPr>
            <a:r>
              <a:rPr lang="fr-CA" baseline="0" dirty="0" err="1"/>
              <a:t>Microlife</a:t>
            </a:r>
            <a:r>
              <a:rPr lang="fr-CA" baseline="0" dirty="0"/>
              <a:t> </a:t>
            </a:r>
            <a:r>
              <a:rPr lang="fr-CA" baseline="0" dirty="0" err="1"/>
              <a:t>WatchBP</a:t>
            </a:r>
            <a:r>
              <a:rPr lang="fr-CA" baseline="0" dirty="0"/>
              <a:t> Office</a:t>
            </a:r>
          </a:p>
          <a:p>
            <a:pPr marL="0" indent="0">
              <a:buFont typeface="Arial" pitchFamily="34" charset="0"/>
              <a:buNone/>
            </a:pPr>
            <a:endParaRPr lang="fr-CA" dirty="0"/>
          </a:p>
          <a:p>
            <a:r>
              <a:rPr lang="fr-CA" b="1" baseline="0" dirty="0"/>
              <a:t>Références</a:t>
            </a:r>
          </a:p>
          <a:p>
            <a:pPr marL="228600" indent="-228600">
              <a:buFont typeface="+mj-lt"/>
              <a:buAutoNum type="arabicPeriod"/>
            </a:pPr>
            <a:r>
              <a:rPr lang="fr-CA" dirty="0"/>
              <a:t>Leung A, </a:t>
            </a:r>
            <a:r>
              <a:rPr lang="fr-CA" i="1" dirty="0"/>
              <a:t>et al</a:t>
            </a:r>
            <a:r>
              <a:rPr lang="fr-CA" dirty="0"/>
              <a:t>. Hypertension </a:t>
            </a:r>
            <a:r>
              <a:rPr lang="fr-CA" dirty="0" err="1"/>
              <a:t>Canada’s</a:t>
            </a:r>
            <a:r>
              <a:rPr lang="fr-CA" dirty="0"/>
              <a:t> 2016 Canadian Hypertension </a:t>
            </a:r>
            <a:r>
              <a:rPr lang="fr-CA" dirty="0" err="1"/>
              <a:t>Education</a:t>
            </a:r>
            <a:r>
              <a:rPr lang="fr-CA" dirty="0"/>
              <a:t> Program Guidelines for Blood</a:t>
            </a:r>
            <a:r>
              <a:rPr lang="fr-CA" baseline="0" dirty="0"/>
              <a:t> Pressure </a:t>
            </a:r>
            <a:r>
              <a:rPr lang="fr-CA" baseline="0" dirty="0" err="1"/>
              <a:t>Measurement</a:t>
            </a:r>
            <a:r>
              <a:rPr lang="fr-CA" baseline="0" dirty="0"/>
              <a:t>, </a:t>
            </a:r>
            <a:r>
              <a:rPr lang="fr-CA" baseline="0" dirty="0" err="1"/>
              <a:t>Diagnosis</a:t>
            </a:r>
            <a:r>
              <a:rPr lang="fr-CA" baseline="0" dirty="0"/>
              <a:t>, </a:t>
            </a:r>
            <a:r>
              <a:rPr lang="fr-CA" baseline="0" dirty="0" err="1"/>
              <a:t>Assessment</a:t>
            </a:r>
            <a:r>
              <a:rPr lang="fr-CA" baseline="0" dirty="0"/>
              <a:t> of </a:t>
            </a:r>
            <a:r>
              <a:rPr lang="fr-CA" baseline="0" dirty="0" err="1"/>
              <a:t>Risk</a:t>
            </a:r>
            <a:r>
              <a:rPr lang="fr-CA" baseline="0" dirty="0"/>
              <a:t>, </a:t>
            </a:r>
            <a:r>
              <a:rPr lang="fr-CA" baseline="0" dirty="0" err="1"/>
              <a:t>Prevention</a:t>
            </a:r>
            <a:r>
              <a:rPr lang="fr-CA" baseline="0" dirty="0"/>
              <a:t>, and </a:t>
            </a:r>
            <a:r>
              <a:rPr lang="fr-CA" baseline="0" dirty="0" err="1"/>
              <a:t>Treatment</a:t>
            </a:r>
            <a:r>
              <a:rPr lang="fr-CA" baseline="0" dirty="0"/>
              <a:t> of Hypertension. </a:t>
            </a:r>
            <a:r>
              <a:rPr lang="fr-CA" i="1" baseline="0" dirty="0"/>
              <a:t>Can J </a:t>
            </a:r>
            <a:r>
              <a:rPr lang="fr-CA" i="1" baseline="0" dirty="0" err="1"/>
              <a:t>Cardiol</a:t>
            </a:r>
            <a:r>
              <a:rPr lang="fr-CA" baseline="0" dirty="0"/>
              <a:t>., 2016; 32: 569-588.</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fr-CA" dirty="0"/>
              <a:t>Leung AA, </a:t>
            </a:r>
            <a:r>
              <a:rPr lang="fr-CA" i="1" dirty="0"/>
              <a:t>et al</a:t>
            </a:r>
            <a:r>
              <a:rPr lang="fr-CA" dirty="0"/>
              <a:t>. Hypertension </a:t>
            </a:r>
            <a:r>
              <a:rPr lang="fr-CA" dirty="0" err="1"/>
              <a:t>Canada’s</a:t>
            </a:r>
            <a:r>
              <a:rPr lang="fr-CA" dirty="0"/>
              <a:t> 2017 Guidelines. </a:t>
            </a:r>
            <a:r>
              <a:rPr lang="fr-CA" i="1" dirty="0"/>
              <a:t>Can</a:t>
            </a:r>
            <a:r>
              <a:rPr lang="fr-CA" i="1" baseline="0" dirty="0"/>
              <a:t> J </a:t>
            </a:r>
            <a:r>
              <a:rPr lang="fr-CA" i="1" baseline="0" dirty="0" err="1"/>
              <a:t>Cardiol</a:t>
            </a:r>
            <a:r>
              <a:rPr lang="fr-CA" baseline="0" dirty="0"/>
              <a:t>., 2017.</a:t>
            </a:r>
            <a:endParaRPr lang="fr-CA" dirty="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fr-CA" dirty="0"/>
          </a:p>
          <a:p>
            <a:pPr marL="228600" indent="-228600">
              <a:buFont typeface="+mj-lt"/>
              <a:buAutoNum type="arabicPeriod"/>
            </a:pPr>
            <a:endParaRPr lang="en-CA" dirty="0"/>
          </a:p>
          <a:p>
            <a:pPr marL="0" indent="0">
              <a:buFont typeface="Arial" pitchFamily="34" charset="0"/>
              <a:buNone/>
            </a:pPr>
            <a:endParaRPr lang="en-CA" dirty="0"/>
          </a:p>
        </p:txBody>
      </p:sp>
      <p:sp>
        <p:nvSpPr>
          <p:cNvPr id="4" name="Slide Number Placeholder 3"/>
          <p:cNvSpPr>
            <a:spLocks noGrp="1"/>
          </p:cNvSpPr>
          <p:nvPr>
            <p:ph type="sldNum" sz="quarter" idx="10"/>
          </p:nvPr>
        </p:nvSpPr>
        <p:spPr/>
        <p:txBody>
          <a:bodyPr/>
          <a:lstStyle/>
          <a:p>
            <a:fld id="{B46EFE9D-044C-4BA1-9A40-FBFDC38C0AB7}" type="slidenum">
              <a:rPr lang="en-US" smtClean="0">
                <a:solidFill>
                  <a:prstClr val="black"/>
                </a:solidFill>
                <a:latin typeface="Calibri"/>
              </a:rPr>
              <a:pPr/>
              <a:t>8</a:t>
            </a:fld>
            <a:endParaRPr lang="en-US">
              <a:solidFill>
                <a:prstClr val="black"/>
              </a:solidFill>
              <a:latin typeface="Calibri"/>
            </a:endParaRPr>
          </a:p>
        </p:txBody>
      </p:sp>
    </p:spTree>
    <p:extLst>
      <p:ext uri="{BB962C8B-B14F-4D97-AF65-F5344CB8AC3E}">
        <p14:creationId xmlns:p14="http://schemas.microsoft.com/office/powerpoint/2010/main" val="22567363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562600" cy="4114800"/>
          </a:xfrm>
        </p:spPr>
        <p:txBody>
          <a:bodyPr>
            <a:normAutofit fontScale="92500" lnSpcReduction="10000"/>
          </a:bodyPr>
          <a:lstStyle/>
          <a:p>
            <a:r>
              <a:rPr lang="fr-CA" dirty="0"/>
              <a:t>L’</a:t>
            </a:r>
            <a:r>
              <a:rPr lang="fr-CA" baseline="0" dirty="0"/>
              <a:t>algorithme</a:t>
            </a:r>
            <a:r>
              <a:rPr lang="fr-CA" dirty="0"/>
              <a:t> présenté sur la diapositive </a:t>
            </a:r>
            <a:r>
              <a:rPr lang="fr-CA" baseline="0" dirty="0"/>
              <a:t>est accompagné des notes suivantes :</a:t>
            </a:r>
            <a:endParaRPr lang="fr-CA" dirty="0"/>
          </a:p>
          <a:p>
            <a:pPr marL="228600" indent="-228600">
              <a:buAutoNum type="arabicPeriod"/>
            </a:pPr>
            <a:r>
              <a:rPr lang="fr-CA" dirty="0"/>
              <a:t>Si l’on utilise la MPAC-OS, il faut inscrire la moyenne calculée par l’appareil, affichée à l’écran. Si l’on utilise la MPAC (voir note 2), il faut prendre au moins trois mesures, écarter la première et faire la moyenne des 2 autres. Il faudrait aussi procéder à une anamnèse et à un examen physique, en plus de demander des examens complémentaires</a:t>
            </a:r>
            <a:r>
              <a:rPr lang="en-CA" baseline="0" dirty="0"/>
              <a:t>.  </a:t>
            </a:r>
          </a:p>
          <a:p>
            <a:pPr marL="228600" indent="-228600">
              <a:buAutoNum type="arabicPeriod"/>
            </a:pPr>
            <a:r>
              <a:rPr lang="fr-CA" dirty="0"/>
              <a:t>MPAC–OS : mesure de la pression artérielle en clinique – oscillométrique en série; elle s’effectue en laissant le patient seul dans un endroit retiré.</a:t>
            </a:r>
            <a:br>
              <a:rPr lang="fr-CA" dirty="0"/>
            </a:br>
            <a:r>
              <a:rPr lang="fr-CA" dirty="0"/>
              <a:t>MPAC : mesure de la pression artérielle en clinique; effectuée à l’aide d’un appareil électronique au bras par le professionnel de la santé, dans la salle d’examen.</a:t>
            </a:r>
            <a:r>
              <a:rPr lang="en-CA" baseline="0" dirty="0"/>
              <a:t>        </a:t>
            </a:r>
          </a:p>
          <a:p>
            <a:pPr marL="228600" indent="-228600">
              <a:buAutoNum type="arabicPeriod" startAt="3"/>
            </a:pPr>
            <a:r>
              <a:rPr lang="fr-CA" dirty="0"/>
              <a:t>Les seuils de diagnostic de la PA mesurée selon la MPAC-OS, le MAPA ou la MPAD chez les diabétiques ne sont pas encore établis (et pourraient être inférieurs à 130/80 mm Hg)</a:t>
            </a:r>
            <a:r>
              <a:rPr lang="en-CA" baseline="0" dirty="0"/>
              <a:t>.  </a:t>
            </a:r>
          </a:p>
          <a:p>
            <a:pPr marL="228600" indent="-228600">
              <a:buAutoNum type="arabicPeriod" startAt="3"/>
            </a:pPr>
            <a:r>
              <a:rPr lang="fr-CA" dirty="0"/>
              <a:t>On peut procéder à des mesures de la PA en clinique réparties sur 3 à 5 consultations si l’on ne peut avoir recours au MAPA ou à la MPAD</a:t>
            </a:r>
            <a:r>
              <a:rPr lang="en-CA" baseline="0" dirty="0"/>
              <a:t>.  </a:t>
            </a:r>
          </a:p>
          <a:p>
            <a:pPr marL="228600" indent="-228600">
              <a:buAutoNum type="arabicPeriod" startAt="3"/>
            </a:pPr>
            <a:r>
              <a:rPr lang="fr-CA" dirty="0"/>
              <a:t>Pour la MPAD en série, il faut prendre 2 mesures tous les matins et tous les soirs pendant 7 jours (28 au total), rejeter celles de la première journée et faire la moyenne des mesures des 6 autres journées.</a:t>
            </a:r>
            <a:r>
              <a:rPr lang="en-CA" baseline="0" dirty="0"/>
              <a:t>  </a:t>
            </a:r>
          </a:p>
          <a:p>
            <a:pPr marL="228600" indent="-228600">
              <a:buAutoNum type="arabicPeriod" startAt="3"/>
            </a:pPr>
            <a:r>
              <a:rPr lang="fr-CA" dirty="0"/>
              <a:t>Il est recommandé de procéder à des mesures annuelles de la PA afin de détecter toute évolution vers l’hypertension</a:t>
            </a:r>
            <a:r>
              <a:rPr lang="en-CA" baseline="0" dirty="0"/>
              <a:t>.  </a:t>
            </a:r>
          </a:p>
          <a:p>
            <a:pPr marL="0" indent="0">
              <a:buNone/>
            </a:pPr>
            <a:endParaRPr lang="en-CA" baseline="0" dirty="0"/>
          </a:p>
          <a:p>
            <a:endParaRPr lang="en-CA" baseline="0" dirty="0"/>
          </a:p>
          <a:p>
            <a:r>
              <a:rPr lang="fr-CA" b="1" baseline="0" dirty="0"/>
              <a:t>Références</a:t>
            </a:r>
          </a:p>
          <a:p>
            <a:pPr marL="228600" indent="-228600">
              <a:buFont typeface="+mj-lt"/>
              <a:buAutoNum type="arabicPeriod"/>
            </a:pPr>
            <a:r>
              <a:rPr lang="en-CA" dirty="0"/>
              <a:t>Leung A, </a:t>
            </a:r>
            <a:r>
              <a:rPr lang="en-CA" i="1" dirty="0"/>
              <a:t>et al</a:t>
            </a:r>
            <a:r>
              <a:rPr lang="en-CA" dirty="0"/>
              <a:t>. Hypertension Canada’s 2016 Canadian Hypertension Education Program Guidelines for Blood</a:t>
            </a:r>
            <a:r>
              <a:rPr lang="en-CA" baseline="0" dirty="0"/>
              <a:t> Pressure Measurement, Diagnosis, Assessment of Risk, Prevention, and Treatment of Hypertension. </a:t>
            </a:r>
            <a:r>
              <a:rPr lang="en-CA" i="1" baseline="0" dirty="0"/>
              <a:t>Can J </a:t>
            </a:r>
            <a:r>
              <a:rPr lang="en-CA" i="1" baseline="0" dirty="0" err="1"/>
              <a:t>Cardiol</a:t>
            </a:r>
            <a:r>
              <a:rPr lang="en-CA" baseline="0" dirty="0"/>
              <a:t>., 2016; 32: 569-588.</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CA" dirty="0"/>
              <a:t>Leung AA, </a:t>
            </a:r>
            <a:r>
              <a:rPr lang="en-CA" i="1" dirty="0"/>
              <a:t>et al</a:t>
            </a:r>
            <a:r>
              <a:rPr lang="en-CA" dirty="0"/>
              <a:t>. Hypertension Canada’s 2017 Guidelines. </a:t>
            </a:r>
            <a:r>
              <a:rPr lang="en-CA" i="1" dirty="0"/>
              <a:t>Can</a:t>
            </a:r>
            <a:r>
              <a:rPr lang="en-CA" i="1" baseline="0" dirty="0"/>
              <a:t> J </a:t>
            </a:r>
            <a:r>
              <a:rPr lang="en-CA" i="1" baseline="0" dirty="0" err="1"/>
              <a:t>Cardiol</a:t>
            </a:r>
            <a:r>
              <a:rPr lang="en-CA" baseline="0" dirty="0"/>
              <a:t>., 2017.</a:t>
            </a:r>
            <a:endParaRPr lang="en-CA" dirty="0"/>
          </a:p>
          <a:p>
            <a:pPr marL="228600" indent="-228600">
              <a:buFont typeface="+mj-lt"/>
              <a:buAutoNum type="arabicPeriod"/>
            </a:pPr>
            <a:endParaRPr lang="en-CA" dirty="0"/>
          </a:p>
        </p:txBody>
      </p:sp>
    </p:spTree>
    <p:extLst>
      <p:ext uri="{BB962C8B-B14F-4D97-AF65-F5344CB8AC3E}">
        <p14:creationId xmlns:p14="http://schemas.microsoft.com/office/powerpoint/2010/main" val="24074614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Il existe</a:t>
            </a:r>
            <a:r>
              <a:rPr lang="fr-CA" dirty="0">
                <a:solidFill>
                  <a:srgbClr val="00B0F0"/>
                </a:solidFill>
              </a:rPr>
              <a:t> </a:t>
            </a:r>
            <a:r>
              <a:rPr lang="fr-CA" dirty="0"/>
              <a:t>des données convergentes selon lesquelles la pression artérielle n’est pas mesurée avec exactitude dans la pratique courante, tout </a:t>
            </a:r>
            <a:r>
              <a:rPr lang="fr-CA" baseline="0" dirty="0"/>
              <a:t>particulièrement lorsque la PA est</a:t>
            </a:r>
            <a:r>
              <a:rPr lang="fr-CA" dirty="0"/>
              <a:t> mesurée manuellement à l’aide d’une technique </a:t>
            </a:r>
            <a:r>
              <a:rPr lang="fr-CA" baseline="0" dirty="0"/>
              <a:t>auscultatoire et lorsqu’on n’applique pas des méthodes</a:t>
            </a:r>
            <a:r>
              <a:rPr lang="fr-CA" dirty="0"/>
              <a:t> normalisées.</a:t>
            </a:r>
            <a:endParaRPr lang="fr-CA" baseline="0" dirty="0"/>
          </a:p>
          <a:p>
            <a:endParaRPr lang="fr-CA" baseline="0" dirty="0"/>
          </a:p>
          <a:p>
            <a:r>
              <a:rPr lang="fr-CA" baseline="0" dirty="0"/>
              <a:t>D’après des études, la </a:t>
            </a:r>
            <a:r>
              <a:rPr lang="fr-CA" dirty="0"/>
              <a:t>PA mesurée en </a:t>
            </a:r>
            <a:r>
              <a:rPr lang="fr-CA" baseline="0" dirty="0"/>
              <a:t>clinique</a:t>
            </a:r>
            <a:r>
              <a:rPr lang="fr-CA" dirty="0"/>
              <a:t> est, en moyenne, </a:t>
            </a:r>
            <a:r>
              <a:rPr lang="fr-CA" baseline="0" dirty="0"/>
              <a:t>9/6 mm Hg supérieure </a:t>
            </a:r>
            <a:r>
              <a:rPr lang="fr-CA" dirty="0"/>
              <a:t>aux valeurs obtenues à l’aide de méthodes normalisées de mesure. Des mesures inexactes de la PA peuvent avoir des conséquences </a:t>
            </a:r>
            <a:r>
              <a:rPr lang="fr-CA" baseline="0" dirty="0"/>
              <a:t>cliniques, par exemple une mauvaise classification du risque de maladie cardiovasculaire. </a:t>
            </a:r>
          </a:p>
          <a:p>
            <a:endParaRPr lang="fr-CA" baseline="0" dirty="0"/>
          </a:p>
          <a:p>
            <a:r>
              <a:rPr lang="fr-CA" dirty="0"/>
              <a:t>Le groupe de travail d’Hypertension Canada préconise fortement l’utilisation d’appareils numériques, électroniques, validés, de type </a:t>
            </a:r>
            <a:r>
              <a:rPr lang="fr-CA" baseline="0" dirty="0"/>
              <a:t>oscillométrique pour obtenir des mesures exactes de la PA. De plus, il faudrait</a:t>
            </a:r>
            <a:r>
              <a:rPr lang="fr-CA" dirty="0"/>
              <a:t> recourir, si c’est possible, à des mesures hors clinique pour confirmer le </a:t>
            </a:r>
            <a:r>
              <a:rPr lang="fr-CA" baseline="0" dirty="0"/>
              <a:t>diagnostic d’hypertension.</a:t>
            </a:r>
          </a:p>
          <a:p>
            <a:endParaRPr lang="fr-CA" baseline="0" dirty="0"/>
          </a:p>
          <a:p>
            <a:r>
              <a:rPr lang="fr-CA" b="1" baseline="0" dirty="0"/>
              <a:t>Références</a:t>
            </a:r>
          </a:p>
          <a:p>
            <a:pPr marL="228600" indent="-228600">
              <a:buFont typeface="+mj-lt"/>
              <a:buAutoNum type="arabicPeriod"/>
            </a:pPr>
            <a:r>
              <a:rPr lang="fr-CA" dirty="0"/>
              <a:t>Leung A, </a:t>
            </a:r>
            <a:r>
              <a:rPr lang="fr-CA" i="1" dirty="0"/>
              <a:t>et al</a:t>
            </a:r>
            <a:r>
              <a:rPr lang="fr-CA" dirty="0"/>
              <a:t>. Hypertension </a:t>
            </a:r>
            <a:r>
              <a:rPr lang="fr-CA" dirty="0" err="1"/>
              <a:t>Canada’s</a:t>
            </a:r>
            <a:r>
              <a:rPr lang="fr-CA" dirty="0"/>
              <a:t> 2016 Canadian Hypertension </a:t>
            </a:r>
            <a:r>
              <a:rPr lang="fr-CA" dirty="0" err="1"/>
              <a:t>Education</a:t>
            </a:r>
            <a:r>
              <a:rPr lang="fr-CA" dirty="0"/>
              <a:t> Program Guidelines for Blood</a:t>
            </a:r>
            <a:r>
              <a:rPr lang="fr-CA" baseline="0" dirty="0"/>
              <a:t> Pressure </a:t>
            </a:r>
            <a:r>
              <a:rPr lang="fr-CA" baseline="0" dirty="0" err="1"/>
              <a:t>Measurement</a:t>
            </a:r>
            <a:r>
              <a:rPr lang="fr-CA" baseline="0" dirty="0"/>
              <a:t>, </a:t>
            </a:r>
            <a:r>
              <a:rPr lang="fr-CA" baseline="0" dirty="0" err="1"/>
              <a:t>Diagnosis</a:t>
            </a:r>
            <a:r>
              <a:rPr lang="fr-CA" baseline="0" dirty="0"/>
              <a:t>, </a:t>
            </a:r>
            <a:r>
              <a:rPr lang="fr-CA" baseline="0" dirty="0" err="1"/>
              <a:t>Assessment</a:t>
            </a:r>
            <a:r>
              <a:rPr lang="fr-CA" baseline="0" dirty="0"/>
              <a:t> of </a:t>
            </a:r>
            <a:r>
              <a:rPr lang="fr-CA" baseline="0" dirty="0" err="1"/>
              <a:t>Risk</a:t>
            </a:r>
            <a:r>
              <a:rPr lang="fr-CA" baseline="0" dirty="0"/>
              <a:t>, </a:t>
            </a:r>
            <a:r>
              <a:rPr lang="fr-CA" baseline="0" dirty="0" err="1"/>
              <a:t>Prevention</a:t>
            </a:r>
            <a:r>
              <a:rPr lang="fr-CA" baseline="0" dirty="0"/>
              <a:t>, and </a:t>
            </a:r>
            <a:r>
              <a:rPr lang="fr-CA" baseline="0" dirty="0" err="1"/>
              <a:t>Treatment</a:t>
            </a:r>
            <a:r>
              <a:rPr lang="fr-CA" baseline="0" dirty="0"/>
              <a:t> of Hypertension. </a:t>
            </a:r>
            <a:r>
              <a:rPr lang="fr-CA" i="1" baseline="0" dirty="0"/>
              <a:t>Can J </a:t>
            </a:r>
            <a:r>
              <a:rPr lang="fr-CA" i="1" baseline="0" dirty="0" err="1"/>
              <a:t>Cardiol</a:t>
            </a:r>
            <a:r>
              <a:rPr lang="fr-CA" baseline="0" dirty="0"/>
              <a:t>., 2016; 32: 569-588.</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fr-CA" dirty="0"/>
              <a:t>Leung AA, </a:t>
            </a:r>
            <a:r>
              <a:rPr lang="fr-CA" i="1" dirty="0"/>
              <a:t>et al</a:t>
            </a:r>
            <a:r>
              <a:rPr lang="fr-CA" dirty="0"/>
              <a:t>. Hypertension </a:t>
            </a:r>
            <a:r>
              <a:rPr lang="fr-CA" dirty="0" err="1"/>
              <a:t>Canada’s</a:t>
            </a:r>
            <a:r>
              <a:rPr lang="fr-CA" dirty="0"/>
              <a:t> 2017 Guidelines. </a:t>
            </a:r>
            <a:r>
              <a:rPr lang="fr-CA" i="1" dirty="0"/>
              <a:t>Can</a:t>
            </a:r>
            <a:r>
              <a:rPr lang="fr-CA" i="1" baseline="0" dirty="0"/>
              <a:t> J </a:t>
            </a:r>
            <a:r>
              <a:rPr lang="fr-CA" i="1" baseline="0" dirty="0" err="1"/>
              <a:t>Cardiol</a:t>
            </a:r>
            <a:r>
              <a:rPr lang="fr-CA" baseline="0" dirty="0"/>
              <a:t>., 2017.</a:t>
            </a:r>
            <a:endParaRPr lang="fr-CA" dirty="0"/>
          </a:p>
          <a:p>
            <a:pPr marL="228600" indent="-228600">
              <a:buFont typeface="+mj-lt"/>
              <a:buAutoNum type="arabicPeriod"/>
            </a:pPr>
            <a:endParaRPr lang="en-CA" dirty="0"/>
          </a:p>
          <a:p>
            <a:endParaRPr lang="en-CA" dirty="0"/>
          </a:p>
          <a:p>
            <a:endParaRPr lang="fr-FR" dirty="0"/>
          </a:p>
        </p:txBody>
      </p:sp>
      <p:sp>
        <p:nvSpPr>
          <p:cNvPr id="4" name="Espace réservé du numéro de diapositive 3"/>
          <p:cNvSpPr>
            <a:spLocks noGrp="1"/>
          </p:cNvSpPr>
          <p:nvPr>
            <p:ph type="sldNum" sz="quarter" idx="10"/>
          </p:nvPr>
        </p:nvSpPr>
        <p:spPr/>
        <p:txBody>
          <a:bodyPr/>
          <a:lstStyle/>
          <a:p>
            <a:fld id="{5E7FC416-063C-4C06-A6C3-B0C45F5E0FA7}" type="slidenum">
              <a:rPr lang="fr-FR" smtClean="0">
                <a:solidFill>
                  <a:prstClr val="black"/>
                </a:solidFill>
                <a:latin typeface="Calibri"/>
              </a:rPr>
              <a:pPr/>
              <a:t>10</a:t>
            </a:fld>
            <a:endParaRPr lang="fr-FR">
              <a:solidFill>
                <a:prstClr val="black"/>
              </a:solidFill>
              <a:latin typeface="Calibri"/>
            </a:endParaRPr>
          </a:p>
        </p:txBody>
      </p:sp>
    </p:spTree>
    <p:extLst>
      <p:ext uri="{BB962C8B-B14F-4D97-AF65-F5344CB8AC3E}">
        <p14:creationId xmlns:p14="http://schemas.microsoft.com/office/powerpoint/2010/main" val="14393931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fr-CA" dirty="0"/>
              <a:t>L’hypertension masquée désigne le phénomène selon lequel la PA semble maîtrisée</a:t>
            </a:r>
            <a:r>
              <a:rPr lang="fr-CA" dirty="0">
                <a:solidFill>
                  <a:srgbClr val="00B0F0"/>
                </a:solidFill>
              </a:rPr>
              <a:t> </a:t>
            </a:r>
            <a:r>
              <a:rPr lang="fr-CA" dirty="0"/>
              <a:t>en clinique, mais </a:t>
            </a:r>
            <a:r>
              <a:rPr lang="fr-CA" i="1" dirty="0"/>
              <a:t>pas</a:t>
            </a:r>
            <a:r>
              <a:rPr lang="fr-CA" dirty="0"/>
              <a:t> </a:t>
            </a:r>
            <a:r>
              <a:rPr lang="fr-CA" i="1" dirty="0"/>
              <a:t>à domicile</a:t>
            </a:r>
            <a:r>
              <a:rPr lang="fr-CA" dirty="0"/>
              <a:t>.</a:t>
            </a:r>
            <a:r>
              <a:rPr lang="fr-CA" baseline="0" dirty="0"/>
              <a:t> Ainsi, certains </a:t>
            </a:r>
            <a:r>
              <a:rPr lang="fr-CA" dirty="0"/>
              <a:t>cas d’hypertension masquée peuvent passer inaperçus si l’on ne prend que des </a:t>
            </a:r>
            <a:r>
              <a:rPr lang="fr-CA" baseline="0" dirty="0"/>
              <a:t>mesures de la PA en</a:t>
            </a:r>
            <a:r>
              <a:rPr lang="fr-CA" dirty="0"/>
              <a:t> clinique.</a:t>
            </a:r>
            <a:endParaRPr lang="fr-CA" baseline="0" dirty="0"/>
          </a:p>
          <a:p>
            <a:endParaRPr lang="fr-CA"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fr-CA" baseline="0" dirty="0"/>
              <a:t>Il existe deux possibilités</a:t>
            </a:r>
            <a:r>
              <a:rPr lang="fr-CA" dirty="0"/>
              <a:t> d’évaluation de la pression artérielle hors clinique : le monitorage </a:t>
            </a:r>
            <a:r>
              <a:rPr lang="fr-CA" baseline="0" dirty="0"/>
              <a:t>ambulatoire</a:t>
            </a:r>
            <a:r>
              <a:rPr lang="fr-CA" dirty="0"/>
              <a:t> de la PA sur </a:t>
            </a:r>
            <a:r>
              <a:rPr lang="fr-CA" baseline="0" dirty="0"/>
              <a:t>24 heures et la mesure de la PA à domicile. Le MAPA sur 24 heures est la méthode à privilégier </a:t>
            </a:r>
            <a:r>
              <a:rPr lang="fr-CA" dirty="0"/>
              <a:t>pour les mesures hors clinique parce qu’elle </a:t>
            </a:r>
            <a:r>
              <a:rPr lang="fr-CA" baseline="0" dirty="0"/>
              <a:t>permet une évaluation de la PA le</a:t>
            </a:r>
            <a:r>
              <a:rPr lang="fr-CA" dirty="0"/>
              <a:t> jour et la nuit. Toutefois, s’il n’est pas possible d’utiliser le MAPA ou si le patient ne tolère pas cette méthode, la MPAD constitue une solution de rechange acceptable. </a:t>
            </a:r>
            <a:endParaRPr lang="fr-CA" baseline="0" dirty="0"/>
          </a:p>
          <a:p>
            <a:endParaRPr lang="fr-CA" baseline="0" dirty="0"/>
          </a:p>
          <a:p>
            <a:r>
              <a:rPr lang="fr-CA" b="1" baseline="0" dirty="0"/>
              <a:t>Références</a:t>
            </a:r>
          </a:p>
          <a:p>
            <a:pPr marL="228600" indent="-228600">
              <a:buFont typeface="+mj-lt"/>
              <a:buAutoNum type="arabicPeriod"/>
            </a:pPr>
            <a:r>
              <a:rPr lang="fr-CA" dirty="0"/>
              <a:t>Leung A, </a:t>
            </a:r>
            <a:r>
              <a:rPr lang="fr-CA" i="1" dirty="0"/>
              <a:t>et al</a:t>
            </a:r>
            <a:r>
              <a:rPr lang="fr-CA" dirty="0"/>
              <a:t>. Hypertension </a:t>
            </a:r>
            <a:r>
              <a:rPr lang="fr-CA" dirty="0" err="1"/>
              <a:t>Canada’s</a:t>
            </a:r>
            <a:r>
              <a:rPr lang="fr-CA" dirty="0"/>
              <a:t> 2016 Canadian Hypertension </a:t>
            </a:r>
            <a:r>
              <a:rPr lang="fr-CA" dirty="0" err="1"/>
              <a:t>Education</a:t>
            </a:r>
            <a:r>
              <a:rPr lang="fr-CA" dirty="0"/>
              <a:t> Program Guidelines for Blood</a:t>
            </a:r>
            <a:r>
              <a:rPr lang="fr-CA" baseline="0" dirty="0"/>
              <a:t> Pressure </a:t>
            </a:r>
            <a:r>
              <a:rPr lang="fr-CA" baseline="0" dirty="0" err="1"/>
              <a:t>Measurement</a:t>
            </a:r>
            <a:r>
              <a:rPr lang="fr-CA" baseline="0" dirty="0"/>
              <a:t>, </a:t>
            </a:r>
            <a:r>
              <a:rPr lang="fr-CA" baseline="0" dirty="0" err="1"/>
              <a:t>Diagnosis</a:t>
            </a:r>
            <a:r>
              <a:rPr lang="fr-CA" baseline="0" dirty="0"/>
              <a:t>, </a:t>
            </a:r>
            <a:r>
              <a:rPr lang="fr-CA" baseline="0" dirty="0" err="1"/>
              <a:t>Assessment</a:t>
            </a:r>
            <a:r>
              <a:rPr lang="fr-CA" baseline="0" dirty="0"/>
              <a:t> of </a:t>
            </a:r>
            <a:r>
              <a:rPr lang="fr-CA" baseline="0" dirty="0" err="1"/>
              <a:t>Risk</a:t>
            </a:r>
            <a:r>
              <a:rPr lang="fr-CA" baseline="0" dirty="0"/>
              <a:t>, </a:t>
            </a:r>
            <a:r>
              <a:rPr lang="fr-CA" baseline="0" dirty="0" err="1"/>
              <a:t>Prevention</a:t>
            </a:r>
            <a:r>
              <a:rPr lang="fr-CA" baseline="0" dirty="0"/>
              <a:t>, and </a:t>
            </a:r>
            <a:r>
              <a:rPr lang="fr-CA" baseline="0" dirty="0" err="1"/>
              <a:t>Treatment</a:t>
            </a:r>
            <a:r>
              <a:rPr lang="fr-CA" baseline="0" dirty="0"/>
              <a:t> of Hypertension. </a:t>
            </a:r>
            <a:r>
              <a:rPr lang="fr-CA" i="1" baseline="0" dirty="0"/>
              <a:t>Can J </a:t>
            </a:r>
            <a:r>
              <a:rPr lang="fr-CA" i="1" baseline="0" dirty="0" err="1"/>
              <a:t>Cardiol</a:t>
            </a:r>
            <a:r>
              <a:rPr lang="fr-CA" baseline="0" dirty="0"/>
              <a:t>.</a:t>
            </a:r>
            <a:r>
              <a:rPr lang="fr-CA" dirty="0"/>
              <a:t>, </a:t>
            </a:r>
            <a:r>
              <a:rPr lang="fr-CA" baseline="0" dirty="0"/>
              <a:t>2016; 32: 569-588.</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fr-CA" dirty="0"/>
              <a:t>Leung AA, </a:t>
            </a:r>
            <a:r>
              <a:rPr lang="fr-CA" i="1" dirty="0"/>
              <a:t>et al</a:t>
            </a:r>
            <a:r>
              <a:rPr lang="fr-CA" dirty="0"/>
              <a:t>. Hypertension </a:t>
            </a:r>
            <a:r>
              <a:rPr lang="fr-CA" dirty="0" err="1"/>
              <a:t>Canada’s</a:t>
            </a:r>
            <a:r>
              <a:rPr lang="fr-CA" dirty="0"/>
              <a:t> 2017 Guidelines. </a:t>
            </a:r>
            <a:r>
              <a:rPr lang="fr-CA" i="1" dirty="0"/>
              <a:t>Can</a:t>
            </a:r>
            <a:r>
              <a:rPr lang="fr-CA" i="1" baseline="0" dirty="0"/>
              <a:t> J </a:t>
            </a:r>
            <a:r>
              <a:rPr lang="fr-CA" i="1" baseline="0" dirty="0" err="1"/>
              <a:t>Cardiol</a:t>
            </a:r>
            <a:r>
              <a:rPr lang="fr-CA" baseline="0" dirty="0"/>
              <a:t>., 2017.</a:t>
            </a:r>
            <a:endParaRPr lang="fr-CA" dirty="0"/>
          </a:p>
          <a:p>
            <a:endParaRPr lang="en-CA" dirty="0"/>
          </a:p>
        </p:txBody>
      </p:sp>
      <p:sp>
        <p:nvSpPr>
          <p:cNvPr id="4" name="Slide Number Placeholder 3"/>
          <p:cNvSpPr>
            <a:spLocks noGrp="1"/>
          </p:cNvSpPr>
          <p:nvPr>
            <p:ph type="sldNum" sz="quarter" idx="10"/>
          </p:nvPr>
        </p:nvSpPr>
        <p:spPr/>
        <p:txBody>
          <a:bodyPr/>
          <a:lstStyle/>
          <a:p>
            <a:fld id="{B46EFE9D-044C-4BA1-9A40-FBFDC38C0AB7}" type="slidenum">
              <a:rPr lang="en-US" smtClean="0">
                <a:solidFill>
                  <a:prstClr val="black"/>
                </a:solidFill>
                <a:latin typeface="Calibri"/>
              </a:rPr>
              <a:pPr/>
              <a:t>11</a:t>
            </a:fld>
            <a:endParaRPr lang="en-US">
              <a:solidFill>
                <a:prstClr val="black"/>
              </a:solidFill>
              <a:latin typeface="Calibri"/>
            </a:endParaRPr>
          </a:p>
        </p:txBody>
      </p:sp>
    </p:spTree>
    <p:extLst>
      <p:ext uri="{BB962C8B-B14F-4D97-AF65-F5344CB8AC3E}">
        <p14:creationId xmlns:p14="http://schemas.microsoft.com/office/powerpoint/2010/main" val="17421006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 name="Shape 392"/>
          <p:cNvSpPr>
            <a:spLocks noGrp="1" noRot="1" noChangeAspect="1"/>
          </p:cNvSpPr>
          <p:nvPr>
            <p:ph type="sldImg"/>
          </p:nvPr>
        </p:nvSpPr>
        <p:spPr>
          <a:prstGeom prst="rect">
            <a:avLst/>
          </a:prstGeom>
        </p:spPr>
        <p:txBody>
          <a:bodyPr/>
          <a:lstStyle/>
          <a:p>
            <a:endParaRPr/>
          </a:p>
        </p:txBody>
      </p:sp>
      <p:sp>
        <p:nvSpPr>
          <p:cNvPr id="393" name="Shape 393"/>
          <p:cNvSpPr>
            <a:spLocks noGrp="1"/>
          </p:cNvSpPr>
          <p:nvPr>
            <p:ph type="body" sz="quarter" idx="1"/>
          </p:nvPr>
        </p:nvSpPr>
        <p:spPr>
          <a:prstGeom prst="rect">
            <a:avLst/>
          </a:prstGeom>
        </p:spPr>
        <p:txBody>
          <a:bodyPr/>
          <a:lstStyle/>
          <a:p>
            <a:r>
              <a:rPr lang="fr-CA" dirty="0"/>
              <a:t>L’étude visait à évaluer la valeur de la PA comme facteur prévisionnel de lésion des organes cibles chez les personnes atteintes d’h</a:t>
            </a:r>
            <a:r>
              <a:rPr lang="fr-CA" baseline="0" dirty="0"/>
              <a:t>ypertension</a:t>
            </a:r>
            <a:r>
              <a:rPr lang="fr-CA" dirty="0"/>
              <a:t> légère.</a:t>
            </a:r>
            <a:endParaRPr lang="fr-CA" baseline="0" dirty="0"/>
          </a:p>
          <a:p>
            <a:endParaRPr lang="fr-CA" dirty="0"/>
          </a:p>
          <a:p>
            <a:pPr lvl="0"/>
            <a:r>
              <a:rPr lang="fr-CA" dirty="0"/>
              <a:t>La corrélation entre les lésions des organes cibles (LOC), par exemple l’hypertrophie ventriculaire gauche ou le taux d’excrétion d’albumine, était plus faible avec la mesure de la PA en clinique (MPAC) et plus forte avec le monitorage ambulatoire de la PA (MAPA). </a:t>
            </a:r>
          </a:p>
          <a:p>
            <a:pPr lvl="0"/>
            <a:endParaRPr lang="fr-CA" dirty="0"/>
          </a:p>
          <a:p>
            <a:pPr lvl="0"/>
            <a:r>
              <a:rPr lang="fr-CA" dirty="0"/>
              <a:t>De plus, la corrélation entre les LOC et la mesure de la pression artérielle à domicile était plus forte qu’avec la MPAC, mais plus faible qu’avec le MAPA, et ce, tant pour la pression systolique que pour la pression diastolique.</a:t>
            </a:r>
            <a:r>
              <a:rPr lang="en-CA" dirty="0"/>
              <a:t> </a:t>
            </a:r>
          </a:p>
          <a:p>
            <a:pPr lvl="0"/>
            <a:endParaRPr lang="en-CA" dirty="0"/>
          </a:p>
          <a:p>
            <a:pPr lvl="0"/>
            <a:endParaRPr lang="en-CA" dirty="0"/>
          </a:p>
          <a:p>
            <a:pPr lvl="0"/>
            <a:r>
              <a:rPr lang="en-CA" b="1" dirty="0" err="1"/>
              <a:t>Référence</a:t>
            </a:r>
            <a:endParaRPr lang="en-CA" b="1" dirty="0"/>
          </a:p>
          <a:p>
            <a:pPr lvl="0"/>
            <a:r>
              <a:rPr lang="en-CA" sz="1200" dirty="0" err="1">
                <a:latin typeface="Verdana" panose="020B0604030504040204" pitchFamily="34" charset="0"/>
                <a:ea typeface="Verdana" panose="020B0604030504040204" pitchFamily="34" charset="0"/>
                <a:cs typeface="Verdana" panose="020B0604030504040204" pitchFamily="34" charset="0"/>
              </a:rPr>
              <a:t>Mulè</a:t>
            </a:r>
            <a:r>
              <a:rPr lang="en-CA" sz="1200" dirty="0">
                <a:latin typeface="Verdana" panose="020B0604030504040204" pitchFamily="34" charset="0"/>
                <a:ea typeface="Verdana" panose="020B0604030504040204" pitchFamily="34" charset="0"/>
                <a:cs typeface="Verdana" panose="020B0604030504040204" pitchFamily="34" charset="0"/>
              </a:rPr>
              <a:t> G, </a:t>
            </a:r>
            <a:r>
              <a:rPr lang="en-CA" sz="1200" i="1" dirty="0">
                <a:latin typeface="Verdana" panose="020B0604030504040204" pitchFamily="34" charset="0"/>
                <a:ea typeface="Verdana" panose="020B0604030504040204" pitchFamily="34" charset="0"/>
                <a:cs typeface="Verdana" panose="020B0604030504040204" pitchFamily="34" charset="0"/>
              </a:rPr>
              <a:t>et al</a:t>
            </a:r>
            <a:r>
              <a:rPr lang="en-CA" sz="1200" dirty="0">
                <a:latin typeface="Verdana" panose="020B0604030504040204" pitchFamily="34" charset="0"/>
                <a:ea typeface="Verdana" panose="020B0604030504040204" pitchFamily="34" charset="0"/>
                <a:cs typeface="Verdana" panose="020B0604030504040204" pitchFamily="34" charset="0"/>
              </a:rPr>
              <a:t>. Value</a:t>
            </a:r>
            <a:r>
              <a:rPr lang="en-CA" sz="1200" baseline="0" dirty="0">
                <a:latin typeface="Verdana" panose="020B0604030504040204" pitchFamily="34" charset="0"/>
                <a:ea typeface="Verdana" panose="020B0604030504040204" pitchFamily="34" charset="0"/>
                <a:cs typeface="Verdana" panose="020B0604030504040204" pitchFamily="34" charset="0"/>
              </a:rPr>
              <a:t> of home pressures as predictor of target organ damage in mild arterial hypertension.</a:t>
            </a:r>
            <a:r>
              <a:rPr lang="en-CA" sz="1200" dirty="0">
                <a:latin typeface="Verdana" panose="020B0604030504040204" pitchFamily="34" charset="0"/>
                <a:ea typeface="Verdana" panose="020B0604030504040204" pitchFamily="34" charset="0"/>
                <a:cs typeface="Verdana" panose="020B0604030504040204" pitchFamily="34" charset="0"/>
              </a:rPr>
              <a:t> </a:t>
            </a:r>
            <a:r>
              <a:rPr lang="en-CA" sz="1200" i="1" dirty="0">
                <a:latin typeface="Verdana" panose="020B0604030504040204" pitchFamily="34" charset="0"/>
                <a:ea typeface="Verdana" panose="020B0604030504040204" pitchFamily="34" charset="0"/>
                <a:cs typeface="Verdana" panose="020B0604030504040204" pitchFamily="34" charset="0"/>
              </a:rPr>
              <a:t>J </a:t>
            </a:r>
            <a:r>
              <a:rPr lang="en-CA" sz="1200" i="1" dirty="0" err="1">
                <a:latin typeface="Verdana" panose="020B0604030504040204" pitchFamily="34" charset="0"/>
                <a:ea typeface="Verdana" panose="020B0604030504040204" pitchFamily="34" charset="0"/>
                <a:cs typeface="Verdana" panose="020B0604030504040204" pitchFamily="34" charset="0"/>
              </a:rPr>
              <a:t>Cardiovasc</a:t>
            </a:r>
            <a:r>
              <a:rPr lang="en-CA" sz="1200" i="1" dirty="0">
                <a:latin typeface="Verdana" panose="020B0604030504040204" pitchFamily="34" charset="0"/>
                <a:ea typeface="Verdana" panose="020B0604030504040204" pitchFamily="34" charset="0"/>
                <a:cs typeface="Verdana" panose="020B0604030504040204" pitchFamily="34" charset="0"/>
              </a:rPr>
              <a:t> Risk.</a:t>
            </a:r>
            <a:r>
              <a:rPr lang="en-CA" sz="1200" dirty="0">
                <a:latin typeface="Verdana" panose="020B0604030504040204" pitchFamily="34" charset="0"/>
                <a:ea typeface="Verdana" panose="020B0604030504040204" pitchFamily="34" charset="0"/>
                <a:cs typeface="Verdana" panose="020B0604030504040204" pitchFamily="34" charset="0"/>
              </a:rPr>
              <a:t>, 2002;9:123-9.</a:t>
            </a:r>
            <a:endParaRPr lang="en-CA" dirty="0"/>
          </a:p>
        </p:txBody>
      </p:sp>
    </p:spTree>
    <p:extLst>
      <p:ext uri="{BB962C8B-B14F-4D97-AF65-F5344CB8AC3E}">
        <p14:creationId xmlns:p14="http://schemas.microsoft.com/office/powerpoint/2010/main" val="39159926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 name="Shape 287"/>
          <p:cNvSpPr>
            <a:spLocks noGrp="1" noRot="1" noChangeAspect="1"/>
          </p:cNvSpPr>
          <p:nvPr>
            <p:ph type="sldImg"/>
          </p:nvPr>
        </p:nvSpPr>
        <p:spPr>
          <a:prstGeom prst="rect">
            <a:avLst/>
          </a:prstGeom>
        </p:spPr>
        <p:txBody>
          <a:bodyPr/>
          <a:lstStyle/>
          <a:p>
            <a:endParaRPr/>
          </a:p>
        </p:txBody>
      </p:sp>
      <p:sp>
        <p:nvSpPr>
          <p:cNvPr id="288" name="Shape 288"/>
          <p:cNvSpPr>
            <a:spLocks noGrp="1"/>
          </p:cNvSpPr>
          <p:nvPr>
            <p:ph type="body" sz="quarter" idx="1"/>
          </p:nvPr>
        </p:nvSpPr>
        <p:spPr>
          <a:prstGeom prst="rect">
            <a:avLst/>
          </a:prstGeom>
        </p:spPr>
        <p:txBody>
          <a:bodyPr>
            <a:normAutofit fontScale="92500" lnSpcReduction="10000"/>
          </a:bodyPr>
          <a:lstStyle/>
          <a:p>
            <a:pPr lvl="0"/>
            <a:r>
              <a:rPr lang="fr-CA" dirty="0"/>
              <a:t>L’ajout du MAPA à la MPAC habituelle pour définir l’état de la PA en pratique clinique rend le processus plus difficile parce que chacune des deux méthodes permet en elle-même de distinguer la </a:t>
            </a:r>
            <a:r>
              <a:rPr lang="fr-CA" dirty="0" err="1"/>
              <a:t>normotension</a:t>
            </a:r>
            <a:r>
              <a:rPr lang="fr-CA" dirty="0"/>
              <a:t> de l’hypertension. Par contre, si l’on ne se fie qu’à la MPAC, il y a des risques que des cas de syndrome du sarrau blanc ou d’hypertension masquée passent inaperçus</a:t>
            </a:r>
            <a:r>
              <a:rPr lang="fr-CA" baseline="30000" dirty="0"/>
              <a:t>1</a:t>
            </a:r>
            <a:r>
              <a:rPr lang="fr-CA" dirty="0"/>
              <a:t>.</a:t>
            </a:r>
            <a:endParaRPr baseline="30000" dirty="0"/>
          </a:p>
          <a:p>
            <a:pPr lvl="1" indent="457200"/>
            <a:endParaRPr lang="en-CA" dirty="0"/>
          </a:p>
          <a:p>
            <a:pPr lvl="0" indent="457200"/>
            <a:r>
              <a:rPr lang="fr-CA" dirty="0"/>
              <a:t>La diapositive présente les quatre groupes possibles de patients</a:t>
            </a:r>
            <a:r>
              <a:rPr lang="fr-CA" baseline="30000" dirty="0"/>
              <a:t>2</a:t>
            </a:r>
            <a:r>
              <a:rPr lang="fr-CA" dirty="0"/>
              <a:t> :</a:t>
            </a:r>
            <a:endParaRPr baseline="30000" dirty="0"/>
          </a:p>
          <a:p>
            <a:pPr marL="1143000" lvl="2" indent="-228600">
              <a:buFont typeface="+mj-lt"/>
              <a:buAutoNum type="arabicPeriod"/>
            </a:pPr>
            <a:r>
              <a:rPr lang="fr-CA" dirty="0" err="1"/>
              <a:t>Normotendus</a:t>
            </a:r>
            <a:r>
              <a:rPr lang="fr-CA" dirty="0"/>
              <a:t> selon les deux méthodes (</a:t>
            </a:r>
            <a:r>
              <a:rPr lang="fr-CA" dirty="0" err="1"/>
              <a:t>normotension</a:t>
            </a:r>
            <a:r>
              <a:rPr lang="fr-CA" dirty="0"/>
              <a:t> franche)</a:t>
            </a:r>
            <a:endParaRPr dirty="0"/>
          </a:p>
          <a:p>
            <a:pPr marL="1143000" lvl="2" indent="-228600">
              <a:buFont typeface="+mj-lt"/>
              <a:buAutoNum type="arabicPeriod"/>
            </a:pPr>
            <a:r>
              <a:rPr lang="fr-CA" dirty="0"/>
              <a:t>Hypertendus selon les deux méthodes (hypertension franche ou persistante</a:t>
            </a:r>
            <a:r>
              <a:rPr dirty="0"/>
              <a:t>)</a:t>
            </a:r>
          </a:p>
          <a:p>
            <a:pPr marL="1143000" lvl="2" indent="-228600">
              <a:buFont typeface="+mj-lt"/>
              <a:buAutoNum type="arabicPeriod"/>
            </a:pPr>
            <a:r>
              <a:rPr lang="fr-CA" dirty="0"/>
              <a:t>Hypertendus selon la MPAC mais </a:t>
            </a:r>
            <a:r>
              <a:rPr lang="fr-CA" dirty="0" err="1"/>
              <a:t>normotendus</a:t>
            </a:r>
            <a:r>
              <a:rPr lang="fr-CA" dirty="0"/>
              <a:t> selon le MAPA (syndrome du sarrau blanc</a:t>
            </a:r>
            <a:r>
              <a:rPr dirty="0"/>
              <a:t>)</a:t>
            </a:r>
          </a:p>
          <a:p>
            <a:pPr marL="1143000" lvl="2" indent="-228600">
              <a:buFont typeface="+mj-lt"/>
              <a:buAutoNum type="arabicPeriod"/>
            </a:pPr>
            <a:r>
              <a:rPr lang="fr-CA" dirty="0" err="1"/>
              <a:t>Normotendus</a:t>
            </a:r>
            <a:r>
              <a:rPr lang="fr-CA" dirty="0"/>
              <a:t> selon la MPAC mais hypertendus selon le MAPA (hypertension masquée</a:t>
            </a:r>
            <a:r>
              <a:rPr dirty="0"/>
              <a:t>)</a:t>
            </a:r>
          </a:p>
          <a:p>
            <a:pPr lvl="1" indent="457200"/>
            <a:endParaRPr lang="en-CA" dirty="0"/>
          </a:p>
          <a:p>
            <a:pPr lvl="0"/>
            <a:r>
              <a:rPr lang="fr-CA" dirty="0"/>
              <a:t>Sur le plan clinique, les deux premiers groupes sont faciles à cerner parce qu’il y a convergence de résultats entre les deux méthodes. Par contre, les deux derniers groupes sont difficiles à cerner parce qu’il y a divergence de résultats entre les deux méthodes. Pourtant, il importe de distinguer les deux troubles : le syndrome du sarrau blanc comporte généralement un faible risque relatif de morbidité CV, tandis que l’hypertension masquée, elle, est associée à plus de lésions des organes cibles que la </a:t>
            </a:r>
            <a:r>
              <a:rPr lang="fr-CA" dirty="0" err="1"/>
              <a:t>normotension</a:t>
            </a:r>
            <a:r>
              <a:rPr lang="fr-CA" dirty="0"/>
              <a:t> franche</a:t>
            </a:r>
            <a:r>
              <a:rPr lang="fr-CA" baseline="30000" dirty="0"/>
              <a:t>2</a:t>
            </a:r>
            <a:r>
              <a:rPr dirty="0"/>
              <a:t>.</a:t>
            </a:r>
            <a:endParaRPr baseline="30000" dirty="0"/>
          </a:p>
          <a:p>
            <a:pPr>
              <a:defRPr baseline="30000"/>
            </a:pPr>
            <a:endParaRPr baseline="30000" dirty="0"/>
          </a:p>
          <a:p>
            <a:r>
              <a:rPr lang="fr-CA" b="1" dirty="0"/>
              <a:t>Références</a:t>
            </a:r>
            <a:endParaRPr b="1" dirty="0"/>
          </a:p>
          <a:p>
            <a:pPr marL="228600" lvl="2" indent="-228600">
              <a:buSzPct val="100000"/>
              <a:buAutoNum type="arabicPeriod"/>
            </a:pPr>
            <a:r>
              <a:rPr dirty="0"/>
              <a:t>Hypertension Canada. The 2015 Canadian Hypertension Education Program recommendations (2015 annual update). Available at www.hypertension.ca. </a:t>
            </a:r>
          </a:p>
          <a:p>
            <a:pPr marL="228600" lvl="2" indent="-228600">
              <a:buSzPct val="100000"/>
              <a:buAutoNum type="arabicPeriod"/>
            </a:pPr>
            <a:r>
              <a:rPr dirty="0"/>
              <a:t>Pickering TG, </a:t>
            </a:r>
            <a:r>
              <a:rPr i="1" dirty="0"/>
              <a:t>et al. </a:t>
            </a:r>
            <a:r>
              <a:rPr dirty="0"/>
              <a:t>Masked hypertension. </a:t>
            </a:r>
            <a:r>
              <a:rPr i="1" dirty="0"/>
              <a:t>Hypertension</a:t>
            </a:r>
            <a:r>
              <a:rPr dirty="0"/>
              <a:t> 2002;40:795-6.</a:t>
            </a:r>
          </a:p>
        </p:txBody>
      </p:sp>
    </p:spTree>
    <p:extLst>
      <p:ext uri="{BB962C8B-B14F-4D97-AF65-F5344CB8AC3E}">
        <p14:creationId xmlns:p14="http://schemas.microsoft.com/office/powerpoint/2010/main" val="6931571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343400"/>
            <a:ext cx="5943600" cy="4114800"/>
          </a:xfrm>
        </p:spPr>
        <p:txBody>
          <a:bodyPr>
            <a:normAutofit/>
          </a:bodyPr>
          <a:lstStyle/>
          <a:p>
            <a:r>
              <a:rPr lang="fr-CA" dirty="0"/>
              <a:t>Le terme « hypertension masquée » désigne le phénomène selon lequel la PA est non élevée en clinique mais élevée hors clinique, généralement établie d’après le monitorage ambulatoire de la pression artérielle (MAPA)</a:t>
            </a:r>
            <a:r>
              <a:rPr lang="fr-CA" baseline="30000" dirty="0"/>
              <a:t>1</a:t>
            </a:r>
            <a:r>
              <a:rPr lang="fr-CA" dirty="0"/>
              <a:t>. </a:t>
            </a:r>
          </a:p>
          <a:p>
            <a:endParaRPr lang="fr-CA" dirty="0"/>
          </a:p>
          <a:p>
            <a:r>
              <a:rPr lang="fr-CA" dirty="0"/>
              <a:t>Le diagnostic d’hypertension masquée se définit comme une PA en clinique </a:t>
            </a:r>
            <a:r>
              <a:rPr lang="fr-CA" baseline="0" dirty="0"/>
              <a:t>&lt; 140/90 mm Hg ou &lt; 135/85 mm Hg si elle est mesurée avec des appareils</a:t>
            </a:r>
            <a:r>
              <a:rPr lang="fr-CA" dirty="0"/>
              <a:t> automatiques</a:t>
            </a:r>
            <a:r>
              <a:rPr lang="fr-CA" baseline="30000" dirty="0"/>
              <a:t>2</a:t>
            </a:r>
            <a:r>
              <a:rPr lang="fr-CA" baseline="0" dirty="0"/>
              <a:t>, et la définition utilisée le plus</a:t>
            </a:r>
            <a:r>
              <a:rPr lang="fr-CA" dirty="0"/>
              <a:t> souvent pour </a:t>
            </a:r>
            <a:r>
              <a:rPr lang="fr-CA" baseline="0" dirty="0"/>
              <a:t>le MAPA en état de veille est </a:t>
            </a:r>
            <a:r>
              <a:rPr lang="fr-CA" dirty="0"/>
              <a:t>une PA ≥ 135/85 mm Hg</a:t>
            </a:r>
            <a:r>
              <a:rPr lang="fr-CA" baseline="30000" dirty="0"/>
              <a:t>2,3,4</a:t>
            </a:r>
            <a:r>
              <a:rPr lang="fr-CA" baseline="0" dirty="0"/>
              <a:t>.</a:t>
            </a:r>
            <a:endParaRPr lang="fr-CA" baseline="30000" dirty="0"/>
          </a:p>
          <a:p>
            <a:endParaRPr lang="fr-CA" dirty="0"/>
          </a:p>
          <a:p>
            <a:r>
              <a:rPr lang="fr-CA" b="1" baseline="0" dirty="0"/>
              <a:t>Références</a:t>
            </a:r>
          </a:p>
          <a:p>
            <a:pPr marL="228600" indent="-228600">
              <a:buAutoNum type="arabicPeriod"/>
            </a:pPr>
            <a:r>
              <a:rPr lang="fr-CA" dirty="0"/>
              <a:t>Pickering TG </a:t>
            </a:r>
            <a:r>
              <a:rPr lang="fr-CA" i="1" dirty="0"/>
              <a:t>et al</a:t>
            </a:r>
            <a:r>
              <a:rPr lang="fr-CA" dirty="0"/>
              <a:t>. </a:t>
            </a:r>
            <a:r>
              <a:rPr lang="fr-CA" dirty="0" err="1"/>
              <a:t>Masked</a:t>
            </a:r>
            <a:r>
              <a:rPr lang="fr-CA" baseline="0" dirty="0"/>
              <a:t> hypertension. </a:t>
            </a:r>
            <a:r>
              <a:rPr lang="fr-CA" i="1" baseline="0" dirty="0"/>
              <a:t>Hypertension</a:t>
            </a:r>
            <a:r>
              <a:rPr lang="fr-CA" dirty="0"/>
              <a:t>, </a:t>
            </a:r>
            <a:r>
              <a:rPr lang="fr-CA" baseline="0" dirty="0"/>
              <a:t>2002; 49)6):795-6.</a:t>
            </a:r>
          </a:p>
          <a:p>
            <a:pPr marL="228600" indent="-228600">
              <a:buAutoNum type="arabicPeriod"/>
            </a:pPr>
            <a:r>
              <a:rPr lang="fr-CA" baseline="0" dirty="0"/>
              <a:t>Canadian Hypertension </a:t>
            </a:r>
            <a:r>
              <a:rPr lang="fr-CA" baseline="0" dirty="0" err="1"/>
              <a:t>Education</a:t>
            </a:r>
            <a:r>
              <a:rPr lang="fr-CA" baseline="0" dirty="0"/>
              <a:t> Program (CHEP). The 2015 CHEP </a:t>
            </a:r>
            <a:r>
              <a:rPr lang="fr-CA" baseline="0" dirty="0" err="1"/>
              <a:t>recommendations</a:t>
            </a:r>
            <a:r>
              <a:rPr lang="fr-CA" baseline="0" dirty="0"/>
              <a:t>. Consultable au www.hypertension.ca/en/chep. </a:t>
            </a:r>
          </a:p>
          <a:p>
            <a:pPr marL="228600" indent="-228600">
              <a:buAutoNum type="arabicPeriod"/>
            </a:pPr>
            <a:r>
              <a:rPr lang="fr-CA" baseline="0" dirty="0"/>
              <a:t>O’Brien E </a:t>
            </a:r>
            <a:r>
              <a:rPr lang="fr-CA" i="1" baseline="0" dirty="0"/>
              <a:t>et al</a:t>
            </a:r>
            <a:r>
              <a:rPr lang="fr-CA" baseline="0" dirty="0"/>
              <a:t>. Practice guidelines of the </a:t>
            </a:r>
            <a:r>
              <a:rPr lang="fr-CA" baseline="0" dirty="0" err="1"/>
              <a:t>European</a:t>
            </a:r>
            <a:r>
              <a:rPr lang="fr-CA" baseline="0" dirty="0"/>
              <a:t> Society of Hypertension for </a:t>
            </a:r>
            <a:r>
              <a:rPr lang="fr-CA" baseline="0" dirty="0" err="1"/>
              <a:t>clinic</a:t>
            </a:r>
            <a:r>
              <a:rPr lang="fr-CA" baseline="0" dirty="0"/>
              <a:t>, </a:t>
            </a:r>
            <a:r>
              <a:rPr lang="fr-CA" baseline="0" dirty="0" err="1"/>
              <a:t>ambulatory</a:t>
            </a:r>
            <a:r>
              <a:rPr lang="fr-CA" baseline="0" dirty="0"/>
              <a:t> and self </a:t>
            </a:r>
            <a:r>
              <a:rPr lang="fr-CA" baseline="0" dirty="0" err="1"/>
              <a:t>blood</a:t>
            </a:r>
            <a:r>
              <a:rPr lang="fr-CA" baseline="0" dirty="0"/>
              <a:t> pressure </a:t>
            </a:r>
            <a:r>
              <a:rPr lang="fr-CA" baseline="0" dirty="0" err="1"/>
              <a:t>measurement</a:t>
            </a:r>
            <a:r>
              <a:rPr lang="fr-CA" baseline="0" dirty="0"/>
              <a:t>. </a:t>
            </a:r>
            <a:r>
              <a:rPr lang="fr-CA" i="1" baseline="0" dirty="0"/>
              <a:t>J </a:t>
            </a:r>
            <a:r>
              <a:rPr lang="fr-CA" i="1" baseline="0" dirty="0" err="1"/>
              <a:t>Hypertens</a:t>
            </a:r>
            <a:r>
              <a:rPr lang="fr-CA" i="1" baseline="0" dirty="0"/>
              <a:t>., </a:t>
            </a:r>
            <a:r>
              <a:rPr lang="fr-CA" baseline="0" dirty="0"/>
              <a:t>2005; 23(4):697.</a:t>
            </a:r>
          </a:p>
          <a:p>
            <a:pPr marL="228600" indent="-228600">
              <a:buAutoNum type="arabicPeriod"/>
            </a:pPr>
            <a:r>
              <a:rPr lang="fr-CA" dirty="0" err="1"/>
              <a:t>Peacock</a:t>
            </a:r>
            <a:r>
              <a:rPr lang="fr-CA" baseline="0" dirty="0"/>
              <a:t> J </a:t>
            </a:r>
            <a:r>
              <a:rPr lang="fr-CA" i="1" baseline="0" dirty="0"/>
              <a:t>et al</a:t>
            </a:r>
            <a:r>
              <a:rPr lang="fr-CA" baseline="0" dirty="0"/>
              <a:t>. </a:t>
            </a:r>
            <a:r>
              <a:rPr lang="fr-CA" baseline="0" dirty="0" err="1"/>
              <a:t>Unmasking</a:t>
            </a:r>
            <a:r>
              <a:rPr lang="fr-CA" baseline="0" dirty="0"/>
              <a:t> </a:t>
            </a:r>
            <a:r>
              <a:rPr lang="fr-CA" baseline="0" dirty="0" err="1"/>
              <a:t>masked</a:t>
            </a:r>
            <a:r>
              <a:rPr lang="fr-CA" baseline="0" dirty="0"/>
              <a:t> hypertension: </a:t>
            </a:r>
            <a:r>
              <a:rPr lang="fr-CA" baseline="0" dirty="0" err="1"/>
              <a:t>prevalence</a:t>
            </a:r>
            <a:r>
              <a:rPr lang="fr-CA" baseline="0" dirty="0"/>
              <a:t>, </a:t>
            </a:r>
            <a:r>
              <a:rPr lang="fr-CA" baseline="0" dirty="0" err="1"/>
              <a:t>clinical</a:t>
            </a:r>
            <a:r>
              <a:rPr lang="fr-CA" baseline="0" dirty="0"/>
              <a:t> implications, </a:t>
            </a:r>
            <a:r>
              <a:rPr lang="fr-CA" baseline="0" dirty="0" err="1"/>
              <a:t>diagnosis</a:t>
            </a:r>
            <a:r>
              <a:rPr lang="fr-CA" baseline="0" dirty="0"/>
              <a:t>, </a:t>
            </a:r>
            <a:r>
              <a:rPr lang="fr-CA" baseline="0" dirty="0" err="1"/>
              <a:t>correlates</a:t>
            </a:r>
            <a:r>
              <a:rPr lang="fr-CA" baseline="0" dirty="0"/>
              <a:t> and future directions. </a:t>
            </a:r>
            <a:r>
              <a:rPr lang="fr-CA" i="1" baseline="0" dirty="0"/>
              <a:t>J Hum </a:t>
            </a:r>
            <a:r>
              <a:rPr lang="fr-CA" i="1" baseline="0" dirty="0" err="1"/>
              <a:t>Hypertens</a:t>
            </a:r>
            <a:r>
              <a:rPr lang="fr-CA" i="1" baseline="0" dirty="0"/>
              <a:t>., </a:t>
            </a:r>
            <a:r>
              <a:rPr lang="fr-CA" baseline="0" dirty="0"/>
              <a:t>2014; 28:521-8.</a:t>
            </a:r>
            <a:endParaRPr lang="fr-CA" dirty="0"/>
          </a:p>
        </p:txBody>
      </p:sp>
      <p:sp>
        <p:nvSpPr>
          <p:cNvPr id="4" name="Slide Number Placeholder 3"/>
          <p:cNvSpPr>
            <a:spLocks noGrp="1"/>
          </p:cNvSpPr>
          <p:nvPr>
            <p:ph type="sldNum" sz="quarter" idx="10"/>
          </p:nvPr>
        </p:nvSpPr>
        <p:spPr/>
        <p:txBody>
          <a:bodyPr/>
          <a:lstStyle/>
          <a:p>
            <a:fld id="{B46EFE9D-044C-4BA1-9A40-FBFDC38C0AB7}" type="slidenum">
              <a:rPr lang="en-US" smtClean="0"/>
              <a:pPr/>
              <a:t>14</a:t>
            </a:fld>
            <a:endParaRPr lang="en-US"/>
          </a:p>
        </p:txBody>
      </p:sp>
    </p:spTree>
    <p:extLst>
      <p:ext uri="{BB962C8B-B14F-4D97-AF65-F5344CB8AC3E}">
        <p14:creationId xmlns:p14="http://schemas.microsoft.com/office/powerpoint/2010/main" val="34686260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 name="Shape 330"/>
          <p:cNvSpPr>
            <a:spLocks noGrp="1" noRot="1" noChangeAspect="1"/>
          </p:cNvSpPr>
          <p:nvPr>
            <p:ph type="sldImg"/>
          </p:nvPr>
        </p:nvSpPr>
        <p:spPr>
          <a:prstGeom prst="rect">
            <a:avLst/>
          </a:prstGeom>
        </p:spPr>
        <p:txBody>
          <a:bodyPr/>
          <a:lstStyle/>
          <a:p>
            <a:endParaRPr/>
          </a:p>
        </p:txBody>
      </p:sp>
      <p:sp>
        <p:nvSpPr>
          <p:cNvPr id="331" name="Shape 331"/>
          <p:cNvSpPr>
            <a:spLocks noGrp="1"/>
          </p:cNvSpPr>
          <p:nvPr>
            <p:ph type="body" sz="quarter" idx="1"/>
          </p:nvPr>
        </p:nvSpPr>
        <p:spPr>
          <a:prstGeom prst="rect">
            <a:avLst/>
          </a:prstGeom>
        </p:spPr>
        <p:txBody>
          <a:bodyPr/>
          <a:lstStyle/>
          <a:p>
            <a:pPr marL="0" lvl="1"/>
            <a:r>
              <a:rPr lang="fr-CA" kern="0" dirty="0">
                <a:solidFill>
                  <a:sysClr val="windowText" lastClr="000000"/>
                </a:solidFill>
                <a:sym typeface="Calibri"/>
              </a:rPr>
              <a:t>Les estimations de la prévalence de l’hypertension masquée (HM) varient selon les études prospectives de cohorte. Dans la population générale, la prévalence de l’HM est d’environ 10 %, tandis que la prévalence joue autour de 30 % parmi les patients hypertendus traités</a:t>
            </a:r>
            <a:r>
              <a:rPr lang="fr-CA" kern="0" baseline="30000" dirty="0">
                <a:solidFill>
                  <a:sysClr val="windowText" lastClr="000000"/>
                </a:solidFill>
                <a:sym typeface="Calibri"/>
              </a:rPr>
              <a:t>1</a:t>
            </a:r>
            <a:r>
              <a:rPr lang="fr-CA" kern="0" dirty="0">
                <a:solidFill>
                  <a:sysClr val="windowText" lastClr="000000"/>
                </a:solidFill>
                <a:sym typeface="Calibri"/>
              </a:rPr>
              <a:t>. Par ailleurs, la prévalence de l’HM est plus élevée chez les patients ayant des maladies concomitantes telles que le diabète (jusqu’à 42,5 %)</a:t>
            </a:r>
            <a:r>
              <a:rPr lang="fr-CA" kern="0" baseline="30000" dirty="0">
                <a:solidFill>
                  <a:sysClr val="windowText" lastClr="000000"/>
                </a:solidFill>
                <a:sym typeface="Calibri"/>
              </a:rPr>
              <a:t>2</a:t>
            </a:r>
            <a:r>
              <a:rPr lang="fr-CA" kern="0" dirty="0">
                <a:solidFill>
                  <a:sysClr val="windowText" lastClr="000000"/>
                </a:solidFill>
                <a:sym typeface="Calibri"/>
              </a:rPr>
              <a:t> ou une néphropathie (jusqu’à 32 %)</a:t>
            </a:r>
            <a:r>
              <a:rPr lang="fr-CA" kern="0" baseline="30000" dirty="0">
                <a:solidFill>
                  <a:sysClr val="windowText" lastClr="000000"/>
                </a:solidFill>
                <a:sym typeface="Calibri"/>
              </a:rPr>
              <a:t>3</a:t>
            </a:r>
            <a:r>
              <a:rPr lang="fr-CA" kern="0" dirty="0">
                <a:solidFill>
                  <a:sysClr val="windowText" lastClr="000000"/>
                </a:solidFill>
                <a:sym typeface="Calibri"/>
              </a:rPr>
              <a:t>. </a:t>
            </a:r>
          </a:p>
          <a:p>
            <a:pPr marL="0" lvl="1"/>
            <a:endParaRPr lang="fr-CA" kern="0" dirty="0">
              <a:solidFill>
                <a:sysClr val="windowText" lastClr="000000"/>
              </a:solidFill>
              <a:sym typeface="Calibri"/>
            </a:endParaRPr>
          </a:p>
          <a:p>
            <a:pPr marL="0" lvl="1"/>
            <a:r>
              <a:rPr lang="fr-CA" kern="0" dirty="0">
                <a:solidFill>
                  <a:srgbClr val="000000"/>
                </a:solidFill>
                <a:sym typeface="Calibri"/>
              </a:rPr>
              <a:t>D’après des données consultées dans des registres nationaux et internationaux sur l’HM, jusqu’à un tiers des patients seraient atteints d’HM parmi ceux qui ont une PA maîtrisée en clinique</a:t>
            </a:r>
            <a:r>
              <a:rPr lang="fr-CA" kern="0" baseline="30000" dirty="0">
                <a:solidFill>
                  <a:srgbClr val="000000"/>
                </a:solidFill>
                <a:sym typeface="Calibri"/>
              </a:rPr>
              <a:t>4</a:t>
            </a:r>
            <a:r>
              <a:rPr lang="fr-CA" kern="0" dirty="0">
                <a:solidFill>
                  <a:srgbClr val="000000"/>
                </a:solidFill>
                <a:sym typeface="Calibri"/>
              </a:rPr>
              <a:t>.</a:t>
            </a:r>
          </a:p>
          <a:p>
            <a:endParaRPr dirty="0"/>
          </a:p>
          <a:p>
            <a:r>
              <a:rPr lang="fr-CA" b="1" dirty="0"/>
              <a:t>Références</a:t>
            </a:r>
          </a:p>
          <a:p>
            <a:pPr marL="228600" lvl="2" indent="-228600">
              <a:buSzPct val="100000"/>
              <a:buAutoNum type="arabicPeriod"/>
            </a:pPr>
            <a:r>
              <a:rPr dirty="0"/>
              <a:t>Peacock J </a:t>
            </a:r>
            <a:r>
              <a:rPr i="1" dirty="0"/>
              <a:t>et al. </a:t>
            </a:r>
            <a:r>
              <a:rPr dirty="0"/>
              <a:t>Unmasking masked hypertension: prevalence, clinical implications, diagnosis, correlates and future directions. </a:t>
            </a:r>
            <a:r>
              <a:rPr i="1" dirty="0"/>
              <a:t>J Hum </a:t>
            </a:r>
            <a:r>
              <a:rPr i="1" dirty="0" err="1"/>
              <a:t>Hypertens</a:t>
            </a:r>
            <a:r>
              <a:rPr lang="en-CA" i="1" dirty="0"/>
              <a:t>.</a:t>
            </a:r>
            <a:r>
              <a:rPr lang="fr-CA" i="1" dirty="0"/>
              <a:t>, </a:t>
            </a:r>
            <a:r>
              <a:rPr dirty="0"/>
              <a:t>2014; 28:521-8.</a:t>
            </a:r>
          </a:p>
          <a:p>
            <a:pPr marL="228600" lvl="2" indent="-228600">
              <a:buSzPct val="100000"/>
              <a:buAutoNum type="arabicPeriod"/>
            </a:pPr>
            <a:r>
              <a:rPr dirty="0"/>
              <a:t>Franklin SS </a:t>
            </a:r>
            <a:r>
              <a:rPr i="1" dirty="0"/>
              <a:t>et al. </a:t>
            </a:r>
            <a:r>
              <a:rPr dirty="0"/>
              <a:t>Masked hypertension in diabetes mellitus: treatment implications for clinical practice. </a:t>
            </a:r>
            <a:r>
              <a:rPr i="1" dirty="0"/>
              <a:t>Hypertension</a:t>
            </a:r>
            <a:r>
              <a:rPr lang="fr-CA" dirty="0"/>
              <a:t>, </a:t>
            </a:r>
            <a:r>
              <a:rPr dirty="0"/>
              <a:t>2013; 61(5):964-71.</a:t>
            </a:r>
          </a:p>
          <a:p>
            <a:pPr marL="228600" lvl="2" indent="-228600">
              <a:buSzPct val="100000"/>
              <a:buAutoNum type="arabicPeriod"/>
            </a:pPr>
            <a:r>
              <a:rPr dirty="0" err="1"/>
              <a:t>Gorostidi</a:t>
            </a:r>
            <a:r>
              <a:rPr dirty="0"/>
              <a:t> M </a:t>
            </a:r>
            <a:r>
              <a:rPr i="1" dirty="0"/>
              <a:t>et al. </a:t>
            </a:r>
            <a:r>
              <a:rPr dirty="0"/>
              <a:t>Differences between office and 24-hour blood pressure control in hypertensive patients with CKD: A 5,693-patient cross-sectional analysis from Spain. </a:t>
            </a:r>
            <a:r>
              <a:rPr i="1" dirty="0"/>
              <a:t>Am J Kidney Dis</a:t>
            </a:r>
            <a:r>
              <a:rPr lang="en-CA" i="1" dirty="0"/>
              <a:t>.</a:t>
            </a:r>
            <a:r>
              <a:rPr lang="fr-CA" i="1" dirty="0"/>
              <a:t>, </a:t>
            </a:r>
            <a:r>
              <a:rPr dirty="0"/>
              <a:t>2013; 62(2):285-94.</a:t>
            </a:r>
          </a:p>
          <a:p>
            <a:pPr marL="228600" lvl="2" indent="-228600">
              <a:buSzPct val="100000"/>
              <a:buAutoNum type="arabicPeriod"/>
            </a:pPr>
            <a:r>
              <a:rPr dirty="0" err="1"/>
              <a:t>Gorostidi</a:t>
            </a:r>
            <a:r>
              <a:rPr dirty="0"/>
              <a:t> M </a:t>
            </a:r>
            <a:r>
              <a:rPr i="1" dirty="0"/>
              <a:t>et al. </a:t>
            </a:r>
            <a:r>
              <a:rPr dirty="0"/>
              <a:t>Prevalence of white-coat and masked hypertension in national and international registries. </a:t>
            </a:r>
            <a:r>
              <a:rPr i="1" dirty="0" err="1"/>
              <a:t>Hypertens</a:t>
            </a:r>
            <a:r>
              <a:rPr i="1" dirty="0"/>
              <a:t> Res</a:t>
            </a:r>
            <a:r>
              <a:rPr lang="en-CA" i="1" dirty="0"/>
              <a:t>.</a:t>
            </a:r>
            <a:r>
              <a:rPr lang="fr-CA" i="1" dirty="0"/>
              <a:t>, </a:t>
            </a:r>
            <a:r>
              <a:rPr dirty="0"/>
              <a:t>2015; 38:1-7.</a:t>
            </a:r>
          </a:p>
        </p:txBody>
      </p:sp>
    </p:spTree>
    <p:extLst>
      <p:ext uri="{BB962C8B-B14F-4D97-AF65-F5344CB8AC3E}">
        <p14:creationId xmlns:p14="http://schemas.microsoft.com/office/powerpoint/2010/main" val="31524550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fr-CA" dirty="0"/>
              <a:t>L’étude visait à é</a:t>
            </a:r>
            <a:r>
              <a:rPr lang="fr-CA" baseline="0" dirty="0"/>
              <a:t>valuer les valeurs obtenues par le MAPA</a:t>
            </a:r>
            <a:r>
              <a:rPr lang="fr-CA" dirty="0"/>
              <a:t> sur </a:t>
            </a:r>
            <a:r>
              <a:rPr lang="fr-CA" baseline="0" dirty="0"/>
              <a:t>24 heures et celles obtenues par</a:t>
            </a:r>
            <a:r>
              <a:rPr lang="fr-CA" dirty="0"/>
              <a:t> la MPAC </a:t>
            </a:r>
            <a:r>
              <a:rPr lang="fr-CA" baseline="0" dirty="0"/>
              <a:t>chez 1332 Japonais</a:t>
            </a:r>
            <a:r>
              <a:rPr lang="fr-CA" dirty="0"/>
              <a:t> suivis sur une période moyenne de </a:t>
            </a:r>
            <a:r>
              <a:rPr lang="fr-CA" baseline="0" dirty="0"/>
              <a:t>10,2 ans.</a:t>
            </a:r>
          </a:p>
          <a:p>
            <a:endParaRPr lang="fr-CA" baseline="0" dirty="0"/>
          </a:p>
          <a:p>
            <a:r>
              <a:rPr lang="fr-CA" baseline="0" dirty="0"/>
              <a:t>Le risque</a:t>
            </a:r>
            <a:r>
              <a:rPr lang="fr-CA" dirty="0"/>
              <a:t> d’événement CV </a:t>
            </a:r>
            <a:r>
              <a:rPr lang="fr-CA" baseline="0" dirty="0"/>
              <a:t>(mortalité par MCV et </a:t>
            </a:r>
            <a:r>
              <a:rPr lang="fr-CA" dirty="0"/>
              <a:t>m</a:t>
            </a:r>
            <a:r>
              <a:rPr lang="fr-CA" baseline="0" dirty="0"/>
              <a:t>orbidité par AVC) chez les sujets atteints</a:t>
            </a:r>
            <a:r>
              <a:rPr lang="fr-CA" dirty="0"/>
              <a:t> d’</a:t>
            </a:r>
            <a:r>
              <a:rPr lang="fr-CA" baseline="0" dirty="0"/>
              <a:t>hypertension </a:t>
            </a:r>
            <a:r>
              <a:rPr lang="fr-CA" dirty="0"/>
              <a:t>masquée ou d’</a:t>
            </a:r>
            <a:r>
              <a:rPr lang="fr-CA" baseline="0" dirty="0"/>
              <a:t>hypertension non maîtrisée était</a:t>
            </a:r>
            <a:r>
              <a:rPr lang="fr-CA" dirty="0"/>
              <a:t> passablement plus élevé que chez les sujets ayant une PA n</a:t>
            </a:r>
            <a:r>
              <a:rPr lang="fr-CA" baseline="0" dirty="0"/>
              <a:t>ormale ou les sujets</a:t>
            </a:r>
            <a:r>
              <a:rPr lang="fr-CA" dirty="0"/>
              <a:t> </a:t>
            </a:r>
            <a:r>
              <a:rPr lang="fr-CA" baseline="0" dirty="0"/>
              <a:t>atteints du syndrome du sarrau blanc. </a:t>
            </a:r>
          </a:p>
          <a:p>
            <a:endParaRPr lang="fr-CA" baseline="0" dirty="0"/>
          </a:p>
          <a:p>
            <a:r>
              <a:rPr lang="fr-CA" baseline="0" dirty="0"/>
              <a:t>La tendance a été observée dans tous les sous-groupes, qu’il s’agisse</a:t>
            </a:r>
            <a:r>
              <a:rPr lang="fr-CA" dirty="0"/>
              <a:t> d’hommes ou de femme, de sujets traités ou non traités pour l’</a:t>
            </a:r>
            <a:r>
              <a:rPr lang="fr-CA" baseline="0" dirty="0"/>
              <a:t>hypertension ou encore de personnes à risque élevé ou à risque faible de MCV</a:t>
            </a:r>
            <a:r>
              <a:rPr lang="fr-CA" dirty="0"/>
              <a:t>. </a:t>
            </a:r>
            <a:endParaRPr lang="fr-CA" baseline="0" dirty="0"/>
          </a:p>
          <a:p>
            <a:endParaRPr lang="fr-CA" baseline="0" dirty="0"/>
          </a:p>
          <a:p>
            <a:r>
              <a:rPr lang="fr-CA" baseline="0" dirty="0"/>
              <a:t>L’étude fournit des données probantes </a:t>
            </a:r>
            <a:r>
              <a:rPr lang="fr-CA" dirty="0"/>
              <a:t>selon lesquelles le syndrome du sarrau blanc </a:t>
            </a:r>
            <a:r>
              <a:rPr lang="fr-CA" baseline="0" dirty="0"/>
              <a:t>est associé à une issue plus favorable que l’hypertension persistante sur une période</a:t>
            </a:r>
            <a:r>
              <a:rPr lang="fr-CA" dirty="0"/>
              <a:t> de </a:t>
            </a:r>
            <a:r>
              <a:rPr lang="fr-CA" baseline="0" dirty="0"/>
              <a:t>10</a:t>
            </a:r>
            <a:r>
              <a:rPr lang="fr-CA" dirty="0"/>
              <a:t> ans; de fait, il donne des résultats cliniques qui s’approchent de ceux enregistrés chez les sujets </a:t>
            </a:r>
            <a:r>
              <a:rPr lang="fr-CA" baseline="0" dirty="0" err="1"/>
              <a:t>normotendus</a:t>
            </a:r>
            <a:r>
              <a:rPr lang="fr-CA" baseline="0" dirty="0"/>
              <a:t>. Les données étayent également l’observation selon laquelle l’hypertension masquée est un </a:t>
            </a:r>
            <a:r>
              <a:rPr lang="fr-CA" dirty="0"/>
              <a:t>puissant facteur </a:t>
            </a:r>
            <a:r>
              <a:rPr lang="fr-CA" baseline="0" dirty="0"/>
              <a:t>prévisionnel de risque de MCV.</a:t>
            </a:r>
          </a:p>
          <a:p>
            <a:endParaRPr lang="fr-CA" baseline="0" dirty="0"/>
          </a:p>
          <a:p>
            <a:r>
              <a:rPr lang="fr-CA" b="1" baseline="0" dirty="0"/>
              <a:t>Référence</a:t>
            </a:r>
          </a:p>
          <a:p>
            <a:pPr marL="0" marR="0" indent="0" algn="l" defTabSz="914400" rtl="0" eaLnBrk="1" fontAlgn="auto" latinLnBrk="0" hangingPunct="1">
              <a:lnSpc>
                <a:spcPct val="100000"/>
              </a:lnSpc>
              <a:spcBef>
                <a:spcPts val="0"/>
              </a:spcBef>
              <a:spcAft>
                <a:spcPts val="0"/>
              </a:spcAft>
              <a:buClrTx/>
              <a:buSzTx/>
              <a:buFontTx/>
              <a:buNone/>
              <a:tabLst/>
              <a:defRPr/>
            </a:pPr>
            <a:r>
              <a:rPr lang="fr-CA" sz="1200" dirty="0" err="1">
                <a:latin typeface="Verdana" panose="020B0604030504040204" pitchFamily="34" charset="0"/>
                <a:ea typeface="Verdana" panose="020B0604030504040204" pitchFamily="34" charset="0"/>
                <a:cs typeface="Verdana" panose="020B0604030504040204" pitchFamily="34" charset="0"/>
              </a:rPr>
              <a:t>Okhubo</a:t>
            </a:r>
            <a:r>
              <a:rPr lang="fr-CA" sz="1200" dirty="0">
                <a:latin typeface="Verdana" panose="020B0604030504040204" pitchFamily="34" charset="0"/>
                <a:ea typeface="Verdana" panose="020B0604030504040204" pitchFamily="34" charset="0"/>
                <a:cs typeface="Verdana" panose="020B0604030504040204" pitchFamily="34" charset="0"/>
              </a:rPr>
              <a:t> T, </a:t>
            </a:r>
            <a:r>
              <a:rPr lang="fr-CA" sz="1200" i="1" dirty="0">
                <a:latin typeface="Verdana" panose="020B0604030504040204" pitchFamily="34" charset="0"/>
                <a:ea typeface="Verdana" panose="020B0604030504040204" pitchFamily="34" charset="0"/>
                <a:cs typeface="Verdana" panose="020B0604030504040204" pitchFamily="34" charset="0"/>
              </a:rPr>
              <a:t>et al</a:t>
            </a:r>
            <a:r>
              <a:rPr lang="fr-CA" sz="1200" dirty="0">
                <a:latin typeface="Verdana" panose="020B0604030504040204" pitchFamily="34" charset="0"/>
                <a:ea typeface="Verdana" panose="020B0604030504040204" pitchFamily="34" charset="0"/>
                <a:cs typeface="Verdana" panose="020B0604030504040204" pitchFamily="34" charset="0"/>
              </a:rPr>
              <a:t>. </a:t>
            </a:r>
            <a:r>
              <a:rPr lang="fr-CA" sz="1200" dirty="0" err="1">
                <a:latin typeface="Verdana" panose="020B0604030504040204" pitchFamily="34" charset="0"/>
                <a:ea typeface="Verdana" panose="020B0604030504040204" pitchFamily="34" charset="0"/>
                <a:cs typeface="Verdana" panose="020B0604030504040204" pitchFamily="34" charset="0"/>
              </a:rPr>
              <a:t>Prognosis</a:t>
            </a:r>
            <a:r>
              <a:rPr lang="fr-CA" sz="1200" baseline="0" dirty="0">
                <a:latin typeface="Verdana" panose="020B0604030504040204" pitchFamily="34" charset="0"/>
                <a:ea typeface="Verdana" panose="020B0604030504040204" pitchFamily="34" charset="0"/>
                <a:cs typeface="Verdana" panose="020B0604030504040204" pitchFamily="34" charset="0"/>
              </a:rPr>
              <a:t> of « </a:t>
            </a:r>
            <a:r>
              <a:rPr lang="fr-CA" sz="1200" baseline="0" dirty="0" err="1">
                <a:latin typeface="Verdana" panose="020B0604030504040204" pitchFamily="34" charset="0"/>
                <a:ea typeface="Verdana" panose="020B0604030504040204" pitchFamily="34" charset="0"/>
                <a:cs typeface="Verdana" panose="020B0604030504040204" pitchFamily="34" charset="0"/>
              </a:rPr>
              <a:t>masked</a:t>
            </a:r>
            <a:r>
              <a:rPr lang="fr-CA" sz="1200" baseline="0" dirty="0">
                <a:latin typeface="Verdana" panose="020B0604030504040204" pitchFamily="34" charset="0"/>
                <a:ea typeface="Verdana" panose="020B0604030504040204" pitchFamily="34" charset="0"/>
                <a:cs typeface="Verdana" panose="020B0604030504040204" pitchFamily="34" charset="0"/>
              </a:rPr>
              <a:t> » hypertension and « white </a:t>
            </a:r>
            <a:r>
              <a:rPr lang="fr-CA" sz="1200" baseline="0" dirty="0" err="1">
                <a:latin typeface="Verdana" panose="020B0604030504040204" pitchFamily="34" charset="0"/>
                <a:ea typeface="Verdana" panose="020B0604030504040204" pitchFamily="34" charset="0"/>
                <a:cs typeface="Verdana" panose="020B0604030504040204" pitchFamily="34" charset="0"/>
              </a:rPr>
              <a:t>coat</a:t>
            </a:r>
            <a:r>
              <a:rPr lang="fr-CA" sz="1200" baseline="0" dirty="0">
                <a:latin typeface="Verdana" panose="020B0604030504040204" pitchFamily="34" charset="0"/>
                <a:ea typeface="Verdana" panose="020B0604030504040204" pitchFamily="34" charset="0"/>
                <a:cs typeface="Verdana" panose="020B0604030504040204" pitchFamily="34" charset="0"/>
              </a:rPr>
              <a:t> » hypertension </a:t>
            </a:r>
            <a:r>
              <a:rPr lang="fr-CA" sz="1200" baseline="0" dirty="0" err="1">
                <a:latin typeface="Verdana" panose="020B0604030504040204" pitchFamily="34" charset="0"/>
                <a:ea typeface="Verdana" panose="020B0604030504040204" pitchFamily="34" charset="0"/>
                <a:cs typeface="Verdana" panose="020B0604030504040204" pitchFamily="34" charset="0"/>
              </a:rPr>
              <a:t>detected</a:t>
            </a:r>
            <a:r>
              <a:rPr lang="fr-CA" sz="1200" baseline="0" dirty="0">
                <a:latin typeface="Verdana" panose="020B0604030504040204" pitchFamily="34" charset="0"/>
                <a:ea typeface="Verdana" panose="020B0604030504040204" pitchFamily="34" charset="0"/>
                <a:cs typeface="Verdana" panose="020B0604030504040204" pitchFamily="34" charset="0"/>
              </a:rPr>
              <a:t> by 24-h </a:t>
            </a:r>
            <a:r>
              <a:rPr lang="fr-CA" sz="1200" baseline="0" dirty="0" err="1">
                <a:latin typeface="Verdana" panose="020B0604030504040204" pitchFamily="34" charset="0"/>
                <a:ea typeface="Verdana" panose="020B0604030504040204" pitchFamily="34" charset="0"/>
                <a:cs typeface="Verdana" panose="020B0604030504040204" pitchFamily="34" charset="0"/>
              </a:rPr>
              <a:t>ambulatory</a:t>
            </a:r>
            <a:r>
              <a:rPr lang="fr-CA" sz="1200" baseline="0" dirty="0">
                <a:latin typeface="Verdana" panose="020B0604030504040204" pitchFamily="34" charset="0"/>
                <a:ea typeface="Verdana" panose="020B0604030504040204" pitchFamily="34" charset="0"/>
                <a:cs typeface="Verdana" panose="020B0604030504040204" pitchFamily="34" charset="0"/>
              </a:rPr>
              <a:t> </a:t>
            </a:r>
            <a:r>
              <a:rPr lang="fr-CA" sz="1200" baseline="0" dirty="0" err="1">
                <a:latin typeface="Verdana" panose="020B0604030504040204" pitchFamily="34" charset="0"/>
                <a:ea typeface="Verdana" panose="020B0604030504040204" pitchFamily="34" charset="0"/>
                <a:cs typeface="Verdana" panose="020B0604030504040204" pitchFamily="34" charset="0"/>
              </a:rPr>
              <a:t>blood</a:t>
            </a:r>
            <a:r>
              <a:rPr lang="fr-CA" sz="1200" baseline="0" dirty="0">
                <a:latin typeface="Verdana" panose="020B0604030504040204" pitchFamily="34" charset="0"/>
                <a:ea typeface="Verdana" panose="020B0604030504040204" pitchFamily="34" charset="0"/>
                <a:cs typeface="Verdana" panose="020B0604030504040204" pitchFamily="34" charset="0"/>
              </a:rPr>
              <a:t> pressure monitoring 10-year </a:t>
            </a:r>
            <a:r>
              <a:rPr lang="fr-CA" sz="1200" baseline="0" dirty="0" err="1">
                <a:latin typeface="Verdana" panose="020B0604030504040204" pitchFamily="34" charset="0"/>
                <a:ea typeface="Verdana" panose="020B0604030504040204" pitchFamily="34" charset="0"/>
                <a:cs typeface="Verdana" panose="020B0604030504040204" pitchFamily="34" charset="0"/>
              </a:rPr>
              <a:t>follow</a:t>
            </a:r>
            <a:r>
              <a:rPr lang="fr-CA" sz="1200" baseline="0" dirty="0">
                <a:latin typeface="Verdana" panose="020B0604030504040204" pitchFamily="34" charset="0"/>
                <a:ea typeface="Verdana" panose="020B0604030504040204" pitchFamily="34" charset="0"/>
                <a:cs typeface="Verdana" panose="020B0604030504040204" pitchFamily="34" charset="0"/>
              </a:rPr>
              <a:t>-up </a:t>
            </a:r>
            <a:r>
              <a:rPr lang="fr-CA" sz="1200" baseline="0" dirty="0" err="1">
                <a:latin typeface="Verdana" panose="020B0604030504040204" pitchFamily="34" charset="0"/>
                <a:ea typeface="Verdana" panose="020B0604030504040204" pitchFamily="34" charset="0"/>
                <a:cs typeface="Verdana" panose="020B0604030504040204" pitchFamily="34" charset="0"/>
              </a:rPr>
              <a:t>from</a:t>
            </a:r>
            <a:r>
              <a:rPr lang="fr-CA" sz="1200" baseline="0" dirty="0">
                <a:latin typeface="Verdana" panose="020B0604030504040204" pitchFamily="34" charset="0"/>
                <a:ea typeface="Verdana" panose="020B0604030504040204" pitchFamily="34" charset="0"/>
                <a:cs typeface="Verdana" panose="020B0604030504040204" pitchFamily="34" charset="0"/>
              </a:rPr>
              <a:t> the </a:t>
            </a:r>
            <a:r>
              <a:rPr lang="fr-CA" sz="1200" baseline="0" dirty="0" err="1">
                <a:latin typeface="Verdana" panose="020B0604030504040204" pitchFamily="34" charset="0"/>
                <a:ea typeface="Verdana" panose="020B0604030504040204" pitchFamily="34" charset="0"/>
                <a:cs typeface="Verdana" panose="020B0604030504040204" pitchFamily="34" charset="0"/>
              </a:rPr>
              <a:t>Ohasama</a:t>
            </a:r>
            <a:r>
              <a:rPr lang="fr-CA" sz="1200" baseline="0" dirty="0">
                <a:latin typeface="Verdana" panose="020B0604030504040204" pitchFamily="34" charset="0"/>
                <a:ea typeface="Verdana" panose="020B0604030504040204" pitchFamily="34" charset="0"/>
                <a:cs typeface="Verdana" panose="020B0604030504040204" pitchFamily="34" charset="0"/>
              </a:rPr>
              <a:t> </a:t>
            </a:r>
            <a:r>
              <a:rPr lang="fr-CA" sz="1200" baseline="0" dirty="0" err="1">
                <a:latin typeface="Verdana" panose="020B0604030504040204" pitchFamily="34" charset="0"/>
                <a:ea typeface="Verdana" panose="020B0604030504040204" pitchFamily="34" charset="0"/>
                <a:cs typeface="Verdana" panose="020B0604030504040204" pitchFamily="34" charset="0"/>
              </a:rPr>
              <a:t>study</a:t>
            </a:r>
            <a:r>
              <a:rPr lang="fr-CA" sz="1200" baseline="0" dirty="0">
                <a:latin typeface="Verdana" panose="020B0604030504040204" pitchFamily="34" charset="0"/>
                <a:ea typeface="Verdana" panose="020B0604030504040204" pitchFamily="34" charset="0"/>
                <a:cs typeface="Verdana" panose="020B0604030504040204" pitchFamily="34" charset="0"/>
              </a:rPr>
              <a:t>.</a:t>
            </a:r>
            <a:r>
              <a:rPr lang="fr-CA" sz="1200" dirty="0">
                <a:latin typeface="Verdana" panose="020B0604030504040204" pitchFamily="34" charset="0"/>
                <a:ea typeface="Verdana" panose="020B0604030504040204" pitchFamily="34" charset="0"/>
                <a:cs typeface="Verdana" panose="020B0604030504040204" pitchFamily="34" charset="0"/>
              </a:rPr>
              <a:t> </a:t>
            </a:r>
            <a:r>
              <a:rPr lang="fr-CA" sz="1200" i="1" dirty="0">
                <a:latin typeface="Verdana" panose="020B0604030504040204" pitchFamily="34" charset="0"/>
                <a:ea typeface="Verdana" panose="020B0604030504040204" pitchFamily="34" charset="0"/>
                <a:cs typeface="Verdana" panose="020B0604030504040204" pitchFamily="34" charset="0"/>
              </a:rPr>
              <a:t>J Am </a:t>
            </a:r>
            <a:r>
              <a:rPr lang="fr-CA" sz="1200" i="1" dirty="0" err="1">
                <a:latin typeface="Verdana" panose="020B0604030504040204" pitchFamily="34" charset="0"/>
                <a:ea typeface="Verdana" panose="020B0604030504040204" pitchFamily="34" charset="0"/>
                <a:cs typeface="Verdana" panose="020B0604030504040204" pitchFamily="34" charset="0"/>
              </a:rPr>
              <a:t>Coll</a:t>
            </a:r>
            <a:r>
              <a:rPr lang="fr-CA" sz="1200" i="1" dirty="0">
                <a:latin typeface="Verdana" panose="020B0604030504040204" pitchFamily="34" charset="0"/>
                <a:ea typeface="Verdana" panose="020B0604030504040204" pitchFamily="34" charset="0"/>
                <a:cs typeface="Verdana" panose="020B0604030504040204" pitchFamily="34" charset="0"/>
              </a:rPr>
              <a:t> </a:t>
            </a:r>
            <a:r>
              <a:rPr lang="fr-CA" sz="1200" i="1" dirty="0" err="1">
                <a:latin typeface="Verdana" panose="020B0604030504040204" pitchFamily="34" charset="0"/>
                <a:ea typeface="Verdana" panose="020B0604030504040204" pitchFamily="34" charset="0"/>
                <a:cs typeface="Verdana" panose="020B0604030504040204" pitchFamily="34" charset="0"/>
              </a:rPr>
              <a:t>Cardiol</a:t>
            </a:r>
            <a:r>
              <a:rPr lang="fr-CA" sz="1200" i="1" dirty="0">
                <a:latin typeface="Verdana" panose="020B0604030504040204" pitchFamily="34" charset="0"/>
                <a:ea typeface="Verdana" panose="020B0604030504040204" pitchFamily="34" charset="0"/>
                <a:cs typeface="Verdana" panose="020B0604030504040204" pitchFamily="34" charset="0"/>
              </a:rPr>
              <a:t>., </a:t>
            </a:r>
            <a:r>
              <a:rPr lang="fr-CA" sz="1200" dirty="0">
                <a:latin typeface="Verdana" panose="020B0604030504040204" pitchFamily="34" charset="0"/>
                <a:ea typeface="Verdana" panose="020B0604030504040204" pitchFamily="34" charset="0"/>
                <a:cs typeface="Verdana" panose="020B0604030504040204" pitchFamily="34" charset="0"/>
              </a:rPr>
              <a:t>2005;46;508-15.</a:t>
            </a:r>
          </a:p>
          <a:p>
            <a:endParaRPr lang="fr-CA" baseline="0" dirty="0"/>
          </a:p>
        </p:txBody>
      </p:sp>
      <p:sp>
        <p:nvSpPr>
          <p:cNvPr id="4" name="Slide Number Placeholder 3"/>
          <p:cNvSpPr>
            <a:spLocks noGrp="1"/>
          </p:cNvSpPr>
          <p:nvPr>
            <p:ph type="sldNum" sz="quarter" idx="10"/>
          </p:nvPr>
        </p:nvSpPr>
        <p:spPr/>
        <p:txBody>
          <a:bodyPr/>
          <a:lstStyle/>
          <a:p>
            <a:fld id="{B46EFE9D-044C-4BA1-9A40-FBFDC38C0AB7}" type="slidenum">
              <a:rPr lang="en-US" smtClean="0">
                <a:solidFill>
                  <a:prstClr val="black"/>
                </a:solidFill>
                <a:latin typeface="Calibri"/>
              </a:rPr>
              <a:pPr/>
              <a:t>16</a:t>
            </a:fld>
            <a:endParaRPr lang="en-US">
              <a:solidFill>
                <a:prstClr val="black"/>
              </a:solidFill>
              <a:latin typeface="Calibri"/>
            </a:endParaRPr>
          </a:p>
        </p:txBody>
      </p:sp>
    </p:spTree>
    <p:extLst>
      <p:ext uri="{BB962C8B-B14F-4D97-AF65-F5344CB8AC3E}">
        <p14:creationId xmlns:p14="http://schemas.microsoft.com/office/powerpoint/2010/main" val="31219247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b="0" baseline="0" dirty="0"/>
              <a:t>En 2016, Hypertension Canada a formulé une nouvelle recommandation sur l’utilisation préférentielle</a:t>
            </a:r>
            <a:r>
              <a:rPr lang="fr-CA" b="0" baseline="0" dirty="0">
                <a:solidFill>
                  <a:srgbClr val="00B0F0"/>
                </a:solidFill>
              </a:rPr>
              <a:t> </a:t>
            </a:r>
            <a:r>
              <a:rPr lang="fr-CA" b="0" baseline="0" dirty="0"/>
              <a:t>des appareils</a:t>
            </a:r>
            <a:r>
              <a:rPr lang="fr-CA" b="0" dirty="0"/>
              <a:t> automatiques de </a:t>
            </a:r>
            <a:r>
              <a:rPr lang="fr-CA" dirty="0"/>
              <a:t>mesure de la PA en clinique </a:t>
            </a:r>
            <a:r>
              <a:rPr lang="fr-CA" b="0" baseline="0" dirty="0"/>
              <a:t>(cote</a:t>
            </a:r>
            <a:r>
              <a:rPr lang="fr-CA" b="0" dirty="0"/>
              <a:t> D</a:t>
            </a:r>
            <a:r>
              <a:rPr lang="fr-CA" b="0" baseline="0" dirty="0"/>
              <a:t>). </a:t>
            </a:r>
          </a:p>
          <a:p>
            <a:endParaRPr lang="fr-CA" b="0" baseline="0" dirty="0"/>
          </a:p>
          <a:p>
            <a:r>
              <a:rPr lang="fr-CA" b="0" baseline="0" dirty="0"/>
              <a:t>La MPAC-OS</a:t>
            </a:r>
            <a:r>
              <a:rPr lang="fr-CA" b="0" dirty="0"/>
              <a:t> s’effectue avec des appareils </a:t>
            </a:r>
            <a:r>
              <a:rPr lang="fr-CA" dirty="0"/>
              <a:t>électroniques, oscillométriques,  </a:t>
            </a:r>
            <a:r>
              <a:rPr lang="fr-CA" b="0" baseline="0" dirty="0"/>
              <a:t>entièrement automatiques, qui ne nécessitent pas d’interaction entre les patients et les fournisseurs</a:t>
            </a:r>
            <a:r>
              <a:rPr lang="fr-CA" b="0" dirty="0"/>
              <a:t> de soins</a:t>
            </a:r>
            <a:r>
              <a:rPr lang="fr-CA" b="0" baseline="0" dirty="0"/>
              <a:t>; ils sont</a:t>
            </a:r>
            <a:r>
              <a:rPr lang="fr-CA" b="0" dirty="0"/>
              <a:t> conçus pour être utilisés pendant que </a:t>
            </a:r>
            <a:r>
              <a:rPr lang="fr-CA" b="0" baseline="0" dirty="0"/>
              <a:t>les patient restent seuls dans une salle tranquille ou</a:t>
            </a:r>
            <a:r>
              <a:rPr lang="fr-CA" b="0" dirty="0"/>
              <a:t> dans un endroit retiré. </a:t>
            </a:r>
            <a:endParaRPr lang="fr-CA" b="0" baseline="0" dirty="0"/>
          </a:p>
          <a:p>
            <a:endParaRPr lang="fr-CA" b="0" baseline="0" dirty="0"/>
          </a:p>
          <a:p>
            <a:r>
              <a:rPr lang="fr-CA" b="1" baseline="0" dirty="0"/>
              <a:t>Références</a:t>
            </a:r>
          </a:p>
          <a:p>
            <a:pPr marL="228600" indent="-228600">
              <a:buFont typeface="+mj-lt"/>
              <a:buAutoNum type="arabicPeriod"/>
            </a:pPr>
            <a:r>
              <a:rPr lang="fr-CA" dirty="0"/>
              <a:t>Leung A, </a:t>
            </a:r>
            <a:r>
              <a:rPr lang="fr-CA" i="1" dirty="0"/>
              <a:t>et al</a:t>
            </a:r>
            <a:r>
              <a:rPr lang="fr-CA" dirty="0"/>
              <a:t>. Hypertension </a:t>
            </a:r>
            <a:r>
              <a:rPr lang="fr-CA" dirty="0" err="1"/>
              <a:t>Canada’s</a:t>
            </a:r>
            <a:r>
              <a:rPr lang="fr-CA" dirty="0"/>
              <a:t> 2016 Canadian Hypertension </a:t>
            </a:r>
            <a:r>
              <a:rPr lang="fr-CA" dirty="0" err="1"/>
              <a:t>Education</a:t>
            </a:r>
            <a:r>
              <a:rPr lang="fr-CA" dirty="0"/>
              <a:t> Program Guidelines for Blood</a:t>
            </a:r>
            <a:r>
              <a:rPr lang="fr-CA" baseline="0" dirty="0"/>
              <a:t> Pressure </a:t>
            </a:r>
            <a:r>
              <a:rPr lang="fr-CA" baseline="0" dirty="0" err="1"/>
              <a:t>Measurement</a:t>
            </a:r>
            <a:r>
              <a:rPr lang="fr-CA" baseline="0" dirty="0"/>
              <a:t>, </a:t>
            </a:r>
            <a:r>
              <a:rPr lang="fr-CA" baseline="0" dirty="0" err="1"/>
              <a:t>Diagnosis</a:t>
            </a:r>
            <a:r>
              <a:rPr lang="fr-CA" baseline="0" dirty="0"/>
              <a:t>, </a:t>
            </a:r>
            <a:r>
              <a:rPr lang="fr-CA" baseline="0" dirty="0" err="1"/>
              <a:t>Assessment</a:t>
            </a:r>
            <a:r>
              <a:rPr lang="fr-CA" baseline="0" dirty="0"/>
              <a:t> of </a:t>
            </a:r>
            <a:r>
              <a:rPr lang="fr-CA" baseline="0" dirty="0" err="1"/>
              <a:t>Risk</a:t>
            </a:r>
            <a:r>
              <a:rPr lang="fr-CA" baseline="0" dirty="0"/>
              <a:t>, </a:t>
            </a:r>
            <a:r>
              <a:rPr lang="fr-CA" baseline="0" dirty="0" err="1"/>
              <a:t>Prevention</a:t>
            </a:r>
            <a:r>
              <a:rPr lang="fr-CA" baseline="0" dirty="0"/>
              <a:t>, and </a:t>
            </a:r>
            <a:r>
              <a:rPr lang="fr-CA" baseline="0" dirty="0" err="1"/>
              <a:t>Treatment</a:t>
            </a:r>
            <a:r>
              <a:rPr lang="fr-CA" baseline="0" dirty="0"/>
              <a:t> of Hypertension. </a:t>
            </a:r>
            <a:r>
              <a:rPr lang="fr-CA" i="1" baseline="0" dirty="0"/>
              <a:t>Can J </a:t>
            </a:r>
            <a:r>
              <a:rPr lang="fr-CA" i="1" baseline="0" dirty="0" err="1"/>
              <a:t>Cardiol</a:t>
            </a:r>
            <a:r>
              <a:rPr lang="fr-CA" baseline="0" dirty="0"/>
              <a:t>., 2016; 32: 569-588.</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fr-CA" dirty="0"/>
              <a:t>Leung AA, </a:t>
            </a:r>
            <a:r>
              <a:rPr lang="fr-CA" i="1" dirty="0"/>
              <a:t>et al</a:t>
            </a:r>
            <a:r>
              <a:rPr lang="fr-CA" dirty="0"/>
              <a:t>. Hypertension </a:t>
            </a:r>
            <a:r>
              <a:rPr lang="fr-CA" dirty="0" err="1"/>
              <a:t>Canada’s</a:t>
            </a:r>
            <a:r>
              <a:rPr lang="fr-CA" dirty="0"/>
              <a:t> 2017 Guidelines. </a:t>
            </a:r>
            <a:r>
              <a:rPr lang="fr-CA" i="1" dirty="0"/>
              <a:t>Can</a:t>
            </a:r>
            <a:r>
              <a:rPr lang="fr-CA" i="1" baseline="0" dirty="0"/>
              <a:t> J </a:t>
            </a:r>
            <a:r>
              <a:rPr lang="fr-CA" i="1" baseline="0" dirty="0" err="1"/>
              <a:t>Cardiol</a:t>
            </a:r>
            <a:r>
              <a:rPr lang="fr-CA" baseline="0" dirty="0"/>
              <a:t>., 2017.</a:t>
            </a:r>
            <a:endParaRPr lang="fr-CA" dirty="0"/>
          </a:p>
          <a:p>
            <a:pPr marL="228600" indent="-228600">
              <a:buFont typeface="+mj-lt"/>
              <a:buAutoNum type="arabicPeriod"/>
            </a:pPr>
            <a:endParaRPr lang="en-CA" dirty="0"/>
          </a:p>
          <a:p>
            <a:endParaRPr lang="en-CA" dirty="0"/>
          </a:p>
        </p:txBody>
      </p:sp>
      <p:sp>
        <p:nvSpPr>
          <p:cNvPr id="4" name="Slide Number Placeholder 3"/>
          <p:cNvSpPr>
            <a:spLocks noGrp="1"/>
          </p:cNvSpPr>
          <p:nvPr>
            <p:ph type="sldNum" sz="quarter" idx="10"/>
          </p:nvPr>
        </p:nvSpPr>
        <p:spPr/>
        <p:txBody>
          <a:bodyPr/>
          <a:lstStyle/>
          <a:p>
            <a:fld id="{B46EFE9D-044C-4BA1-9A40-FBFDC38C0AB7}" type="slidenum">
              <a:rPr lang="en-US" smtClean="0">
                <a:solidFill>
                  <a:prstClr val="black"/>
                </a:solidFill>
                <a:latin typeface="Calibri"/>
              </a:rPr>
              <a:pPr/>
              <a:t>17</a:t>
            </a:fld>
            <a:endParaRPr lang="en-US">
              <a:solidFill>
                <a:prstClr val="black"/>
              </a:solidFill>
              <a:latin typeface="Calibri"/>
            </a:endParaRPr>
          </a:p>
        </p:txBody>
      </p:sp>
    </p:spTree>
    <p:extLst>
      <p:ext uri="{BB962C8B-B14F-4D97-AF65-F5344CB8AC3E}">
        <p14:creationId xmlns:p14="http://schemas.microsoft.com/office/powerpoint/2010/main" val="4393135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b="0" baseline="0" dirty="0"/>
              <a:t>La MPAC-OS offre bien</a:t>
            </a:r>
            <a:r>
              <a:rPr lang="fr-CA" b="0" dirty="0"/>
              <a:t> d’autres </a:t>
            </a:r>
            <a:r>
              <a:rPr lang="fr-CA" b="0" baseline="0" dirty="0"/>
              <a:t>avantages comparativement</a:t>
            </a:r>
            <a:r>
              <a:rPr lang="fr-CA" b="0" dirty="0"/>
              <a:t> aux mesures manuelles de la </a:t>
            </a:r>
            <a:r>
              <a:rPr lang="fr-CA" dirty="0"/>
              <a:t>PA </a:t>
            </a:r>
            <a:r>
              <a:rPr lang="fr-CA" b="0" baseline="0" dirty="0"/>
              <a:t>:</a:t>
            </a:r>
          </a:p>
          <a:p>
            <a:endParaRPr lang="fr-CA" b="0" baseline="0" dirty="0"/>
          </a:p>
          <a:p>
            <a:pPr marL="171450" indent="-171450">
              <a:buFont typeface="Arial" pitchFamily="34" charset="0"/>
              <a:buChar char="•"/>
            </a:pPr>
            <a:r>
              <a:rPr lang="fr-CA" dirty="0"/>
              <a:t>Écarte </a:t>
            </a:r>
            <a:r>
              <a:rPr lang="fr-CA" b="0" baseline="0" dirty="0"/>
              <a:t>le risque de conversation durant les mesures</a:t>
            </a:r>
          </a:p>
          <a:p>
            <a:pPr marL="171450" indent="-171450">
              <a:buFont typeface="Arial" pitchFamily="34" charset="0"/>
              <a:buChar char="•"/>
            </a:pPr>
            <a:r>
              <a:rPr lang="fr-CA" b="0" baseline="0" dirty="0"/>
              <a:t>Facilite les nombreuses mesures de la PA à chaque consultation, en clinique</a:t>
            </a:r>
          </a:p>
          <a:p>
            <a:pPr marL="171450" indent="-171450">
              <a:buFont typeface="Arial" pitchFamily="34" charset="0"/>
              <a:buChar char="•"/>
            </a:pPr>
            <a:r>
              <a:rPr lang="fr-CA" b="0" baseline="0" dirty="0"/>
              <a:t>Calcule automatiquement une PA moyenne</a:t>
            </a:r>
          </a:p>
          <a:p>
            <a:pPr marL="171450" indent="-171450">
              <a:buFont typeface="Arial" pitchFamily="34" charset="0"/>
              <a:buChar char="•"/>
            </a:pPr>
            <a:r>
              <a:rPr lang="fr-CA" b="0" baseline="0" dirty="0"/>
              <a:t>Se montre constante </a:t>
            </a:r>
            <a:r>
              <a:rPr lang="fr-CA" b="0" dirty="0"/>
              <a:t>dans les mesures, d’une visite à l’autre</a:t>
            </a:r>
            <a:endParaRPr lang="fr-CA" b="0" baseline="0" dirty="0"/>
          </a:p>
          <a:p>
            <a:pPr marL="171450" indent="-171450">
              <a:buFont typeface="Arial" pitchFamily="34" charset="0"/>
              <a:buChar char="•"/>
            </a:pPr>
            <a:r>
              <a:rPr lang="fr-CA" dirty="0"/>
              <a:t>Évite aux </a:t>
            </a:r>
            <a:r>
              <a:rPr lang="fr-CA" b="0" dirty="0"/>
              <a:t>professionnels de la santé d’effectuer des mesures séquentielles électroniques de la PA</a:t>
            </a:r>
            <a:endParaRPr lang="fr-CA" b="0" baseline="0" dirty="0"/>
          </a:p>
          <a:p>
            <a:endParaRPr lang="fr-CA" b="1" baseline="0" dirty="0"/>
          </a:p>
          <a:p>
            <a:r>
              <a:rPr lang="fr-CA" b="1" baseline="0" dirty="0"/>
              <a:t>Références</a:t>
            </a:r>
          </a:p>
          <a:p>
            <a:pPr marL="228600" indent="-228600">
              <a:buFont typeface="+mj-lt"/>
              <a:buAutoNum type="arabicPeriod"/>
            </a:pPr>
            <a:r>
              <a:rPr lang="fr-CA" dirty="0"/>
              <a:t>Leung A, </a:t>
            </a:r>
            <a:r>
              <a:rPr lang="fr-CA" i="1" dirty="0"/>
              <a:t>et al</a:t>
            </a:r>
            <a:r>
              <a:rPr lang="fr-CA" dirty="0"/>
              <a:t>. Hypertension </a:t>
            </a:r>
            <a:r>
              <a:rPr lang="fr-CA" dirty="0" err="1"/>
              <a:t>Canada’s</a:t>
            </a:r>
            <a:r>
              <a:rPr lang="fr-CA" dirty="0"/>
              <a:t> 2016 Canadian Hypertension </a:t>
            </a:r>
            <a:r>
              <a:rPr lang="fr-CA" dirty="0" err="1"/>
              <a:t>Education</a:t>
            </a:r>
            <a:r>
              <a:rPr lang="fr-CA" dirty="0"/>
              <a:t> Program Guidelines for Blood</a:t>
            </a:r>
            <a:r>
              <a:rPr lang="fr-CA" baseline="0" dirty="0"/>
              <a:t> Pressure </a:t>
            </a:r>
            <a:r>
              <a:rPr lang="fr-CA" baseline="0" dirty="0" err="1"/>
              <a:t>Measurement</a:t>
            </a:r>
            <a:r>
              <a:rPr lang="fr-CA" baseline="0" dirty="0"/>
              <a:t>, </a:t>
            </a:r>
            <a:r>
              <a:rPr lang="fr-CA" baseline="0" dirty="0" err="1"/>
              <a:t>Diagnosis</a:t>
            </a:r>
            <a:r>
              <a:rPr lang="fr-CA" baseline="0" dirty="0"/>
              <a:t>, </a:t>
            </a:r>
            <a:r>
              <a:rPr lang="fr-CA" baseline="0" dirty="0" err="1"/>
              <a:t>Assessment</a:t>
            </a:r>
            <a:r>
              <a:rPr lang="fr-CA" baseline="0" dirty="0"/>
              <a:t> of </a:t>
            </a:r>
            <a:r>
              <a:rPr lang="fr-CA" baseline="0" dirty="0" err="1"/>
              <a:t>Risk</a:t>
            </a:r>
            <a:r>
              <a:rPr lang="fr-CA" baseline="0" dirty="0"/>
              <a:t>, </a:t>
            </a:r>
            <a:r>
              <a:rPr lang="fr-CA" baseline="0" dirty="0" err="1"/>
              <a:t>Prevention</a:t>
            </a:r>
            <a:r>
              <a:rPr lang="fr-CA" baseline="0" dirty="0"/>
              <a:t>, and </a:t>
            </a:r>
            <a:r>
              <a:rPr lang="fr-CA" baseline="0" dirty="0" err="1"/>
              <a:t>Treatment</a:t>
            </a:r>
            <a:r>
              <a:rPr lang="fr-CA" baseline="0" dirty="0"/>
              <a:t> of Hypertension. </a:t>
            </a:r>
            <a:r>
              <a:rPr lang="fr-CA" i="1" baseline="0" dirty="0"/>
              <a:t>Can J </a:t>
            </a:r>
            <a:r>
              <a:rPr lang="fr-CA" i="1" baseline="0" dirty="0" err="1"/>
              <a:t>Cardiol</a:t>
            </a:r>
            <a:r>
              <a:rPr lang="fr-CA" baseline="0" dirty="0"/>
              <a:t>., 2016; 32: 569-588.</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fr-CA" dirty="0"/>
              <a:t>Leung AA, </a:t>
            </a:r>
            <a:r>
              <a:rPr lang="fr-CA" i="1" dirty="0"/>
              <a:t>et al</a:t>
            </a:r>
            <a:r>
              <a:rPr lang="fr-CA" dirty="0"/>
              <a:t>. Hypertension </a:t>
            </a:r>
            <a:r>
              <a:rPr lang="fr-CA" dirty="0" err="1"/>
              <a:t>Canada’s</a:t>
            </a:r>
            <a:r>
              <a:rPr lang="fr-CA" dirty="0"/>
              <a:t> 2017 Guidelines. </a:t>
            </a:r>
            <a:r>
              <a:rPr lang="fr-CA" i="1" dirty="0"/>
              <a:t>Can</a:t>
            </a:r>
            <a:r>
              <a:rPr lang="fr-CA" i="1" baseline="0" dirty="0"/>
              <a:t> J </a:t>
            </a:r>
            <a:r>
              <a:rPr lang="fr-CA" i="1" baseline="0" dirty="0" err="1"/>
              <a:t>Cardiol</a:t>
            </a:r>
            <a:r>
              <a:rPr lang="fr-CA" baseline="0" dirty="0"/>
              <a:t>., 2017.</a:t>
            </a:r>
            <a:endParaRPr lang="fr-CA" dirty="0"/>
          </a:p>
          <a:p>
            <a:pPr marL="228600" indent="-228600">
              <a:buFont typeface="+mj-lt"/>
              <a:buAutoNum type="arabicPeriod"/>
            </a:pPr>
            <a:endParaRPr lang="fr-CA" dirty="0"/>
          </a:p>
          <a:p>
            <a:endParaRPr lang="fr-CA" dirty="0"/>
          </a:p>
        </p:txBody>
      </p:sp>
      <p:sp>
        <p:nvSpPr>
          <p:cNvPr id="4" name="Slide Number Placeholder 3"/>
          <p:cNvSpPr>
            <a:spLocks noGrp="1"/>
          </p:cNvSpPr>
          <p:nvPr>
            <p:ph type="sldNum" sz="quarter" idx="10"/>
          </p:nvPr>
        </p:nvSpPr>
        <p:spPr/>
        <p:txBody>
          <a:bodyPr/>
          <a:lstStyle/>
          <a:p>
            <a:fld id="{B46EFE9D-044C-4BA1-9A40-FBFDC38C0AB7}" type="slidenum">
              <a:rPr lang="en-US" smtClean="0">
                <a:solidFill>
                  <a:prstClr val="black"/>
                </a:solidFill>
                <a:latin typeface="Calibri"/>
              </a:rPr>
              <a:pPr/>
              <a:t>18</a:t>
            </a:fld>
            <a:endParaRPr lang="en-US">
              <a:solidFill>
                <a:prstClr val="black"/>
              </a:solidFill>
              <a:latin typeface="Calibri"/>
            </a:endParaRPr>
          </a:p>
        </p:txBody>
      </p:sp>
    </p:spTree>
    <p:extLst>
      <p:ext uri="{BB962C8B-B14F-4D97-AF65-F5344CB8AC3E}">
        <p14:creationId xmlns:p14="http://schemas.microsoft.com/office/powerpoint/2010/main" val="6603631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 name="Shape 591"/>
          <p:cNvSpPr>
            <a:spLocks noGrp="1" noRot="1" noChangeAspect="1"/>
          </p:cNvSpPr>
          <p:nvPr>
            <p:ph type="sldImg"/>
          </p:nvPr>
        </p:nvSpPr>
        <p:spPr>
          <a:prstGeom prst="rect">
            <a:avLst/>
          </a:prstGeom>
        </p:spPr>
        <p:txBody>
          <a:bodyPr/>
          <a:lstStyle/>
          <a:p>
            <a:endParaRPr/>
          </a:p>
        </p:txBody>
      </p:sp>
      <p:sp>
        <p:nvSpPr>
          <p:cNvPr id="592" name="Shape 592"/>
          <p:cNvSpPr>
            <a:spLocks noGrp="1"/>
          </p:cNvSpPr>
          <p:nvPr>
            <p:ph type="body" sz="quarter" idx="1"/>
          </p:nvPr>
        </p:nvSpPr>
        <p:spPr>
          <a:prstGeom prst="rect">
            <a:avLst/>
          </a:prstGeom>
        </p:spPr>
        <p:txBody>
          <a:bodyPr>
            <a:normAutofit fontScale="92500" lnSpcReduction="20000"/>
          </a:bodyPr>
          <a:lstStyle/>
          <a:p>
            <a:r>
              <a:rPr lang="fr-CA" dirty="0"/>
              <a:t>Des études ont démontré que les mesures oscillométriques en série de la PA en clinique (MPAC-OS), quel que soit le milieu, sont toujours inférieures à celles prises en clinique (MPAC), et se rapprochent davantage des valeurs obtenues par le MAPA en état de veille</a:t>
            </a:r>
            <a:r>
              <a:rPr lang="fr-CA" baseline="30000" dirty="0"/>
              <a:t>1-3</a:t>
            </a:r>
            <a:r>
              <a:rPr lang="fr-CA" baseline="0" dirty="0"/>
              <a:t>. Autrement dit, la MPAC-OS réduit sensiblement</a:t>
            </a:r>
            <a:r>
              <a:rPr lang="fr-CA" dirty="0"/>
              <a:t> l’effet du sarrau blanc par rapport aux mesures manuelles de la PA.</a:t>
            </a:r>
            <a:endParaRPr lang="fr-CA" baseline="0" dirty="0"/>
          </a:p>
          <a:p>
            <a:endParaRPr lang="fr-CA" baseline="0" dirty="0"/>
          </a:p>
          <a:p>
            <a:r>
              <a:rPr lang="fr-CA" baseline="0" dirty="0"/>
              <a:t>Ces observations sont importantes dans le contexte de l’application des seuils de PA selon l’étude SPRINT, dans la pratique clinique courante. Compte tenu du fait que les valeurs obtenues</a:t>
            </a:r>
            <a:r>
              <a:rPr lang="fr-CA" dirty="0"/>
              <a:t> selon la méthode MPAC-OS sont toujours inférieures à celles obtenues par les techniques de mesure manuelle de la PA en clinique,</a:t>
            </a:r>
            <a:r>
              <a:rPr lang="fr-CA" baseline="0" dirty="0"/>
              <a:t> il est important d’appliquer les seuils de PA selon l’étude SPRINT dans le même contexte que </a:t>
            </a:r>
            <a:r>
              <a:rPr lang="fr-CA" dirty="0"/>
              <a:t>celui de l’essai clinique, c’est-à-dire en utilisant la méthode MPAC-OS, et non les mesures manuelles de la PA en clinique. </a:t>
            </a:r>
            <a:endParaRPr lang="fr-CA" baseline="0" dirty="0"/>
          </a:p>
          <a:p>
            <a:endParaRPr lang="fr-CA" baseline="0" dirty="0"/>
          </a:p>
          <a:p>
            <a:r>
              <a:rPr lang="fr-CA" dirty="0"/>
              <a:t>D’après certains, si on applique la mesure courante de la PA en clinique, sans période de repos préalable et sans mesure </a:t>
            </a:r>
            <a:r>
              <a:rPr lang="fr-CA" baseline="0" dirty="0"/>
              <a:t>oscillométrique, automatique</a:t>
            </a:r>
            <a:r>
              <a:rPr lang="fr-CA" dirty="0"/>
              <a:t> de la PA pendant que le personnel n’est pas dans la salle </a:t>
            </a:r>
            <a:r>
              <a:rPr lang="fr-CA" baseline="0" dirty="0"/>
              <a:t>(c’est-à-dire </a:t>
            </a:r>
            <a:r>
              <a:rPr lang="fr-CA" u="sng" baseline="0" dirty="0"/>
              <a:t>non</a:t>
            </a:r>
            <a:r>
              <a:rPr lang="fr-CA" baseline="0" dirty="0"/>
              <a:t> selon </a:t>
            </a:r>
            <a:r>
              <a:rPr lang="fr-CA" dirty="0"/>
              <a:t>le protocole </a:t>
            </a:r>
            <a:r>
              <a:rPr lang="fr-CA" baseline="0" dirty="0"/>
              <a:t>SPRINT pour la MPAC-OS), les</a:t>
            </a:r>
            <a:r>
              <a:rPr lang="fr-CA" dirty="0"/>
              <a:t> plages de valeurs cibles de la PS devraient être revues à la hausse de </a:t>
            </a:r>
            <a:r>
              <a:rPr lang="fr-CA" baseline="0" dirty="0"/>
              <a:t>5 à 10 mm Hg,</a:t>
            </a:r>
            <a:r>
              <a:rPr lang="fr-CA" dirty="0"/>
              <a:t> comparativement à celles appliquées dans l’essai clinique</a:t>
            </a:r>
            <a:r>
              <a:rPr lang="fr-CA" baseline="30000" dirty="0"/>
              <a:t>4</a:t>
            </a:r>
            <a:r>
              <a:rPr lang="fr-CA" dirty="0"/>
              <a:t>.</a:t>
            </a:r>
            <a:endParaRPr lang="fr-CA" baseline="30000" dirty="0"/>
          </a:p>
          <a:p>
            <a:endParaRPr lang="fr-CA" baseline="0" dirty="0"/>
          </a:p>
          <a:p>
            <a:r>
              <a:rPr lang="fr-CA" b="1" baseline="0" dirty="0"/>
              <a:t>Références</a:t>
            </a:r>
          </a:p>
          <a:p>
            <a:pPr marL="228600" indent="-228600">
              <a:buFont typeface="+mj-lt"/>
              <a:buAutoNum type="arabicPeriod"/>
            </a:pPr>
            <a:r>
              <a:rPr lang="fr-CA" sz="1200" i="0" kern="0" dirty="0">
                <a:solidFill>
                  <a:sysClr val="windowText" lastClr="000000"/>
                </a:solidFill>
                <a:sym typeface="Calibri"/>
              </a:rPr>
              <a:t>Beckett L, </a:t>
            </a:r>
            <a:r>
              <a:rPr lang="fr-CA" sz="1200" i="1" kern="0" dirty="0">
                <a:solidFill>
                  <a:sysClr val="windowText" lastClr="000000"/>
                </a:solidFill>
                <a:sym typeface="Calibri"/>
              </a:rPr>
              <a:t>et al</a:t>
            </a:r>
            <a:r>
              <a:rPr lang="fr-CA" sz="1200" i="0" kern="0" dirty="0">
                <a:solidFill>
                  <a:sysClr val="windowText" lastClr="000000"/>
                </a:solidFill>
                <a:sym typeface="Calibri"/>
              </a:rPr>
              <a:t>. The </a:t>
            </a:r>
            <a:r>
              <a:rPr lang="fr-CA" sz="1200" i="0" kern="0" dirty="0" err="1">
                <a:solidFill>
                  <a:sysClr val="windowText" lastClr="000000"/>
                </a:solidFill>
                <a:sym typeface="Calibri"/>
              </a:rPr>
              <a:t>BpTRU</a:t>
            </a:r>
            <a:r>
              <a:rPr lang="fr-CA" sz="1200" i="0" kern="0" baseline="0" dirty="0">
                <a:solidFill>
                  <a:sysClr val="windowText" lastClr="000000"/>
                </a:solidFill>
                <a:sym typeface="Calibri"/>
              </a:rPr>
              <a:t> </a:t>
            </a:r>
            <a:r>
              <a:rPr lang="fr-CA" sz="1200" i="0" kern="0" baseline="0" dirty="0" err="1">
                <a:solidFill>
                  <a:sysClr val="windowText" lastClr="000000"/>
                </a:solidFill>
                <a:sym typeface="Calibri"/>
              </a:rPr>
              <a:t>automatic</a:t>
            </a:r>
            <a:r>
              <a:rPr lang="fr-CA" sz="1200" i="0" kern="0" baseline="0" dirty="0">
                <a:solidFill>
                  <a:sysClr val="windowText" lastClr="000000"/>
                </a:solidFill>
                <a:sym typeface="Calibri"/>
              </a:rPr>
              <a:t> </a:t>
            </a:r>
            <a:r>
              <a:rPr lang="fr-CA" sz="1200" i="0" kern="0" baseline="0" dirty="0" err="1">
                <a:solidFill>
                  <a:sysClr val="windowText" lastClr="000000"/>
                </a:solidFill>
                <a:sym typeface="Calibri"/>
              </a:rPr>
              <a:t>blood</a:t>
            </a:r>
            <a:r>
              <a:rPr lang="fr-CA" sz="1200" i="0" kern="0" baseline="0" dirty="0">
                <a:solidFill>
                  <a:sysClr val="windowText" lastClr="000000"/>
                </a:solidFill>
                <a:sym typeface="Calibri"/>
              </a:rPr>
              <a:t> pressure monitor </a:t>
            </a:r>
            <a:r>
              <a:rPr lang="fr-CA" sz="1200" i="0" kern="0" baseline="0" dirty="0" err="1">
                <a:solidFill>
                  <a:sysClr val="windowText" lastClr="000000"/>
                </a:solidFill>
                <a:sym typeface="Calibri"/>
              </a:rPr>
              <a:t>compared</a:t>
            </a:r>
            <a:r>
              <a:rPr lang="fr-CA" sz="1200" i="0" kern="0" baseline="0" dirty="0">
                <a:solidFill>
                  <a:sysClr val="windowText" lastClr="000000"/>
                </a:solidFill>
                <a:sym typeface="Calibri"/>
              </a:rPr>
              <a:t> to 24 </a:t>
            </a:r>
            <a:r>
              <a:rPr lang="fr-CA" sz="1200" i="0" kern="0" baseline="0" dirty="0" err="1">
                <a:solidFill>
                  <a:sysClr val="windowText" lastClr="000000"/>
                </a:solidFill>
                <a:sym typeface="Calibri"/>
              </a:rPr>
              <a:t>hour</a:t>
            </a:r>
            <a:r>
              <a:rPr lang="fr-CA" sz="1200" i="0" kern="0" baseline="0" dirty="0">
                <a:solidFill>
                  <a:sysClr val="windowText" lastClr="000000"/>
                </a:solidFill>
                <a:sym typeface="Calibri"/>
              </a:rPr>
              <a:t> </a:t>
            </a:r>
            <a:r>
              <a:rPr lang="fr-CA" sz="1200" i="0" kern="0" baseline="0" dirty="0" err="1">
                <a:solidFill>
                  <a:sysClr val="windowText" lastClr="000000"/>
                </a:solidFill>
                <a:sym typeface="Calibri"/>
              </a:rPr>
              <a:t>ambulatory</a:t>
            </a:r>
            <a:r>
              <a:rPr lang="fr-CA" sz="1200" i="0" kern="0" baseline="0" dirty="0">
                <a:solidFill>
                  <a:sysClr val="windowText" lastClr="000000"/>
                </a:solidFill>
                <a:sym typeface="Calibri"/>
              </a:rPr>
              <a:t> </a:t>
            </a:r>
            <a:r>
              <a:rPr lang="fr-CA" sz="1200" i="0" kern="0" baseline="0" dirty="0" err="1">
                <a:solidFill>
                  <a:sysClr val="windowText" lastClr="000000"/>
                </a:solidFill>
                <a:sym typeface="Calibri"/>
              </a:rPr>
              <a:t>blood</a:t>
            </a:r>
            <a:r>
              <a:rPr lang="fr-CA" sz="1200" i="0" kern="0" baseline="0" dirty="0">
                <a:solidFill>
                  <a:sysClr val="windowText" lastClr="000000"/>
                </a:solidFill>
                <a:sym typeface="Calibri"/>
              </a:rPr>
              <a:t> pressure monitoring in the </a:t>
            </a:r>
            <a:r>
              <a:rPr lang="fr-CA" sz="1200" i="0" kern="0" baseline="0" dirty="0" err="1">
                <a:solidFill>
                  <a:sysClr val="windowText" lastClr="000000"/>
                </a:solidFill>
                <a:sym typeface="Calibri"/>
              </a:rPr>
              <a:t>assessment</a:t>
            </a:r>
            <a:r>
              <a:rPr lang="fr-CA" sz="1200" i="0" kern="0" baseline="0" dirty="0">
                <a:solidFill>
                  <a:sysClr val="windowText" lastClr="000000"/>
                </a:solidFill>
                <a:sym typeface="Calibri"/>
              </a:rPr>
              <a:t> of </a:t>
            </a:r>
            <a:r>
              <a:rPr lang="fr-CA" sz="1200" i="0" kern="0" baseline="0" dirty="0" err="1">
                <a:solidFill>
                  <a:sysClr val="windowText" lastClr="000000"/>
                </a:solidFill>
                <a:sym typeface="Calibri"/>
              </a:rPr>
              <a:t>blood</a:t>
            </a:r>
            <a:r>
              <a:rPr lang="fr-CA" sz="1200" i="0" kern="0" baseline="0" dirty="0">
                <a:solidFill>
                  <a:sysClr val="windowText" lastClr="000000"/>
                </a:solidFill>
                <a:sym typeface="Calibri"/>
              </a:rPr>
              <a:t> pressure in patients </a:t>
            </a:r>
            <a:r>
              <a:rPr lang="fr-CA" sz="1200" i="0" kern="0" baseline="0" dirty="0" err="1">
                <a:solidFill>
                  <a:sysClr val="windowText" lastClr="000000"/>
                </a:solidFill>
                <a:sym typeface="Calibri"/>
              </a:rPr>
              <a:t>with</a:t>
            </a:r>
            <a:r>
              <a:rPr lang="fr-CA" sz="1200" i="0" kern="0" baseline="0" dirty="0">
                <a:solidFill>
                  <a:sysClr val="windowText" lastClr="000000"/>
                </a:solidFill>
                <a:sym typeface="Calibri"/>
              </a:rPr>
              <a:t> hypertension.</a:t>
            </a:r>
            <a:r>
              <a:rPr lang="fr-CA" sz="1200" i="0" kern="0" dirty="0">
                <a:solidFill>
                  <a:sysClr val="windowText" lastClr="000000"/>
                </a:solidFill>
                <a:sym typeface="Calibri"/>
              </a:rPr>
              <a:t> </a:t>
            </a:r>
            <a:r>
              <a:rPr lang="fr-CA" sz="1200" i="1" kern="0" dirty="0">
                <a:solidFill>
                  <a:sysClr val="windowText" lastClr="000000"/>
                </a:solidFill>
                <a:sym typeface="Calibri"/>
              </a:rPr>
              <a:t>BMC </a:t>
            </a:r>
            <a:r>
              <a:rPr lang="fr-CA" sz="1200" i="1" kern="0" dirty="0" err="1">
                <a:solidFill>
                  <a:sysClr val="windowText" lastClr="000000"/>
                </a:solidFill>
                <a:sym typeface="Calibri"/>
              </a:rPr>
              <a:t>Cardiovasc</a:t>
            </a:r>
            <a:r>
              <a:rPr lang="fr-CA" sz="1200" i="1" kern="0" dirty="0">
                <a:solidFill>
                  <a:sysClr val="windowText" lastClr="000000"/>
                </a:solidFill>
                <a:sym typeface="Calibri"/>
              </a:rPr>
              <a:t> </a:t>
            </a:r>
            <a:r>
              <a:rPr lang="fr-CA" sz="1200" i="1" kern="0" dirty="0" err="1">
                <a:solidFill>
                  <a:sysClr val="windowText" lastClr="000000"/>
                </a:solidFill>
                <a:sym typeface="Calibri"/>
              </a:rPr>
              <a:t>Disord</a:t>
            </a:r>
            <a:r>
              <a:rPr lang="fr-CA" sz="1200" i="0" kern="0" dirty="0">
                <a:solidFill>
                  <a:sysClr val="windowText" lastClr="000000"/>
                </a:solidFill>
                <a:sym typeface="Calibri"/>
              </a:rPr>
              <a:t>., 2005; 5: 18. </a:t>
            </a:r>
            <a:r>
              <a:rPr lang="fr-CA" sz="1200" b="1" i="0" kern="0" dirty="0">
                <a:solidFill>
                  <a:sysClr val="windowText" lastClr="000000"/>
                </a:solidFill>
                <a:sym typeface="Calibri"/>
              </a:rPr>
              <a:t> </a:t>
            </a:r>
          </a:p>
          <a:p>
            <a:pPr marL="228600" indent="-228600">
              <a:buFont typeface="+mj-lt"/>
              <a:buAutoNum type="arabicPeriod"/>
            </a:pPr>
            <a:r>
              <a:rPr lang="fr-CA" sz="1200" i="0" kern="0" dirty="0">
                <a:solidFill>
                  <a:sysClr val="windowText" lastClr="000000"/>
                </a:solidFill>
                <a:sym typeface="Calibri"/>
              </a:rPr>
              <a:t>Myers MG, </a:t>
            </a:r>
            <a:r>
              <a:rPr lang="fr-CA" sz="1200" i="1" kern="0" dirty="0">
                <a:solidFill>
                  <a:sysClr val="windowText" lastClr="000000"/>
                </a:solidFill>
                <a:sym typeface="Calibri"/>
              </a:rPr>
              <a:t>et al</a:t>
            </a:r>
            <a:r>
              <a:rPr lang="fr-CA" sz="1200" i="0" kern="0" dirty="0">
                <a:solidFill>
                  <a:sysClr val="windowText" lastClr="000000"/>
                </a:solidFill>
                <a:sym typeface="Calibri"/>
              </a:rPr>
              <a:t>. Use of </a:t>
            </a:r>
            <a:r>
              <a:rPr lang="fr-CA" sz="1200" i="0" kern="0" dirty="0" err="1">
                <a:solidFill>
                  <a:sysClr val="windowText" lastClr="000000"/>
                </a:solidFill>
                <a:sym typeface="Calibri"/>
              </a:rPr>
              <a:t>automated</a:t>
            </a:r>
            <a:r>
              <a:rPr lang="fr-CA" sz="1200" i="0" kern="0" baseline="0" dirty="0">
                <a:solidFill>
                  <a:sysClr val="windowText" lastClr="000000"/>
                </a:solidFill>
                <a:sym typeface="Calibri"/>
              </a:rPr>
              <a:t> office </a:t>
            </a:r>
            <a:r>
              <a:rPr lang="fr-CA" sz="1200" i="0" kern="0" baseline="0" dirty="0" err="1">
                <a:solidFill>
                  <a:sysClr val="windowText" lastClr="000000"/>
                </a:solidFill>
                <a:sym typeface="Calibri"/>
              </a:rPr>
              <a:t>blood</a:t>
            </a:r>
            <a:r>
              <a:rPr lang="fr-CA" sz="1200" i="0" kern="0" baseline="0" dirty="0">
                <a:solidFill>
                  <a:sysClr val="windowText" lastClr="000000"/>
                </a:solidFill>
                <a:sym typeface="Calibri"/>
              </a:rPr>
              <a:t> pressure </a:t>
            </a:r>
            <a:r>
              <a:rPr lang="fr-CA" sz="1200" i="0" kern="0" baseline="0" dirty="0" err="1">
                <a:solidFill>
                  <a:sysClr val="windowText" lastClr="000000"/>
                </a:solidFill>
                <a:sym typeface="Calibri"/>
              </a:rPr>
              <a:t>measurement</a:t>
            </a:r>
            <a:r>
              <a:rPr lang="fr-CA" sz="1200" i="0" kern="0" baseline="0" dirty="0">
                <a:solidFill>
                  <a:sysClr val="windowText" lastClr="000000"/>
                </a:solidFill>
                <a:sym typeface="Calibri"/>
              </a:rPr>
              <a:t> to </a:t>
            </a:r>
            <a:r>
              <a:rPr lang="fr-CA" sz="1200" i="0" kern="0" baseline="0" dirty="0" err="1">
                <a:solidFill>
                  <a:sysClr val="windowText" lastClr="000000"/>
                </a:solidFill>
                <a:sym typeface="Calibri"/>
              </a:rPr>
              <a:t>reduce</a:t>
            </a:r>
            <a:r>
              <a:rPr lang="fr-CA" sz="1200" i="0" kern="0" baseline="0" dirty="0">
                <a:solidFill>
                  <a:sysClr val="windowText" lastClr="000000"/>
                </a:solidFill>
                <a:sym typeface="Calibri"/>
              </a:rPr>
              <a:t> the white </a:t>
            </a:r>
            <a:r>
              <a:rPr lang="fr-CA" sz="1200" i="0" kern="0" baseline="0" dirty="0" err="1">
                <a:solidFill>
                  <a:sysClr val="windowText" lastClr="000000"/>
                </a:solidFill>
                <a:sym typeface="Calibri"/>
              </a:rPr>
              <a:t>coat</a:t>
            </a:r>
            <a:r>
              <a:rPr lang="fr-CA" sz="1200" i="0" kern="0" baseline="0" dirty="0">
                <a:solidFill>
                  <a:sysClr val="windowText" lastClr="000000"/>
                </a:solidFill>
                <a:sym typeface="Calibri"/>
              </a:rPr>
              <a:t> </a:t>
            </a:r>
            <a:r>
              <a:rPr lang="fr-CA" sz="1200" i="0" kern="0" baseline="0" dirty="0" err="1">
                <a:solidFill>
                  <a:sysClr val="windowText" lastClr="000000"/>
                </a:solidFill>
                <a:sym typeface="Calibri"/>
              </a:rPr>
              <a:t>response</a:t>
            </a:r>
            <a:r>
              <a:rPr lang="fr-CA" sz="1200" i="0" kern="0" baseline="0" dirty="0">
                <a:solidFill>
                  <a:sysClr val="windowText" lastClr="000000"/>
                </a:solidFill>
                <a:sym typeface="Calibri"/>
              </a:rPr>
              <a:t>. </a:t>
            </a:r>
            <a:r>
              <a:rPr lang="fr-CA" sz="1200" i="1" kern="0" dirty="0">
                <a:solidFill>
                  <a:sysClr val="windowText" lastClr="000000"/>
                </a:solidFill>
                <a:sym typeface="Calibri"/>
              </a:rPr>
              <a:t>J </a:t>
            </a:r>
            <a:r>
              <a:rPr lang="fr-CA" sz="1200" i="1" kern="0" dirty="0" err="1">
                <a:solidFill>
                  <a:sysClr val="windowText" lastClr="000000"/>
                </a:solidFill>
                <a:sym typeface="Calibri"/>
              </a:rPr>
              <a:t>Hypertens</a:t>
            </a:r>
            <a:r>
              <a:rPr lang="fr-CA" sz="1200" i="0" kern="0" dirty="0">
                <a:solidFill>
                  <a:sysClr val="windowText" lastClr="000000"/>
                </a:solidFill>
                <a:sym typeface="Calibri"/>
              </a:rPr>
              <a:t>., 2009; 27: 280-286.  </a:t>
            </a:r>
          </a:p>
          <a:p>
            <a:pPr marL="228600" indent="-228600">
              <a:buFont typeface="+mj-lt"/>
              <a:buAutoNum type="arabicPeriod"/>
            </a:pPr>
            <a:r>
              <a:rPr lang="fr-CA" sz="1200" i="0" kern="0" dirty="0">
                <a:solidFill>
                  <a:sysClr val="windowText" lastClr="000000"/>
                </a:solidFill>
                <a:sym typeface="Calibri"/>
              </a:rPr>
              <a:t>Myers MG, </a:t>
            </a:r>
            <a:r>
              <a:rPr lang="fr-CA" sz="1200" i="1" kern="0" dirty="0">
                <a:solidFill>
                  <a:sysClr val="windowText" lastClr="000000"/>
                </a:solidFill>
                <a:sym typeface="Calibri"/>
              </a:rPr>
              <a:t>et al</a:t>
            </a:r>
            <a:r>
              <a:rPr lang="fr-CA" sz="1200" i="0" kern="0" dirty="0">
                <a:solidFill>
                  <a:sysClr val="windowText" lastClr="000000"/>
                </a:solidFill>
                <a:sym typeface="Calibri"/>
              </a:rPr>
              <a:t>. </a:t>
            </a:r>
            <a:r>
              <a:rPr lang="fr-CA" sz="1200" i="0" kern="0" dirty="0" err="1">
                <a:solidFill>
                  <a:sysClr val="windowText" lastClr="000000"/>
                </a:solidFill>
                <a:sym typeface="Calibri"/>
              </a:rPr>
              <a:t>Conventional</a:t>
            </a:r>
            <a:r>
              <a:rPr lang="fr-CA" sz="1200" i="0" kern="0" dirty="0">
                <a:solidFill>
                  <a:sysClr val="windowText" lastClr="000000"/>
                </a:solidFill>
                <a:sym typeface="Calibri"/>
              </a:rPr>
              <a:t> versus </a:t>
            </a:r>
            <a:r>
              <a:rPr lang="fr-CA" sz="1200" i="0" kern="0" dirty="0" err="1">
                <a:solidFill>
                  <a:sysClr val="windowText" lastClr="000000"/>
                </a:solidFill>
                <a:sym typeface="Calibri"/>
              </a:rPr>
              <a:t>automated</a:t>
            </a:r>
            <a:r>
              <a:rPr lang="fr-CA" sz="1200" i="0" kern="0" dirty="0">
                <a:solidFill>
                  <a:sysClr val="windowText" lastClr="000000"/>
                </a:solidFill>
                <a:sym typeface="Calibri"/>
              </a:rPr>
              <a:t> </a:t>
            </a:r>
            <a:r>
              <a:rPr lang="fr-CA" sz="1200" i="0" kern="0" dirty="0" err="1">
                <a:solidFill>
                  <a:sysClr val="windowText" lastClr="000000"/>
                </a:solidFill>
                <a:sym typeface="Calibri"/>
              </a:rPr>
              <a:t>measurement</a:t>
            </a:r>
            <a:r>
              <a:rPr lang="fr-CA" sz="1200" i="0" kern="0" dirty="0">
                <a:solidFill>
                  <a:sysClr val="windowText" lastClr="000000"/>
                </a:solidFill>
                <a:sym typeface="Calibri"/>
              </a:rPr>
              <a:t> of </a:t>
            </a:r>
            <a:r>
              <a:rPr lang="fr-CA" sz="1200" i="0" kern="0" dirty="0" err="1">
                <a:solidFill>
                  <a:sysClr val="windowText" lastClr="000000"/>
                </a:solidFill>
                <a:sym typeface="Calibri"/>
              </a:rPr>
              <a:t>blood</a:t>
            </a:r>
            <a:r>
              <a:rPr lang="fr-CA" sz="1200" i="0" kern="0" dirty="0">
                <a:solidFill>
                  <a:sysClr val="windowText" lastClr="000000"/>
                </a:solidFill>
                <a:sym typeface="Calibri"/>
              </a:rPr>
              <a:t> pressure in </a:t>
            </a:r>
            <a:r>
              <a:rPr lang="fr-CA" sz="1200" i="0" kern="0" dirty="0" err="1">
                <a:solidFill>
                  <a:sysClr val="windowText" lastClr="000000"/>
                </a:solidFill>
                <a:sym typeface="Calibri"/>
              </a:rPr>
              <a:t>primary</a:t>
            </a:r>
            <a:r>
              <a:rPr lang="fr-CA" sz="1200" i="0" kern="0" dirty="0">
                <a:solidFill>
                  <a:sysClr val="windowText" lastClr="000000"/>
                </a:solidFill>
                <a:sym typeface="Calibri"/>
              </a:rPr>
              <a:t> care patients </a:t>
            </a:r>
            <a:r>
              <a:rPr lang="fr-CA" sz="1200" i="0" kern="0" dirty="0" err="1">
                <a:solidFill>
                  <a:sysClr val="windowText" lastClr="000000"/>
                </a:solidFill>
                <a:sym typeface="Calibri"/>
              </a:rPr>
              <a:t>with</a:t>
            </a:r>
            <a:r>
              <a:rPr lang="fr-CA" sz="1200" i="0" kern="0" dirty="0">
                <a:solidFill>
                  <a:sysClr val="windowText" lastClr="000000"/>
                </a:solidFill>
                <a:sym typeface="Calibri"/>
              </a:rPr>
              <a:t> </a:t>
            </a:r>
            <a:r>
              <a:rPr lang="fr-CA" sz="1200" i="0" kern="0" dirty="0" err="1">
                <a:solidFill>
                  <a:sysClr val="windowText" lastClr="000000"/>
                </a:solidFill>
                <a:sym typeface="Calibri"/>
              </a:rPr>
              <a:t>systolic</a:t>
            </a:r>
            <a:r>
              <a:rPr lang="fr-CA" sz="1200" i="0" kern="0" dirty="0">
                <a:solidFill>
                  <a:sysClr val="windowText" lastClr="000000"/>
                </a:solidFill>
                <a:sym typeface="Calibri"/>
              </a:rPr>
              <a:t> hypertension:</a:t>
            </a:r>
            <a:r>
              <a:rPr lang="fr-CA" sz="1200" i="0" kern="0" baseline="0" dirty="0">
                <a:solidFill>
                  <a:sysClr val="windowText" lastClr="000000"/>
                </a:solidFill>
                <a:sym typeface="Calibri"/>
              </a:rPr>
              <a:t> </a:t>
            </a:r>
            <a:r>
              <a:rPr lang="fr-CA" sz="1200" i="0" kern="0" baseline="0" dirty="0" err="1">
                <a:solidFill>
                  <a:sysClr val="windowText" lastClr="000000"/>
                </a:solidFill>
                <a:sym typeface="Calibri"/>
              </a:rPr>
              <a:t>randomised</a:t>
            </a:r>
            <a:r>
              <a:rPr lang="fr-CA" sz="1200" i="0" kern="0" baseline="0" dirty="0">
                <a:solidFill>
                  <a:sysClr val="windowText" lastClr="000000"/>
                </a:solidFill>
                <a:sym typeface="Calibri"/>
              </a:rPr>
              <a:t> </a:t>
            </a:r>
            <a:r>
              <a:rPr lang="fr-CA" sz="1200" i="0" kern="0" baseline="0" dirty="0" err="1">
                <a:solidFill>
                  <a:sysClr val="windowText" lastClr="000000"/>
                </a:solidFill>
                <a:sym typeface="Calibri"/>
              </a:rPr>
              <a:t>parallel</a:t>
            </a:r>
            <a:r>
              <a:rPr lang="fr-CA" sz="1200" i="0" kern="0" baseline="0" dirty="0">
                <a:solidFill>
                  <a:sysClr val="windowText" lastClr="000000"/>
                </a:solidFill>
                <a:sym typeface="Calibri"/>
              </a:rPr>
              <a:t> design </a:t>
            </a:r>
            <a:r>
              <a:rPr lang="fr-CA" sz="1200" i="0" kern="0" baseline="0" dirty="0" err="1">
                <a:solidFill>
                  <a:sysClr val="windowText" lastClr="000000"/>
                </a:solidFill>
                <a:sym typeface="Calibri"/>
              </a:rPr>
              <a:t>controlled</a:t>
            </a:r>
            <a:r>
              <a:rPr lang="fr-CA" sz="1200" i="0" kern="0" baseline="0" dirty="0">
                <a:solidFill>
                  <a:sysClr val="windowText" lastClr="000000"/>
                </a:solidFill>
                <a:sym typeface="Calibri"/>
              </a:rPr>
              <a:t> trial.</a:t>
            </a:r>
            <a:r>
              <a:rPr lang="fr-CA" sz="1200" i="0" kern="0" dirty="0">
                <a:solidFill>
                  <a:sysClr val="windowText" lastClr="000000"/>
                </a:solidFill>
                <a:sym typeface="Calibri"/>
              </a:rPr>
              <a:t> </a:t>
            </a:r>
            <a:r>
              <a:rPr lang="fr-CA" sz="1200" i="1" kern="0" dirty="0">
                <a:solidFill>
                  <a:sysClr val="windowText" lastClr="000000"/>
                </a:solidFill>
                <a:sym typeface="Calibri"/>
              </a:rPr>
              <a:t>BMJ</a:t>
            </a:r>
            <a:r>
              <a:rPr lang="fr-CA" sz="1200" i="0" kern="0" dirty="0">
                <a:solidFill>
                  <a:sysClr val="windowText" lastClr="000000"/>
                </a:solidFill>
                <a:sym typeface="Calibri"/>
              </a:rPr>
              <a:t>, 2011; 342: d286.</a:t>
            </a:r>
          </a:p>
          <a:p>
            <a:pPr marL="228600" indent="-228600">
              <a:buFont typeface="+mj-lt"/>
              <a:buAutoNum type="arabicPeriod"/>
            </a:pPr>
            <a:r>
              <a:rPr lang="fr-CA" sz="1200" i="0" kern="0" dirty="0" err="1">
                <a:solidFill>
                  <a:sysClr val="windowText" lastClr="000000"/>
                </a:solidFill>
                <a:sym typeface="Calibri"/>
              </a:rPr>
              <a:t>Bakris</a:t>
            </a:r>
            <a:r>
              <a:rPr lang="fr-CA" sz="1200" i="0" kern="0" baseline="0" dirty="0">
                <a:solidFill>
                  <a:sysClr val="windowText" lastClr="000000"/>
                </a:solidFill>
                <a:sym typeface="Calibri"/>
              </a:rPr>
              <a:t> GL. The implications of </a:t>
            </a:r>
            <a:r>
              <a:rPr lang="fr-CA" sz="1200" i="0" kern="0" baseline="0" dirty="0" err="1">
                <a:solidFill>
                  <a:sysClr val="windowText" lastClr="000000"/>
                </a:solidFill>
                <a:sym typeface="Calibri"/>
              </a:rPr>
              <a:t>blood</a:t>
            </a:r>
            <a:r>
              <a:rPr lang="fr-CA" sz="1200" i="0" kern="0" baseline="0" dirty="0">
                <a:solidFill>
                  <a:sysClr val="windowText" lastClr="000000"/>
                </a:solidFill>
                <a:sym typeface="Calibri"/>
              </a:rPr>
              <a:t> pressure </a:t>
            </a:r>
            <a:r>
              <a:rPr lang="fr-CA" sz="1200" i="0" kern="0" baseline="0" dirty="0" err="1">
                <a:solidFill>
                  <a:sysClr val="windowText" lastClr="000000"/>
                </a:solidFill>
                <a:sym typeface="Calibri"/>
              </a:rPr>
              <a:t>measurement</a:t>
            </a:r>
            <a:r>
              <a:rPr lang="fr-CA" sz="1200" i="0" kern="0" baseline="0" dirty="0">
                <a:solidFill>
                  <a:sysClr val="windowText" lastClr="000000"/>
                </a:solidFill>
                <a:sym typeface="Calibri"/>
              </a:rPr>
              <a:t> </a:t>
            </a:r>
            <a:r>
              <a:rPr lang="fr-CA" sz="1200" i="0" kern="0" baseline="0" dirty="0" err="1">
                <a:solidFill>
                  <a:sysClr val="windowText" lastClr="000000"/>
                </a:solidFill>
                <a:sym typeface="Calibri"/>
              </a:rPr>
              <a:t>methods</a:t>
            </a:r>
            <a:r>
              <a:rPr lang="fr-CA" sz="1200" i="0" kern="0" baseline="0" dirty="0">
                <a:solidFill>
                  <a:sysClr val="windowText" lastClr="000000"/>
                </a:solidFill>
                <a:sym typeface="Calibri"/>
              </a:rPr>
              <a:t> on </a:t>
            </a:r>
            <a:r>
              <a:rPr lang="fr-CA" sz="1200" i="0" kern="0" baseline="0" dirty="0" err="1">
                <a:solidFill>
                  <a:sysClr val="windowText" lastClr="000000"/>
                </a:solidFill>
                <a:sym typeface="Calibri"/>
              </a:rPr>
              <a:t>treatment</a:t>
            </a:r>
            <a:r>
              <a:rPr lang="fr-CA" sz="1200" i="0" kern="0" baseline="0" dirty="0">
                <a:solidFill>
                  <a:sysClr val="windowText" lastClr="000000"/>
                </a:solidFill>
                <a:sym typeface="Calibri"/>
              </a:rPr>
              <a:t> </a:t>
            </a:r>
            <a:r>
              <a:rPr lang="fr-CA" sz="1200" i="0" kern="0" baseline="0" dirty="0" err="1">
                <a:solidFill>
                  <a:sysClr val="windowText" lastClr="000000"/>
                </a:solidFill>
                <a:sym typeface="Calibri"/>
              </a:rPr>
              <a:t>targets</a:t>
            </a:r>
            <a:r>
              <a:rPr lang="fr-CA" sz="1200" i="0" kern="0" baseline="0" dirty="0">
                <a:solidFill>
                  <a:sysClr val="windowText" lastClr="000000"/>
                </a:solidFill>
                <a:sym typeface="Calibri"/>
              </a:rPr>
              <a:t> for </a:t>
            </a:r>
            <a:r>
              <a:rPr lang="fr-CA" sz="1200" i="0" kern="0" baseline="0" dirty="0" err="1">
                <a:solidFill>
                  <a:sysClr val="windowText" lastClr="000000"/>
                </a:solidFill>
                <a:sym typeface="Calibri"/>
              </a:rPr>
              <a:t>blood</a:t>
            </a:r>
            <a:r>
              <a:rPr lang="fr-CA" sz="1200" i="0" kern="0" baseline="0" dirty="0">
                <a:solidFill>
                  <a:sysClr val="windowText" lastClr="000000"/>
                </a:solidFill>
                <a:sym typeface="Calibri"/>
              </a:rPr>
              <a:t> pressure. </a:t>
            </a:r>
            <a:r>
              <a:rPr lang="fr-CA" sz="1200" i="1" kern="0" baseline="0" dirty="0">
                <a:solidFill>
                  <a:sysClr val="windowText" lastClr="000000"/>
                </a:solidFill>
                <a:sym typeface="Calibri"/>
              </a:rPr>
              <a:t>Circulation</a:t>
            </a:r>
            <a:r>
              <a:rPr lang="fr-CA" sz="1200" i="0" kern="0" baseline="0" dirty="0">
                <a:solidFill>
                  <a:sysClr val="windowText" lastClr="000000"/>
                </a:solidFill>
                <a:sym typeface="Calibri"/>
              </a:rPr>
              <a:t>, 2016; 134: 904-905.</a:t>
            </a:r>
            <a:endParaRPr lang="fr-CA" i="0" dirty="0"/>
          </a:p>
        </p:txBody>
      </p:sp>
    </p:spTree>
    <p:extLst>
      <p:ext uri="{BB962C8B-B14F-4D97-AF65-F5344CB8AC3E}">
        <p14:creationId xmlns:p14="http://schemas.microsoft.com/office/powerpoint/2010/main" val="15981398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fld id="{B46EFE9D-044C-4BA1-9A40-FBFDC38C0AB7}" type="slidenum">
              <a:rPr lang="en-US" smtClean="0">
                <a:solidFill>
                  <a:prstClr val="black"/>
                </a:solidFill>
                <a:latin typeface="Calibri"/>
              </a:rPr>
              <a:pPr/>
              <a:t>20</a:t>
            </a:fld>
            <a:endParaRPr lang="en-US">
              <a:solidFill>
                <a:prstClr val="black"/>
              </a:solidFill>
              <a:latin typeface="Calibri"/>
            </a:endParaRPr>
          </a:p>
        </p:txBody>
      </p:sp>
    </p:spTree>
    <p:extLst>
      <p:ext uri="{BB962C8B-B14F-4D97-AF65-F5344CB8AC3E}">
        <p14:creationId xmlns:p14="http://schemas.microsoft.com/office/powerpoint/2010/main" val="41106944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La diapositive présente les seuils d’</a:t>
            </a:r>
            <a:r>
              <a:rPr lang="fr-CA" u="sng" dirty="0"/>
              <a:t>instauration du traitement</a:t>
            </a:r>
            <a:r>
              <a:rPr lang="fr-CA" dirty="0"/>
              <a:t> antihypertenseur selon Hypertension Canada.</a:t>
            </a:r>
            <a:r>
              <a:rPr lang="fr-CA" baseline="0" dirty="0"/>
              <a:t> Une ligne a été ajoutée</a:t>
            </a:r>
            <a:r>
              <a:rPr lang="fr-CA" dirty="0"/>
              <a:t> en 2016 concernant les patients à risque élevé, compte tenu des résultats de l’étude </a:t>
            </a:r>
            <a:r>
              <a:rPr lang="fr-CA" baseline="0" dirty="0"/>
              <a:t>SPRINT qui seront exposés en</a:t>
            </a:r>
            <a:r>
              <a:rPr lang="fr-CA" dirty="0"/>
              <a:t> détail sur les prochaines diapositives</a:t>
            </a:r>
            <a:r>
              <a:rPr lang="fr-CA" baseline="0" dirty="0" smtClean="0"/>
              <a:t>. </a:t>
            </a:r>
            <a:r>
              <a:rPr lang="en-US" sz="1200" kern="1200" dirty="0" smtClean="0">
                <a:solidFill>
                  <a:schemeClr val="tx1"/>
                </a:solidFill>
                <a:latin typeface="+mn-lt"/>
                <a:ea typeface="+mn-ea"/>
                <a:cs typeface="+mn-cs"/>
              </a:rPr>
              <a:t>Un </a:t>
            </a:r>
            <a:r>
              <a:rPr lang="en-US" sz="1200" kern="1200" dirty="0" err="1" smtClean="0">
                <a:solidFill>
                  <a:schemeClr val="tx1"/>
                </a:solidFill>
                <a:latin typeface="+mn-lt"/>
                <a:ea typeface="+mn-ea"/>
                <a:cs typeface="+mn-cs"/>
              </a:rPr>
              <a:t>risque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modéré</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représente</a:t>
            </a:r>
            <a:r>
              <a:rPr lang="en-US" sz="1200" kern="1200" dirty="0" smtClean="0">
                <a:solidFill>
                  <a:schemeClr val="tx1"/>
                </a:solidFill>
                <a:latin typeface="+mn-lt"/>
                <a:ea typeface="+mn-ea"/>
                <a:cs typeface="+mn-cs"/>
              </a:rPr>
              <a:t> un </a:t>
            </a:r>
            <a:r>
              <a:rPr lang="en-US" sz="1200" kern="1200" dirty="0" err="1" smtClean="0">
                <a:solidFill>
                  <a:schemeClr val="tx1"/>
                </a:solidFill>
                <a:latin typeface="+mn-lt"/>
                <a:ea typeface="+mn-ea"/>
                <a:cs typeface="+mn-cs"/>
              </a:rPr>
              <a:t>risque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pouvant</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atteindre</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15 %.</a:t>
            </a:r>
            <a:endParaRPr lang="fr-CA" baseline="0" dirty="0" smtClean="0"/>
          </a:p>
          <a:p>
            <a:endParaRPr lang="fr-CA" baseline="0" dirty="0"/>
          </a:p>
          <a:p>
            <a:endParaRPr lang="fr-CA" baseline="0" dirty="0"/>
          </a:p>
          <a:p>
            <a:r>
              <a:rPr lang="fr-CA" b="1" baseline="0" dirty="0"/>
              <a:t>Références</a:t>
            </a:r>
          </a:p>
          <a:p>
            <a:pPr marL="228600" indent="-228600">
              <a:buFont typeface="+mj-lt"/>
              <a:buAutoNum type="arabicPeriod"/>
            </a:pPr>
            <a:r>
              <a:rPr lang="fr-CA" dirty="0"/>
              <a:t>Leung A, </a:t>
            </a:r>
            <a:r>
              <a:rPr lang="fr-CA" i="1" dirty="0"/>
              <a:t>et al</a:t>
            </a:r>
            <a:r>
              <a:rPr lang="fr-CA" dirty="0"/>
              <a:t>. Hypertension </a:t>
            </a:r>
            <a:r>
              <a:rPr lang="fr-CA" dirty="0" err="1"/>
              <a:t>Canada’s</a:t>
            </a:r>
            <a:r>
              <a:rPr lang="fr-CA" dirty="0"/>
              <a:t> 2016 Canadian Hypertension </a:t>
            </a:r>
            <a:r>
              <a:rPr lang="fr-CA" dirty="0" err="1"/>
              <a:t>Education</a:t>
            </a:r>
            <a:r>
              <a:rPr lang="fr-CA" dirty="0"/>
              <a:t> Program Guidelines for Blood</a:t>
            </a:r>
            <a:r>
              <a:rPr lang="fr-CA" baseline="0" dirty="0"/>
              <a:t> Pressure </a:t>
            </a:r>
            <a:r>
              <a:rPr lang="fr-CA" baseline="0" dirty="0" err="1"/>
              <a:t>Measurement</a:t>
            </a:r>
            <a:r>
              <a:rPr lang="fr-CA" baseline="0" dirty="0"/>
              <a:t>, </a:t>
            </a:r>
            <a:r>
              <a:rPr lang="fr-CA" baseline="0" dirty="0" err="1"/>
              <a:t>Diagnosis</a:t>
            </a:r>
            <a:r>
              <a:rPr lang="fr-CA" baseline="0" dirty="0"/>
              <a:t>, </a:t>
            </a:r>
            <a:r>
              <a:rPr lang="fr-CA" baseline="0" dirty="0" err="1"/>
              <a:t>Assessment</a:t>
            </a:r>
            <a:r>
              <a:rPr lang="fr-CA" baseline="0" dirty="0"/>
              <a:t> of </a:t>
            </a:r>
            <a:r>
              <a:rPr lang="fr-CA" baseline="0" dirty="0" err="1"/>
              <a:t>Risk</a:t>
            </a:r>
            <a:r>
              <a:rPr lang="fr-CA" baseline="0" dirty="0"/>
              <a:t>, </a:t>
            </a:r>
            <a:r>
              <a:rPr lang="fr-CA" baseline="0" dirty="0" err="1"/>
              <a:t>Prevention</a:t>
            </a:r>
            <a:r>
              <a:rPr lang="fr-CA" baseline="0" dirty="0"/>
              <a:t>, and </a:t>
            </a:r>
            <a:r>
              <a:rPr lang="fr-CA" baseline="0" dirty="0" err="1"/>
              <a:t>Treatment</a:t>
            </a:r>
            <a:r>
              <a:rPr lang="fr-CA" baseline="0" dirty="0"/>
              <a:t> of Hypertension. </a:t>
            </a:r>
            <a:r>
              <a:rPr lang="fr-CA" i="1" baseline="0" dirty="0"/>
              <a:t>Can J </a:t>
            </a:r>
            <a:r>
              <a:rPr lang="fr-CA" i="1" baseline="0" dirty="0" err="1"/>
              <a:t>Cardiol</a:t>
            </a:r>
            <a:r>
              <a:rPr lang="fr-CA" baseline="0" dirty="0"/>
              <a:t>., 2016; 32: 569-588.</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fr-CA" dirty="0"/>
              <a:t>Leung AA, </a:t>
            </a:r>
            <a:r>
              <a:rPr lang="fr-CA" i="1" dirty="0"/>
              <a:t>et al</a:t>
            </a:r>
            <a:r>
              <a:rPr lang="fr-CA" dirty="0"/>
              <a:t>. Hypertension </a:t>
            </a:r>
            <a:r>
              <a:rPr lang="fr-CA" dirty="0" err="1"/>
              <a:t>Canada’s</a:t>
            </a:r>
            <a:r>
              <a:rPr lang="fr-CA" dirty="0"/>
              <a:t> 2017 Guidelines. </a:t>
            </a:r>
            <a:r>
              <a:rPr lang="fr-CA" i="1" dirty="0"/>
              <a:t>Can</a:t>
            </a:r>
            <a:r>
              <a:rPr lang="fr-CA" i="1" baseline="0" dirty="0"/>
              <a:t> J </a:t>
            </a:r>
            <a:r>
              <a:rPr lang="fr-CA" i="1" baseline="0" dirty="0" err="1"/>
              <a:t>Cardiol</a:t>
            </a:r>
            <a:r>
              <a:rPr lang="fr-CA" baseline="0" dirty="0"/>
              <a:t>., 2017.</a:t>
            </a:r>
            <a:endParaRPr lang="fr-CA" dirty="0"/>
          </a:p>
          <a:p>
            <a:pPr marL="228600" indent="-228600">
              <a:buFont typeface="+mj-lt"/>
              <a:buAutoNum type="arabicPeriod"/>
            </a:pPr>
            <a:endParaRPr lang="fr-CA" dirty="0"/>
          </a:p>
          <a:p>
            <a:endParaRPr lang="en-CA" dirty="0"/>
          </a:p>
          <a:p>
            <a:endParaRPr lang="en-CA" dirty="0"/>
          </a:p>
        </p:txBody>
      </p:sp>
      <p:sp>
        <p:nvSpPr>
          <p:cNvPr id="4" name="Slide Number Placeholder 3"/>
          <p:cNvSpPr>
            <a:spLocks noGrp="1"/>
          </p:cNvSpPr>
          <p:nvPr>
            <p:ph type="sldNum" sz="quarter" idx="10"/>
          </p:nvPr>
        </p:nvSpPr>
        <p:spPr/>
        <p:txBody>
          <a:bodyPr/>
          <a:lstStyle/>
          <a:p>
            <a:fld id="{B46EFE9D-044C-4BA1-9A40-FBFDC38C0AB7}" type="slidenum">
              <a:rPr lang="en-US" smtClean="0">
                <a:solidFill>
                  <a:prstClr val="black"/>
                </a:solidFill>
                <a:latin typeface="Calibri"/>
              </a:rPr>
              <a:pPr/>
              <a:t>21</a:t>
            </a:fld>
            <a:endParaRPr lang="en-US">
              <a:solidFill>
                <a:prstClr val="black"/>
              </a:solidFill>
              <a:latin typeface="Calibri"/>
            </a:endParaRPr>
          </a:p>
        </p:txBody>
      </p:sp>
    </p:spTree>
    <p:extLst>
      <p:ext uri="{BB962C8B-B14F-4D97-AF65-F5344CB8AC3E}">
        <p14:creationId xmlns:p14="http://schemas.microsoft.com/office/powerpoint/2010/main" val="33324065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Shape 240"/>
          <p:cNvSpPr>
            <a:spLocks noGrp="1" noRot="1" noChangeAspect="1"/>
          </p:cNvSpPr>
          <p:nvPr>
            <p:ph type="sldImg"/>
          </p:nvPr>
        </p:nvSpPr>
        <p:spPr>
          <a:prstGeom prst="rect">
            <a:avLst/>
          </a:prstGeom>
        </p:spPr>
        <p:txBody>
          <a:bodyPr/>
          <a:lstStyle/>
          <a:p>
            <a:endParaRPr/>
          </a:p>
        </p:txBody>
      </p:sp>
      <p:sp>
        <p:nvSpPr>
          <p:cNvPr id="241" name="Shape 241"/>
          <p:cNvSpPr>
            <a:spLocks noGrp="1"/>
          </p:cNvSpPr>
          <p:nvPr>
            <p:ph type="body" sz="quarter" idx="1"/>
          </p:nvPr>
        </p:nvSpPr>
        <p:spPr>
          <a:prstGeom prst="rect">
            <a:avLst/>
          </a:prstGeom>
        </p:spPr>
        <p:txBody>
          <a:bodyPr/>
          <a:lstStyle/>
          <a:p>
            <a:r>
              <a:rPr lang="fr-CA" dirty="0"/>
              <a:t>La diapositive présente les </a:t>
            </a:r>
            <a:r>
              <a:rPr lang="fr-CA" u="sng" dirty="0"/>
              <a:t>valeurs cibles de traitement</a:t>
            </a:r>
            <a:r>
              <a:rPr lang="fr-CA" dirty="0"/>
              <a:t> d’Hypertension Canada, établies selon la </a:t>
            </a:r>
            <a:r>
              <a:rPr lang="fr-CA" u="none" baseline="0" dirty="0"/>
              <a:t>présence, ou l’absence, d’autres facteurs de risque</a:t>
            </a:r>
            <a:r>
              <a:rPr lang="fr-CA" baseline="0" dirty="0"/>
              <a:t>. </a:t>
            </a:r>
            <a:endParaRPr lang="fr-CA" dirty="0"/>
          </a:p>
          <a:p>
            <a:endParaRPr lang="fr-CA" dirty="0"/>
          </a:p>
          <a:p>
            <a:r>
              <a:rPr lang="fr-CA" dirty="0"/>
              <a:t>L’abaissement de la valeur cible de traitement chez certains patients ayant un risque élevé de MCV découle des données probantes actuelles, en particulier de celles de l’essai SPRINT.  Ce seuil peut être envisagé chez les patients qui connaissent un risque élevé de MCV, mais qui ne souffrent pas de diabète ou qui n’ont pas d’antécédents d’accident vasculaire cérébral. </a:t>
            </a:r>
          </a:p>
          <a:p>
            <a:endParaRPr lang="fr-CA" dirty="0"/>
          </a:p>
          <a:p>
            <a:r>
              <a:rPr lang="fr-CA" b="1" baseline="0" dirty="0"/>
              <a:t>Références</a:t>
            </a:r>
          </a:p>
          <a:p>
            <a:pPr marL="228600" indent="-228600">
              <a:buFont typeface="+mj-lt"/>
              <a:buAutoNum type="arabicPeriod"/>
            </a:pPr>
            <a:r>
              <a:rPr lang="fr-CA" dirty="0"/>
              <a:t>Leung A, </a:t>
            </a:r>
            <a:r>
              <a:rPr lang="fr-CA" i="1" dirty="0"/>
              <a:t>et al</a:t>
            </a:r>
            <a:r>
              <a:rPr lang="fr-CA" dirty="0"/>
              <a:t>. Hypertension </a:t>
            </a:r>
            <a:r>
              <a:rPr lang="fr-CA" dirty="0" err="1"/>
              <a:t>Canada’s</a:t>
            </a:r>
            <a:r>
              <a:rPr lang="fr-CA" dirty="0"/>
              <a:t> 2016 Canadian Hypertension </a:t>
            </a:r>
            <a:r>
              <a:rPr lang="fr-CA" dirty="0" err="1"/>
              <a:t>Education</a:t>
            </a:r>
            <a:r>
              <a:rPr lang="fr-CA" dirty="0"/>
              <a:t> Program Guidelines for Blood</a:t>
            </a:r>
            <a:r>
              <a:rPr lang="fr-CA" baseline="0" dirty="0"/>
              <a:t> Pressure </a:t>
            </a:r>
            <a:r>
              <a:rPr lang="fr-CA" baseline="0" dirty="0" err="1"/>
              <a:t>Measurement</a:t>
            </a:r>
            <a:r>
              <a:rPr lang="fr-CA" baseline="0" dirty="0"/>
              <a:t>, </a:t>
            </a:r>
            <a:r>
              <a:rPr lang="fr-CA" baseline="0" dirty="0" err="1"/>
              <a:t>Diagnosis</a:t>
            </a:r>
            <a:r>
              <a:rPr lang="fr-CA" baseline="0" dirty="0"/>
              <a:t>, </a:t>
            </a:r>
            <a:r>
              <a:rPr lang="fr-CA" baseline="0" dirty="0" err="1"/>
              <a:t>Assessment</a:t>
            </a:r>
            <a:r>
              <a:rPr lang="fr-CA" baseline="0" dirty="0"/>
              <a:t> of </a:t>
            </a:r>
            <a:r>
              <a:rPr lang="fr-CA" baseline="0" dirty="0" err="1"/>
              <a:t>Risk</a:t>
            </a:r>
            <a:r>
              <a:rPr lang="fr-CA" baseline="0" dirty="0"/>
              <a:t>, </a:t>
            </a:r>
            <a:r>
              <a:rPr lang="fr-CA" baseline="0" dirty="0" err="1"/>
              <a:t>Prevention</a:t>
            </a:r>
            <a:r>
              <a:rPr lang="fr-CA" baseline="0" dirty="0"/>
              <a:t>, and </a:t>
            </a:r>
            <a:r>
              <a:rPr lang="fr-CA" baseline="0" dirty="0" err="1"/>
              <a:t>Treatment</a:t>
            </a:r>
            <a:r>
              <a:rPr lang="fr-CA" baseline="0" dirty="0"/>
              <a:t> of Hypertension. </a:t>
            </a:r>
            <a:r>
              <a:rPr lang="fr-CA" i="1" baseline="0" dirty="0"/>
              <a:t>Can J </a:t>
            </a:r>
            <a:r>
              <a:rPr lang="fr-CA" i="1" baseline="0" dirty="0" err="1"/>
              <a:t>Cardiol</a:t>
            </a:r>
            <a:r>
              <a:rPr lang="fr-CA" baseline="0" dirty="0"/>
              <a:t>., 2016; 32: 569-588.</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fr-CA" dirty="0"/>
              <a:t>Leung AA, </a:t>
            </a:r>
            <a:r>
              <a:rPr lang="fr-CA" i="1" dirty="0"/>
              <a:t>et al</a:t>
            </a:r>
            <a:r>
              <a:rPr lang="fr-CA" dirty="0"/>
              <a:t>. Hypertension </a:t>
            </a:r>
            <a:r>
              <a:rPr lang="fr-CA" dirty="0" err="1"/>
              <a:t>Canada’s</a:t>
            </a:r>
            <a:r>
              <a:rPr lang="fr-CA" dirty="0"/>
              <a:t> 2017 Guidelines. </a:t>
            </a:r>
            <a:r>
              <a:rPr lang="fr-CA" i="1" dirty="0"/>
              <a:t>Can</a:t>
            </a:r>
            <a:r>
              <a:rPr lang="fr-CA" i="1" baseline="0" dirty="0"/>
              <a:t> J </a:t>
            </a:r>
            <a:r>
              <a:rPr lang="fr-CA" i="1" baseline="0" dirty="0" err="1"/>
              <a:t>Cardiol</a:t>
            </a:r>
            <a:r>
              <a:rPr lang="fr-CA" baseline="0" dirty="0"/>
              <a:t>., 2017.</a:t>
            </a:r>
            <a:endParaRPr lang="fr-CA" dirty="0"/>
          </a:p>
          <a:p>
            <a:pPr marL="228600" indent="-228600">
              <a:buFont typeface="+mj-lt"/>
              <a:buAutoNum type="arabicPeriod"/>
            </a:pPr>
            <a:endParaRPr lang="fr-CA" dirty="0"/>
          </a:p>
          <a:p>
            <a:endParaRPr lang="fr-CA" dirty="0"/>
          </a:p>
        </p:txBody>
      </p:sp>
    </p:spTree>
    <p:extLst>
      <p:ext uri="{BB962C8B-B14F-4D97-AF65-F5344CB8AC3E}">
        <p14:creationId xmlns:p14="http://schemas.microsoft.com/office/powerpoint/2010/main" val="13846239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09600" y="4343400"/>
            <a:ext cx="5638800" cy="4114800"/>
          </a:xfrm>
        </p:spPr>
        <p:txBody>
          <a:bodyPr>
            <a:normAutofit lnSpcReduction="10000"/>
          </a:bodyPr>
          <a:lstStyle/>
          <a:p>
            <a:r>
              <a:rPr lang="fr-CA" dirty="0"/>
              <a:t>Ces recommandations ont été établies en 2016 par Hypertension Canada</a:t>
            </a:r>
            <a:r>
              <a:rPr lang="fr-CA" baseline="0" dirty="0"/>
              <a:t> et découlent en grande</a:t>
            </a:r>
            <a:r>
              <a:rPr lang="fr-CA" dirty="0"/>
              <a:t> partie des résultats de l’étude </a:t>
            </a:r>
            <a:r>
              <a:rPr lang="fr-CA" baseline="0" dirty="0"/>
              <a:t>SPRINT. </a:t>
            </a:r>
          </a:p>
          <a:p>
            <a:endParaRPr lang="fr-CA" baseline="0" dirty="0"/>
          </a:p>
          <a:p>
            <a:r>
              <a:rPr lang="fr-CA" baseline="0" dirty="0"/>
              <a:t>L’étude SPRINT consistait en un essai comparatif, à répartition aléatoire, comptant </a:t>
            </a:r>
            <a:br>
              <a:rPr lang="fr-CA" baseline="0" dirty="0"/>
            </a:br>
            <a:r>
              <a:rPr lang="fr-CA" baseline="0" dirty="0"/>
              <a:t>9631 sujets fortement prédisposés aux MCV (mais ne souffrant pas de diabète ou n’ayant pas d’antécédents</a:t>
            </a:r>
            <a:r>
              <a:rPr lang="fr-CA" baseline="0" dirty="0">
                <a:solidFill>
                  <a:srgbClr val="00B0F0"/>
                </a:solidFill>
              </a:rPr>
              <a:t> </a:t>
            </a:r>
            <a:r>
              <a:rPr lang="fr-CA" baseline="0" dirty="0"/>
              <a:t>d’accident</a:t>
            </a:r>
            <a:r>
              <a:rPr lang="fr-CA" dirty="0"/>
              <a:t> vasculaire cérébral antérieur</a:t>
            </a:r>
            <a:r>
              <a:rPr lang="fr-CA" baseline="0" dirty="0"/>
              <a:t>), qui ont été soumis au hasard</a:t>
            </a:r>
            <a:r>
              <a:rPr lang="fr-CA" dirty="0"/>
              <a:t> </a:t>
            </a:r>
            <a:r>
              <a:rPr lang="fr-CA" baseline="0" dirty="0"/>
              <a:t>à une cible de</a:t>
            </a:r>
            <a:r>
              <a:rPr lang="fr-CA" dirty="0"/>
              <a:t> PS </a:t>
            </a:r>
            <a:r>
              <a:rPr lang="fr-CA" baseline="0" dirty="0"/>
              <a:t>&lt; 120 mm Hg ou à la cible de PS courante &lt; 140 mm Hg, mesurée selon</a:t>
            </a:r>
            <a:r>
              <a:rPr lang="fr-CA" dirty="0"/>
              <a:t> la méthode MPAC-OS. L’essai a pris fin prématurément </a:t>
            </a:r>
            <a:r>
              <a:rPr lang="fr-CA" baseline="0" dirty="0"/>
              <a:t>(soit</a:t>
            </a:r>
            <a:r>
              <a:rPr lang="fr-CA" dirty="0"/>
              <a:t> après un suivi de </a:t>
            </a:r>
            <a:r>
              <a:rPr lang="fr-CA" baseline="0" dirty="0"/>
              <a:t>3,2 ans au lieu des 5 prévus) après </a:t>
            </a:r>
            <a:r>
              <a:rPr lang="fr-CA" dirty="0"/>
              <a:t>qu’une a</a:t>
            </a:r>
            <a:r>
              <a:rPr lang="fr-CA" baseline="0" dirty="0"/>
              <a:t>nalyse intérimaire</a:t>
            </a:r>
            <a:r>
              <a:rPr lang="fr-CA" dirty="0"/>
              <a:t> eut mis en évidence une réduction importante </a:t>
            </a:r>
            <a:r>
              <a:rPr lang="fr-CA" baseline="0" dirty="0"/>
              <a:t>du nombre d’événements CV dans le groupe de traitement intensif.</a:t>
            </a:r>
          </a:p>
          <a:p>
            <a:endParaRPr lang="fr-CA" baseline="0" dirty="0"/>
          </a:p>
          <a:p>
            <a:r>
              <a:rPr lang="fr-CA" baseline="0" dirty="0"/>
              <a:t>Les résultats de l’étude SPRINT sont compatibles</a:t>
            </a:r>
            <a:r>
              <a:rPr lang="fr-CA" dirty="0"/>
              <a:t> avec ceux de deux </a:t>
            </a:r>
            <a:r>
              <a:rPr lang="fr-CA" baseline="0" dirty="0"/>
              <a:t>méta-analyses qui faisaient état d’une </a:t>
            </a:r>
            <a:r>
              <a:rPr lang="fr-CA" dirty="0"/>
              <a:t>forte association linéaire entre de faibles cibles de PS et une diminution du nombre d’événements CV graves. Ces </a:t>
            </a:r>
            <a:r>
              <a:rPr lang="fr-CA" baseline="0" dirty="0"/>
              <a:t>méta-analyses étayent encore davantage la</a:t>
            </a:r>
            <a:r>
              <a:rPr lang="fr-CA" dirty="0"/>
              <a:t> recommandation d’</a:t>
            </a:r>
            <a:r>
              <a:rPr lang="fr-CA" baseline="0" dirty="0"/>
              <a:t>Hypertension Canada formulée en 2016, qui établit des cibles de PS plus basses chez</a:t>
            </a:r>
            <a:r>
              <a:rPr lang="fr-CA" dirty="0"/>
              <a:t> certains </a:t>
            </a:r>
            <a:r>
              <a:rPr lang="fr-CA" baseline="0" dirty="0"/>
              <a:t>patients à risque élevé.</a:t>
            </a:r>
            <a:endParaRPr lang="fr-CA" dirty="0"/>
          </a:p>
          <a:p>
            <a:endParaRPr lang="fr-CA" dirty="0"/>
          </a:p>
          <a:p>
            <a:r>
              <a:rPr lang="fr-CA" b="1" baseline="0" dirty="0"/>
              <a:t>Références</a:t>
            </a:r>
          </a:p>
          <a:p>
            <a:pPr marL="228600" indent="-228600">
              <a:buFont typeface="+mj-lt"/>
              <a:buAutoNum type="arabicPeriod"/>
            </a:pPr>
            <a:r>
              <a:rPr lang="fr-CA" dirty="0"/>
              <a:t>Leung A, </a:t>
            </a:r>
            <a:r>
              <a:rPr lang="fr-CA" i="1" dirty="0"/>
              <a:t>et al</a:t>
            </a:r>
            <a:r>
              <a:rPr lang="fr-CA" dirty="0"/>
              <a:t>. Hypertension </a:t>
            </a:r>
            <a:r>
              <a:rPr lang="fr-CA" dirty="0" err="1"/>
              <a:t>Canada’s</a:t>
            </a:r>
            <a:r>
              <a:rPr lang="fr-CA" dirty="0"/>
              <a:t> 2016 Canadian Hypertension </a:t>
            </a:r>
            <a:r>
              <a:rPr lang="fr-CA" dirty="0" err="1"/>
              <a:t>Education</a:t>
            </a:r>
            <a:r>
              <a:rPr lang="fr-CA" dirty="0"/>
              <a:t> Program Guidelines for Blood</a:t>
            </a:r>
            <a:r>
              <a:rPr lang="fr-CA" baseline="0" dirty="0"/>
              <a:t> Pressure </a:t>
            </a:r>
            <a:r>
              <a:rPr lang="fr-CA" baseline="0" dirty="0" err="1"/>
              <a:t>Measurement</a:t>
            </a:r>
            <a:r>
              <a:rPr lang="fr-CA" baseline="0" dirty="0"/>
              <a:t>, </a:t>
            </a:r>
            <a:r>
              <a:rPr lang="fr-CA" baseline="0" dirty="0" err="1"/>
              <a:t>Diagnosis</a:t>
            </a:r>
            <a:r>
              <a:rPr lang="fr-CA" baseline="0" dirty="0"/>
              <a:t>, </a:t>
            </a:r>
            <a:r>
              <a:rPr lang="fr-CA" baseline="0" dirty="0" err="1"/>
              <a:t>Assessment</a:t>
            </a:r>
            <a:r>
              <a:rPr lang="fr-CA" baseline="0" dirty="0"/>
              <a:t> of </a:t>
            </a:r>
            <a:r>
              <a:rPr lang="fr-CA" baseline="0" dirty="0" err="1"/>
              <a:t>Risk</a:t>
            </a:r>
            <a:r>
              <a:rPr lang="fr-CA" baseline="0" dirty="0"/>
              <a:t>, </a:t>
            </a:r>
            <a:r>
              <a:rPr lang="fr-CA" baseline="0" dirty="0" err="1"/>
              <a:t>Prevention</a:t>
            </a:r>
            <a:r>
              <a:rPr lang="fr-CA" baseline="0" dirty="0"/>
              <a:t>, and </a:t>
            </a:r>
            <a:r>
              <a:rPr lang="fr-CA" baseline="0" dirty="0" err="1"/>
              <a:t>Treatment</a:t>
            </a:r>
            <a:r>
              <a:rPr lang="fr-CA" baseline="0" dirty="0"/>
              <a:t> of Hypertension. </a:t>
            </a:r>
            <a:r>
              <a:rPr lang="fr-CA" i="1" baseline="0" dirty="0"/>
              <a:t>Can J </a:t>
            </a:r>
            <a:r>
              <a:rPr lang="fr-CA" i="1" baseline="0" dirty="0" err="1"/>
              <a:t>Cardiol</a:t>
            </a:r>
            <a:r>
              <a:rPr lang="fr-CA" baseline="0" dirty="0"/>
              <a:t>., 2016; 32: 569-588.</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fr-CA" dirty="0"/>
              <a:t>Leung AA, </a:t>
            </a:r>
            <a:r>
              <a:rPr lang="fr-CA" i="1" dirty="0"/>
              <a:t>et al</a:t>
            </a:r>
            <a:r>
              <a:rPr lang="fr-CA" dirty="0"/>
              <a:t>. Hypertension </a:t>
            </a:r>
            <a:r>
              <a:rPr lang="fr-CA" dirty="0" err="1"/>
              <a:t>Canada’s</a:t>
            </a:r>
            <a:r>
              <a:rPr lang="fr-CA" dirty="0"/>
              <a:t> 2017 Guidelines. </a:t>
            </a:r>
            <a:r>
              <a:rPr lang="fr-CA" i="1" dirty="0"/>
              <a:t>Can</a:t>
            </a:r>
            <a:r>
              <a:rPr lang="fr-CA" i="1" baseline="0" dirty="0"/>
              <a:t> J </a:t>
            </a:r>
            <a:r>
              <a:rPr lang="fr-CA" i="1" baseline="0" dirty="0" err="1"/>
              <a:t>Cardiol</a:t>
            </a:r>
            <a:r>
              <a:rPr lang="fr-CA" baseline="0" dirty="0"/>
              <a:t>., 2017.</a:t>
            </a:r>
            <a:endParaRPr lang="fr-CA" dirty="0"/>
          </a:p>
          <a:p>
            <a:pPr marL="228600" indent="-228600">
              <a:buFont typeface="+mj-lt"/>
              <a:buAutoNum type="arabicPeriod"/>
            </a:pPr>
            <a:endParaRPr lang="en-CA" dirty="0"/>
          </a:p>
          <a:p>
            <a:endParaRPr lang="en-CA" dirty="0"/>
          </a:p>
          <a:p>
            <a:endParaRPr lang="en-CA" dirty="0"/>
          </a:p>
        </p:txBody>
      </p:sp>
      <p:sp>
        <p:nvSpPr>
          <p:cNvPr id="4" name="Slide Number Placeholder 3"/>
          <p:cNvSpPr>
            <a:spLocks noGrp="1"/>
          </p:cNvSpPr>
          <p:nvPr>
            <p:ph type="sldNum" sz="quarter" idx="10"/>
          </p:nvPr>
        </p:nvSpPr>
        <p:spPr/>
        <p:txBody>
          <a:bodyPr/>
          <a:lstStyle/>
          <a:p>
            <a:fld id="{B46EFE9D-044C-4BA1-9A40-FBFDC38C0AB7}" type="slidenum">
              <a:rPr lang="en-US" smtClean="0">
                <a:solidFill>
                  <a:prstClr val="black"/>
                </a:solidFill>
                <a:latin typeface="Calibri"/>
              </a:rPr>
              <a:pPr/>
              <a:t>23</a:t>
            </a:fld>
            <a:endParaRPr lang="en-US">
              <a:solidFill>
                <a:prstClr val="black"/>
              </a:solidFill>
              <a:latin typeface="Calibri"/>
            </a:endParaRPr>
          </a:p>
        </p:txBody>
      </p:sp>
    </p:spTree>
    <p:extLst>
      <p:ext uri="{BB962C8B-B14F-4D97-AF65-F5344CB8AC3E}">
        <p14:creationId xmlns:p14="http://schemas.microsoft.com/office/powerpoint/2010/main" val="16275837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09600" y="4343400"/>
            <a:ext cx="5638800" cy="4114800"/>
          </a:xfrm>
        </p:spPr>
        <p:txBody>
          <a:bodyPr>
            <a:normAutofit fontScale="92500" lnSpcReduction="10000"/>
          </a:bodyPr>
          <a:lstStyle/>
          <a:p>
            <a:r>
              <a:rPr lang="fr-CA" b="1" dirty="0" err="1"/>
              <a:t>Years</a:t>
            </a:r>
            <a:r>
              <a:rPr lang="fr-CA" b="1" dirty="0"/>
              <a:t>: Années</a:t>
            </a:r>
          </a:p>
          <a:p>
            <a:r>
              <a:rPr lang="fr-CA" b="1" dirty="0" err="1"/>
              <a:t>Systolic</a:t>
            </a:r>
            <a:r>
              <a:rPr lang="fr-CA" b="1" dirty="0"/>
              <a:t> Blood Pressure (mm Hg): Pression systolique (mm Hg)</a:t>
            </a:r>
          </a:p>
          <a:p>
            <a:endParaRPr lang="fr-CA" b="1" dirty="0"/>
          </a:p>
          <a:p>
            <a:r>
              <a:rPr lang="fr-CA" dirty="0"/>
              <a:t>Standard </a:t>
            </a:r>
            <a:r>
              <a:rPr lang="fr-CA" dirty="0" err="1"/>
              <a:t>treatment</a:t>
            </a:r>
            <a:r>
              <a:rPr lang="fr-CA" dirty="0"/>
              <a:t>: Traitement usuel</a:t>
            </a:r>
          </a:p>
          <a:p>
            <a:r>
              <a:rPr lang="fr-CA" dirty="0"/>
              <a:t>Intensive </a:t>
            </a:r>
            <a:r>
              <a:rPr lang="fr-CA" dirty="0" err="1"/>
              <a:t>treatment</a:t>
            </a:r>
            <a:r>
              <a:rPr lang="fr-CA" dirty="0"/>
              <a:t>: Traitement intensif</a:t>
            </a:r>
          </a:p>
          <a:p>
            <a:endParaRPr lang="fr-CA" dirty="0"/>
          </a:p>
          <a:p>
            <a:r>
              <a:rPr lang="fr-CA" dirty="0"/>
              <a:t>No. </a:t>
            </a:r>
            <a:r>
              <a:rPr lang="fr-CA" dirty="0" err="1"/>
              <a:t>With</a:t>
            </a:r>
            <a:r>
              <a:rPr lang="fr-CA" dirty="0"/>
              <a:t> Data: </a:t>
            </a:r>
            <a:r>
              <a:rPr lang="fr-CA" dirty="0" err="1"/>
              <a:t>N</a:t>
            </a:r>
            <a:r>
              <a:rPr lang="fr-CA" baseline="30000" dirty="0" err="1"/>
              <a:t>bre</a:t>
            </a:r>
            <a:r>
              <a:rPr lang="fr-CA" dirty="0"/>
              <a:t> pts avec données</a:t>
            </a:r>
          </a:p>
          <a:p>
            <a:endParaRPr lang="fr-CA" dirty="0"/>
          </a:p>
          <a:p>
            <a:r>
              <a:rPr lang="fr-CA" dirty="0" err="1"/>
              <a:t>Mean</a:t>
            </a:r>
            <a:r>
              <a:rPr lang="fr-CA" dirty="0"/>
              <a:t> No. of </a:t>
            </a:r>
            <a:r>
              <a:rPr lang="fr-CA" dirty="0" err="1"/>
              <a:t>medications</a:t>
            </a:r>
            <a:r>
              <a:rPr lang="fr-CA" dirty="0"/>
              <a:t>: </a:t>
            </a:r>
            <a:r>
              <a:rPr lang="fr-CA" dirty="0" err="1"/>
              <a:t>N</a:t>
            </a:r>
            <a:r>
              <a:rPr lang="fr-CA" baseline="30000" dirty="0" err="1"/>
              <a:t>bre</a:t>
            </a:r>
            <a:r>
              <a:rPr lang="fr-CA" dirty="0"/>
              <a:t> moyen de médicaments</a:t>
            </a:r>
          </a:p>
          <a:p>
            <a:endParaRPr lang="fr-CA" dirty="0"/>
          </a:p>
          <a:p>
            <a:endParaRPr lang="fr-CA" dirty="0"/>
          </a:p>
          <a:p>
            <a:r>
              <a:rPr lang="fr-CA" dirty="0"/>
              <a:t>Dans l’étude SPRINT, tant le traitement usuel que le traitement intensif ont permis d’abaisser rapidement et significativement la pression systolique (PS). Au bout de 1 an, la PS moyenne était de 121,4</a:t>
            </a:r>
            <a:r>
              <a:rPr lang="fr-CA" baseline="0" dirty="0"/>
              <a:t> mm Hg et de 136,2 mm Hg dans le groupe</a:t>
            </a:r>
            <a:r>
              <a:rPr lang="fr-CA" dirty="0"/>
              <a:t> de traitement intensif et dans le groupe de traitement usuel, </a:t>
            </a:r>
            <a:r>
              <a:rPr lang="fr-CA" baseline="0" dirty="0"/>
              <a:t>respectivement. L’écart</a:t>
            </a:r>
            <a:r>
              <a:rPr lang="fr-CA" dirty="0"/>
              <a:t> d’environ </a:t>
            </a:r>
            <a:r>
              <a:rPr lang="fr-CA" baseline="0" dirty="0"/>
              <a:t>15 mm Hg s’est maintenu tout le long de l’étude. </a:t>
            </a:r>
          </a:p>
          <a:p>
            <a:endParaRPr lang="fr-CA" baseline="0" dirty="0"/>
          </a:p>
          <a:p>
            <a:r>
              <a:rPr lang="fr-CA" baseline="0" dirty="0"/>
              <a:t>Ces réductions</a:t>
            </a:r>
            <a:r>
              <a:rPr lang="fr-CA" dirty="0"/>
              <a:t> ont été obtenues par la prise, en moyenne, de </a:t>
            </a:r>
            <a:r>
              <a:rPr lang="fr-CA" baseline="0" dirty="0"/>
              <a:t>2,8 et de 1,8 antihypertenseurs, respectivement. Le nombre de médicaments est resté à peu près stable dans les deux groupes, à partir</a:t>
            </a:r>
            <a:r>
              <a:rPr lang="fr-CA" dirty="0"/>
              <a:t> de la première année jusqu’à la fin de l’étude. La répartition </a:t>
            </a:r>
            <a:r>
              <a:rPr lang="fr-CA" baseline="0" dirty="0"/>
              <a:t>relative </a:t>
            </a:r>
            <a:r>
              <a:rPr lang="fr-CA" dirty="0"/>
              <a:t>des classes d’</a:t>
            </a:r>
            <a:r>
              <a:rPr lang="fr-CA" baseline="0" dirty="0"/>
              <a:t>antihypertenseurs était</a:t>
            </a:r>
            <a:r>
              <a:rPr lang="fr-CA" dirty="0"/>
              <a:t> en grande partie comparable dans les deux groupes. </a:t>
            </a:r>
          </a:p>
          <a:p>
            <a:endParaRPr lang="fr-CA" dirty="0"/>
          </a:p>
          <a:p>
            <a:r>
              <a:rPr lang="fr-CA" b="1" dirty="0"/>
              <a:t>Référence</a:t>
            </a:r>
          </a:p>
          <a:p>
            <a:r>
              <a:rPr lang="fr-CA" dirty="0"/>
              <a:t>SPRINT </a:t>
            </a:r>
            <a:r>
              <a:rPr lang="fr-CA" dirty="0" err="1"/>
              <a:t>Research</a:t>
            </a:r>
            <a:r>
              <a:rPr lang="fr-CA" baseline="0" dirty="0"/>
              <a:t> Group. A </a:t>
            </a:r>
            <a:r>
              <a:rPr lang="fr-CA" baseline="0" dirty="0" err="1"/>
              <a:t>randomized</a:t>
            </a:r>
            <a:r>
              <a:rPr lang="fr-CA" baseline="0" dirty="0"/>
              <a:t> trial of intensive versus standard </a:t>
            </a:r>
            <a:r>
              <a:rPr lang="fr-CA" baseline="0" dirty="0" err="1"/>
              <a:t>blood</a:t>
            </a:r>
            <a:r>
              <a:rPr lang="fr-CA" baseline="0" dirty="0"/>
              <a:t>-pressure control. </a:t>
            </a:r>
            <a:r>
              <a:rPr lang="fr-CA" i="1" baseline="0" dirty="0"/>
              <a:t>N </a:t>
            </a:r>
            <a:r>
              <a:rPr lang="fr-CA" i="1" baseline="0" dirty="0" err="1"/>
              <a:t>Engl</a:t>
            </a:r>
            <a:r>
              <a:rPr lang="fr-CA" i="1" baseline="0" dirty="0"/>
              <a:t> J Med</a:t>
            </a:r>
            <a:r>
              <a:rPr lang="fr-CA" baseline="0" dirty="0"/>
              <a:t>., 2015; 373: 2103-2116.</a:t>
            </a:r>
            <a:endParaRPr lang="fr-CA" dirty="0"/>
          </a:p>
        </p:txBody>
      </p:sp>
      <p:sp>
        <p:nvSpPr>
          <p:cNvPr id="4" name="Slide Number Placeholder 3"/>
          <p:cNvSpPr>
            <a:spLocks noGrp="1"/>
          </p:cNvSpPr>
          <p:nvPr>
            <p:ph type="sldNum" sz="quarter" idx="10"/>
          </p:nvPr>
        </p:nvSpPr>
        <p:spPr/>
        <p:txBody>
          <a:bodyPr/>
          <a:lstStyle/>
          <a:p>
            <a:fld id="{B46EFE9D-044C-4BA1-9A40-FBFDC38C0AB7}" type="slidenum">
              <a:rPr lang="en-US" smtClean="0"/>
              <a:pPr/>
              <a:t>24</a:t>
            </a:fld>
            <a:endParaRPr lang="en-US"/>
          </a:p>
        </p:txBody>
      </p:sp>
    </p:spTree>
    <p:extLst>
      <p:ext uri="{BB962C8B-B14F-4D97-AF65-F5344CB8AC3E}">
        <p14:creationId xmlns:p14="http://schemas.microsoft.com/office/powerpoint/2010/main" val="1391855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fr-CA" b="1" dirty="0" err="1"/>
              <a:t>Years</a:t>
            </a:r>
            <a:r>
              <a:rPr lang="fr-CA" b="1" dirty="0"/>
              <a:t>: Années</a:t>
            </a:r>
          </a:p>
          <a:p>
            <a:r>
              <a:rPr lang="fr-CA" b="1" dirty="0"/>
              <a:t>Cumulative Hazard: Risque cumulé</a:t>
            </a:r>
          </a:p>
          <a:p>
            <a:endParaRPr lang="fr-CA" dirty="0"/>
          </a:p>
          <a:p>
            <a:r>
              <a:rPr lang="fr-CA" dirty="0"/>
              <a:t>Hazard Ratio </a:t>
            </a:r>
            <a:r>
              <a:rPr lang="fr-CA" dirty="0" err="1"/>
              <a:t>with</a:t>
            </a:r>
            <a:r>
              <a:rPr lang="fr-CA" dirty="0"/>
              <a:t> Intensive </a:t>
            </a:r>
            <a:r>
              <a:rPr lang="fr-CA" dirty="0" err="1"/>
              <a:t>Treatment</a:t>
            </a:r>
            <a:r>
              <a:rPr lang="fr-CA" dirty="0"/>
              <a:t>: Rapport des risques instantanés avec le tt intensif</a:t>
            </a:r>
          </a:p>
          <a:p>
            <a:r>
              <a:rPr lang="fr-CA" dirty="0"/>
              <a:t>0.75 (95% CI, 0.64-0.89): 0,75 (IC à 95 % : 0,64–0,89)</a:t>
            </a:r>
          </a:p>
          <a:p>
            <a:endParaRPr lang="fr-CA" dirty="0"/>
          </a:p>
          <a:p>
            <a:r>
              <a:rPr lang="fr-CA" dirty="0"/>
              <a:t>Standard </a:t>
            </a:r>
            <a:r>
              <a:rPr lang="fr-CA" dirty="0" err="1"/>
              <a:t>Treament</a:t>
            </a:r>
            <a:r>
              <a:rPr lang="fr-CA" dirty="0"/>
              <a:t>: Traitement usuel</a:t>
            </a:r>
          </a:p>
          <a:p>
            <a:r>
              <a:rPr lang="fr-CA" dirty="0"/>
              <a:t>Intensive </a:t>
            </a:r>
            <a:r>
              <a:rPr lang="fr-CA" dirty="0" err="1"/>
              <a:t>Treatment</a:t>
            </a:r>
            <a:r>
              <a:rPr lang="fr-CA" dirty="0"/>
              <a:t>: Traitement intensif</a:t>
            </a:r>
          </a:p>
          <a:p>
            <a:endParaRPr lang="fr-CA" dirty="0"/>
          </a:p>
          <a:p>
            <a:r>
              <a:rPr lang="fr-CA" dirty="0"/>
              <a:t>No. at </a:t>
            </a:r>
            <a:r>
              <a:rPr lang="fr-CA" dirty="0" err="1"/>
              <a:t>Risk</a:t>
            </a:r>
            <a:r>
              <a:rPr lang="fr-CA" dirty="0"/>
              <a:t>: </a:t>
            </a:r>
            <a:r>
              <a:rPr lang="fr-CA" dirty="0" err="1"/>
              <a:t>N</a:t>
            </a:r>
            <a:r>
              <a:rPr lang="fr-CA" baseline="30000" dirty="0" err="1"/>
              <a:t>bre</a:t>
            </a:r>
            <a:r>
              <a:rPr lang="fr-CA" dirty="0"/>
              <a:t> pts prédisposés</a:t>
            </a:r>
          </a:p>
          <a:p>
            <a:endParaRPr lang="fr-CA" dirty="0"/>
          </a:p>
          <a:p>
            <a:endParaRPr lang="fr-CA" dirty="0"/>
          </a:p>
          <a:p>
            <a:r>
              <a:rPr lang="fr-CA" dirty="0"/>
              <a:t>Le principal critère d’évaluation de l’essai SPRINT consistait en un résultat composé d’infarctus du myocarde (IM), de syndromes coronariens aigus n’entraînant pas un IM, d’accidents vasculaires cérébraux, d’insuffisance cardiaque décompensée aiguë et de morts par cause CV.</a:t>
            </a:r>
          </a:p>
          <a:p>
            <a:endParaRPr lang="fr-CA" dirty="0"/>
          </a:p>
          <a:p>
            <a:r>
              <a:rPr lang="fr-CA" dirty="0"/>
              <a:t>Un événement considéré comme un résultat primaire s’est produit chez </a:t>
            </a:r>
            <a:r>
              <a:rPr lang="fr-CA" baseline="0" dirty="0"/>
              <a:t>243 sujets </a:t>
            </a:r>
            <a:br>
              <a:rPr lang="fr-CA" baseline="0" dirty="0"/>
            </a:br>
            <a:r>
              <a:rPr lang="fr-CA" baseline="0" dirty="0"/>
              <a:t>(1,65 %/année) dans le groupe</a:t>
            </a:r>
            <a:r>
              <a:rPr lang="fr-CA" dirty="0"/>
              <a:t> de traitement </a:t>
            </a:r>
            <a:r>
              <a:rPr lang="fr-CA" baseline="0" dirty="0"/>
              <a:t>intensif contre 319 sujets (2,19 %/année) dans</a:t>
            </a:r>
            <a:r>
              <a:rPr lang="fr-CA" dirty="0"/>
              <a:t> le groupe de traitement usuel</a:t>
            </a:r>
            <a:r>
              <a:rPr lang="fr-CA" baseline="0" dirty="0"/>
              <a:t>, ce qui représente une réduction</a:t>
            </a:r>
            <a:r>
              <a:rPr lang="fr-CA" dirty="0"/>
              <a:t> </a:t>
            </a:r>
            <a:r>
              <a:rPr lang="fr-CA" baseline="0" dirty="0"/>
              <a:t>statistiquement significative de 25 % </a:t>
            </a:r>
            <a:r>
              <a:rPr lang="fr-CA" dirty="0"/>
              <a:t>du risque r</a:t>
            </a:r>
            <a:r>
              <a:rPr lang="fr-CA" baseline="0" dirty="0"/>
              <a:t>elatif (</a:t>
            </a:r>
            <a:r>
              <a:rPr lang="fr-CA" i="1" baseline="0" dirty="0"/>
              <a:t>p</a:t>
            </a:r>
            <a:r>
              <a:rPr lang="fr-CA" baseline="0" dirty="0"/>
              <a:t> &lt; 0,001), </a:t>
            </a:r>
            <a:r>
              <a:rPr lang="fr-CA" dirty="0"/>
              <a:t>liée au traitement intensif, comme le montrent les deux courbes qui commencent à se séparer au bout de </a:t>
            </a:r>
            <a:r>
              <a:rPr lang="fr-CA" baseline="0" dirty="0"/>
              <a:t>1 an.</a:t>
            </a:r>
          </a:p>
          <a:p>
            <a:endParaRPr lang="fr-CA" baseline="0" dirty="0"/>
          </a:p>
          <a:p>
            <a:r>
              <a:rPr lang="fr-CA" baseline="0" dirty="0"/>
              <a:t>Les avantages</a:t>
            </a:r>
            <a:r>
              <a:rPr lang="fr-CA" dirty="0"/>
              <a:t> du traitement intensif se sont répercutés sur chacun des composants du principal critère d’évaluation</a:t>
            </a:r>
            <a:r>
              <a:rPr lang="fr-CA" baseline="0" dirty="0"/>
              <a:t>, ainsi que sur d’autres résultats secondaires</a:t>
            </a:r>
            <a:r>
              <a:rPr lang="fr-CA" dirty="0"/>
              <a:t> préétablis. </a:t>
            </a:r>
          </a:p>
          <a:p>
            <a:endParaRPr lang="fr-CA" dirty="0"/>
          </a:p>
          <a:p>
            <a:r>
              <a:rPr lang="fr-CA" b="1" dirty="0"/>
              <a:t>Référence</a:t>
            </a:r>
          </a:p>
          <a:p>
            <a:r>
              <a:rPr lang="fr-CA" dirty="0"/>
              <a:t>SPRINT </a:t>
            </a:r>
            <a:r>
              <a:rPr lang="fr-CA" dirty="0" err="1"/>
              <a:t>Research</a:t>
            </a:r>
            <a:r>
              <a:rPr lang="fr-CA" baseline="0" dirty="0"/>
              <a:t> Group. A </a:t>
            </a:r>
            <a:r>
              <a:rPr lang="fr-CA" baseline="0" dirty="0" err="1"/>
              <a:t>randomized</a:t>
            </a:r>
            <a:r>
              <a:rPr lang="fr-CA" baseline="0" dirty="0"/>
              <a:t> trial of intensive versus standard </a:t>
            </a:r>
            <a:r>
              <a:rPr lang="fr-CA" baseline="0" dirty="0" err="1"/>
              <a:t>blood</a:t>
            </a:r>
            <a:r>
              <a:rPr lang="fr-CA" baseline="0" dirty="0"/>
              <a:t>-pressure control. </a:t>
            </a:r>
            <a:r>
              <a:rPr lang="fr-CA" i="1" baseline="0" dirty="0"/>
              <a:t>N </a:t>
            </a:r>
            <a:r>
              <a:rPr lang="fr-CA" i="1" baseline="0" dirty="0" err="1"/>
              <a:t>Engl</a:t>
            </a:r>
            <a:r>
              <a:rPr lang="fr-CA" i="1" baseline="0" dirty="0"/>
              <a:t> J Med</a:t>
            </a:r>
            <a:r>
              <a:rPr lang="fr-CA" baseline="0" dirty="0"/>
              <a:t>., 2015; 373: 2103-2116.</a:t>
            </a:r>
            <a:endParaRPr lang="fr-CA" dirty="0"/>
          </a:p>
          <a:p>
            <a:endParaRPr lang="fr-CA" dirty="0"/>
          </a:p>
        </p:txBody>
      </p:sp>
      <p:sp>
        <p:nvSpPr>
          <p:cNvPr id="4" name="Slide Number Placeholder 3"/>
          <p:cNvSpPr>
            <a:spLocks noGrp="1"/>
          </p:cNvSpPr>
          <p:nvPr>
            <p:ph type="sldNum" sz="quarter" idx="10"/>
          </p:nvPr>
        </p:nvSpPr>
        <p:spPr/>
        <p:txBody>
          <a:bodyPr/>
          <a:lstStyle/>
          <a:p>
            <a:fld id="{B46EFE9D-044C-4BA1-9A40-FBFDC38C0AB7}" type="slidenum">
              <a:rPr lang="en-US" smtClean="0"/>
              <a:pPr/>
              <a:t>25</a:t>
            </a:fld>
            <a:endParaRPr lang="en-US"/>
          </a:p>
        </p:txBody>
      </p:sp>
    </p:spTree>
    <p:extLst>
      <p:ext uri="{BB962C8B-B14F-4D97-AF65-F5344CB8AC3E}">
        <p14:creationId xmlns:p14="http://schemas.microsoft.com/office/powerpoint/2010/main" val="17986472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Les critères de risque élevé présentés sur la diapositive </a:t>
            </a:r>
            <a:r>
              <a:rPr lang="fr-CA" baseline="0" dirty="0"/>
              <a:t>sont le reflet des critères de sélection appliqués dans l’essai</a:t>
            </a:r>
            <a:r>
              <a:rPr lang="fr-CA" dirty="0"/>
              <a:t> </a:t>
            </a:r>
            <a:r>
              <a:rPr lang="fr-CA" baseline="0" dirty="0"/>
              <a:t>SPRINT. </a:t>
            </a:r>
            <a:r>
              <a:rPr lang="fr-CA" dirty="0"/>
              <a:t>Il est à noter que les avantages de l’abaissement des cibles de PA chez les patients à risque élevé étaient neutralisés par un risque accru de détérioration rénale chez les patients ayant un fonctionnement rénal normal, par des troubles électrolytiques plus fréquents et par une fréquence accrue d’hypotension.</a:t>
            </a:r>
          </a:p>
          <a:p>
            <a:endParaRPr lang="fr-CA" dirty="0"/>
          </a:p>
          <a:p>
            <a:r>
              <a:rPr lang="fr-CA" baseline="0" dirty="0"/>
              <a:t>Il existe peu de données probantes à l’appui des cibles de PS basses chez les personnes à risque</a:t>
            </a:r>
            <a:r>
              <a:rPr lang="fr-CA" dirty="0"/>
              <a:t> élevé, ce qui rend le traitement intensif de l’abaissement de la PS encore plus difficile à justifier et souligne, du coup, l’</a:t>
            </a:r>
            <a:r>
              <a:rPr lang="fr-CA" baseline="0" dirty="0"/>
              <a:t>importance d’obtenir le </a:t>
            </a:r>
            <a:r>
              <a:rPr lang="fr-CA" dirty="0"/>
              <a:t>consentement éclairé des patients concernés. </a:t>
            </a:r>
          </a:p>
          <a:p>
            <a:endParaRPr lang="fr-CA" dirty="0"/>
          </a:p>
          <a:p>
            <a:r>
              <a:rPr lang="fr-CA" b="1" baseline="0" dirty="0"/>
              <a:t>Références</a:t>
            </a:r>
          </a:p>
          <a:p>
            <a:pPr marL="228600" indent="-228600">
              <a:buFont typeface="+mj-lt"/>
              <a:buAutoNum type="arabicPeriod"/>
            </a:pPr>
            <a:r>
              <a:rPr lang="fr-CA" dirty="0"/>
              <a:t>Leung A, </a:t>
            </a:r>
            <a:r>
              <a:rPr lang="fr-CA" i="1" dirty="0"/>
              <a:t>et al</a:t>
            </a:r>
            <a:r>
              <a:rPr lang="fr-CA" dirty="0"/>
              <a:t>. Hypertension </a:t>
            </a:r>
            <a:r>
              <a:rPr lang="fr-CA" dirty="0" err="1"/>
              <a:t>Canada’s</a:t>
            </a:r>
            <a:r>
              <a:rPr lang="fr-CA" dirty="0"/>
              <a:t> 2016 Canadian Hypertension </a:t>
            </a:r>
            <a:r>
              <a:rPr lang="fr-CA" dirty="0" err="1"/>
              <a:t>Education</a:t>
            </a:r>
            <a:r>
              <a:rPr lang="fr-CA" dirty="0"/>
              <a:t> Program Guidelines for Blood</a:t>
            </a:r>
            <a:r>
              <a:rPr lang="fr-CA" baseline="0" dirty="0"/>
              <a:t> Pressure </a:t>
            </a:r>
            <a:r>
              <a:rPr lang="fr-CA" baseline="0" dirty="0" err="1"/>
              <a:t>Measurement</a:t>
            </a:r>
            <a:r>
              <a:rPr lang="fr-CA" baseline="0" dirty="0"/>
              <a:t>, </a:t>
            </a:r>
            <a:r>
              <a:rPr lang="fr-CA" baseline="0" dirty="0" err="1"/>
              <a:t>Diagnosis</a:t>
            </a:r>
            <a:r>
              <a:rPr lang="fr-CA" baseline="0" dirty="0"/>
              <a:t>, </a:t>
            </a:r>
            <a:r>
              <a:rPr lang="fr-CA" baseline="0" dirty="0" err="1"/>
              <a:t>Assessment</a:t>
            </a:r>
            <a:r>
              <a:rPr lang="fr-CA" baseline="0" dirty="0"/>
              <a:t> of </a:t>
            </a:r>
            <a:r>
              <a:rPr lang="fr-CA" baseline="0" dirty="0" err="1"/>
              <a:t>Risk</a:t>
            </a:r>
            <a:r>
              <a:rPr lang="fr-CA" baseline="0" dirty="0"/>
              <a:t>, </a:t>
            </a:r>
            <a:r>
              <a:rPr lang="fr-CA" baseline="0" dirty="0" err="1"/>
              <a:t>Prevention</a:t>
            </a:r>
            <a:r>
              <a:rPr lang="fr-CA" baseline="0" dirty="0"/>
              <a:t>, and </a:t>
            </a:r>
            <a:r>
              <a:rPr lang="fr-CA" baseline="0" dirty="0" err="1"/>
              <a:t>Treatment</a:t>
            </a:r>
            <a:r>
              <a:rPr lang="fr-CA" baseline="0" dirty="0"/>
              <a:t> of Hypertension. </a:t>
            </a:r>
            <a:r>
              <a:rPr lang="fr-CA" i="1" baseline="0" dirty="0"/>
              <a:t>Can J </a:t>
            </a:r>
            <a:r>
              <a:rPr lang="fr-CA" i="1" baseline="0" dirty="0" err="1"/>
              <a:t>Cardiol</a:t>
            </a:r>
            <a:r>
              <a:rPr lang="fr-CA" baseline="0" dirty="0"/>
              <a:t>., 2016; 32: 569-588.</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fr-CA" dirty="0"/>
              <a:t>Leung AA, </a:t>
            </a:r>
            <a:r>
              <a:rPr lang="fr-CA" i="1" dirty="0"/>
              <a:t>et al</a:t>
            </a:r>
            <a:r>
              <a:rPr lang="fr-CA" dirty="0"/>
              <a:t>. Hypertension </a:t>
            </a:r>
            <a:r>
              <a:rPr lang="fr-CA" dirty="0" err="1"/>
              <a:t>Canada’s</a:t>
            </a:r>
            <a:r>
              <a:rPr lang="fr-CA" dirty="0"/>
              <a:t> 2017 Guidelines., </a:t>
            </a:r>
            <a:r>
              <a:rPr lang="fr-CA" i="1" dirty="0"/>
              <a:t>Can</a:t>
            </a:r>
            <a:r>
              <a:rPr lang="fr-CA" i="1" baseline="0" dirty="0"/>
              <a:t> J </a:t>
            </a:r>
            <a:r>
              <a:rPr lang="fr-CA" i="1" baseline="0" dirty="0" err="1"/>
              <a:t>Cardiol</a:t>
            </a:r>
            <a:r>
              <a:rPr lang="fr-CA" baseline="0" dirty="0"/>
              <a:t>. 2017.</a:t>
            </a:r>
            <a:endParaRPr lang="fr-CA" dirty="0"/>
          </a:p>
          <a:p>
            <a:pPr marL="228600" indent="-228600">
              <a:buFont typeface="+mj-lt"/>
              <a:buAutoNum type="arabicPeriod"/>
            </a:pPr>
            <a:endParaRPr lang="en-CA" dirty="0"/>
          </a:p>
          <a:p>
            <a:endParaRPr lang="en-CA" dirty="0"/>
          </a:p>
          <a:p>
            <a:endParaRPr lang="en-CA" dirty="0"/>
          </a:p>
        </p:txBody>
      </p:sp>
      <p:sp>
        <p:nvSpPr>
          <p:cNvPr id="4" name="Slide Number Placeholder 3"/>
          <p:cNvSpPr>
            <a:spLocks noGrp="1"/>
          </p:cNvSpPr>
          <p:nvPr>
            <p:ph type="sldNum" sz="quarter" idx="10"/>
          </p:nvPr>
        </p:nvSpPr>
        <p:spPr/>
        <p:txBody>
          <a:bodyPr/>
          <a:lstStyle/>
          <a:p>
            <a:fld id="{B46EFE9D-044C-4BA1-9A40-FBFDC38C0AB7}" type="slidenum">
              <a:rPr lang="en-US" smtClean="0">
                <a:solidFill>
                  <a:prstClr val="black"/>
                </a:solidFill>
                <a:latin typeface="Calibri"/>
              </a:rPr>
              <a:pPr/>
              <a:t>26</a:t>
            </a:fld>
            <a:endParaRPr lang="en-US">
              <a:solidFill>
                <a:prstClr val="black"/>
              </a:solidFill>
              <a:latin typeface="Calibri"/>
            </a:endParaRPr>
          </a:p>
        </p:txBody>
      </p:sp>
    </p:spTree>
    <p:extLst>
      <p:ext uri="{BB962C8B-B14F-4D97-AF65-F5344CB8AC3E}">
        <p14:creationId xmlns:p14="http://schemas.microsoft.com/office/powerpoint/2010/main" val="8380040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baseline="0" dirty="0"/>
              <a:t>Il faut bien soupeser</a:t>
            </a:r>
            <a:r>
              <a:rPr lang="fr-CA" dirty="0"/>
              <a:t> les risques et les avantages du traitement intensif puisque </a:t>
            </a:r>
            <a:r>
              <a:rPr lang="fr-CA" baseline="0" dirty="0"/>
              <a:t>les patients sont</a:t>
            </a:r>
            <a:r>
              <a:rPr lang="fr-CA" dirty="0"/>
              <a:t> à la fois prédisposés aux événements </a:t>
            </a:r>
            <a:r>
              <a:rPr lang="fr-CA" u="sng" baseline="0" dirty="0"/>
              <a:t>vasculaires</a:t>
            </a:r>
            <a:r>
              <a:rPr lang="fr-CA" baseline="0" dirty="0"/>
              <a:t> indésirables</a:t>
            </a:r>
            <a:r>
              <a:rPr lang="fr-CA" dirty="0"/>
              <a:t> et aux effets indésirables du </a:t>
            </a:r>
            <a:r>
              <a:rPr lang="fr-CA" u="sng" baseline="0" dirty="0"/>
              <a:t>traitement</a:t>
            </a:r>
            <a:r>
              <a:rPr lang="fr-CA" baseline="0" dirty="0"/>
              <a:t>. </a:t>
            </a:r>
          </a:p>
          <a:p>
            <a:endParaRPr lang="fr-CA" dirty="0"/>
          </a:p>
          <a:p>
            <a:r>
              <a:rPr lang="fr-CA" dirty="0"/>
              <a:t>Des événements indésirables graves ont été enregistrés chez 38,3 % des sujets dans le groupe de traitement intensif et chez </a:t>
            </a:r>
            <a:r>
              <a:rPr lang="fr-CA" baseline="0" dirty="0"/>
              <a:t>37,1 % de ceux dans le groupe de traitement courant</a:t>
            </a:r>
            <a:r>
              <a:rPr lang="fr-CA" dirty="0"/>
              <a:t> (RRI [rapport des risques instantanés] :</a:t>
            </a:r>
            <a:r>
              <a:rPr lang="fr-CA" baseline="0" dirty="0"/>
              <a:t> 1,04; </a:t>
            </a:r>
            <a:r>
              <a:rPr lang="fr-CA" i="1" baseline="0" dirty="0"/>
              <a:t>p</a:t>
            </a:r>
            <a:r>
              <a:rPr lang="fr-CA" baseline="0" dirty="0"/>
              <a:t> = 0,25). Il y avait</a:t>
            </a:r>
            <a:r>
              <a:rPr lang="fr-CA" dirty="0"/>
              <a:t>, dans le groupe de traitement intensif, significativement plus d</a:t>
            </a:r>
            <a:r>
              <a:rPr lang="fr-CA" baseline="0" dirty="0"/>
              <a:t>’événements</a:t>
            </a:r>
            <a:r>
              <a:rPr lang="fr-CA" dirty="0"/>
              <a:t> indésirables graves, tels que l’</a:t>
            </a:r>
            <a:r>
              <a:rPr lang="fr-CA" baseline="0" dirty="0"/>
              <a:t>hypotension, la syncope, des troubles de l’équilibre électrolytique, des lésions rénales </a:t>
            </a:r>
            <a:r>
              <a:rPr lang="fr-CA" dirty="0"/>
              <a:t>aiguës ou </a:t>
            </a:r>
            <a:r>
              <a:rPr lang="fr-CA" baseline="0" dirty="0"/>
              <a:t>de l’insuffisance rénale</a:t>
            </a:r>
            <a:r>
              <a:rPr lang="fr-CA" dirty="0"/>
              <a:t> aiguë, mais pas de blessure attribuable à des chutes ou de la </a:t>
            </a:r>
            <a:r>
              <a:rPr lang="fr-CA" baseline="0" dirty="0"/>
              <a:t>bradycardie.</a:t>
            </a:r>
            <a:endParaRPr lang="fr-CA" dirty="0"/>
          </a:p>
          <a:p>
            <a:endParaRPr lang="fr-CA" dirty="0"/>
          </a:p>
          <a:p>
            <a:r>
              <a:rPr lang="fr-CA" dirty="0"/>
              <a:t>Ces risques devraient donc être pris en considération par rapport aux avantages possibles de l’atteinte de cibles inférieures de PS, notamment une diminution importante des taux d’événements cardiovasculaires graves, mortels et non mortels, et de la mortalité toutes causes confondues. </a:t>
            </a:r>
            <a:endParaRPr lang="fr-CA" i="0" dirty="0"/>
          </a:p>
          <a:p>
            <a:endParaRPr lang="fr-CA" dirty="0"/>
          </a:p>
          <a:p>
            <a:r>
              <a:rPr lang="fr-CA" b="1" baseline="0" dirty="0"/>
              <a:t>Références</a:t>
            </a:r>
          </a:p>
          <a:p>
            <a:pPr marL="228600" indent="-228600">
              <a:buFont typeface="+mj-lt"/>
              <a:buAutoNum type="arabicPeriod"/>
            </a:pPr>
            <a:r>
              <a:rPr lang="fr-CA" dirty="0"/>
              <a:t>Leung A, </a:t>
            </a:r>
            <a:r>
              <a:rPr lang="fr-CA" i="1" dirty="0"/>
              <a:t>et al</a:t>
            </a:r>
            <a:r>
              <a:rPr lang="fr-CA" dirty="0"/>
              <a:t>. Hypertension </a:t>
            </a:r>
            <a:r>
              <a:rPr lang="fr-CA" dirty="0" err="1"/>
              <a:t>Canada’s</a:t>
            </a:r>
            <a:r>
              <a:rPr lang="fr-CA" dirty="0"/>
              <a:t> 2016 Canadian Hypertension </a:t>
            </a:r>
            <a:r>
              <a:rPr lang="fr-CA" dirty="0" err="1"/>
              <a:t>Education</a:t>
            </a:r>
            <a:r>
              <a:rPr lang="fr-CA" dirty="0"/>
              <a:t> Program Guidelines for Blood</a:t>
            </a:r>
            <a:r>
              <a:rPr lang="fr-CA" baseline="0" dirty="0"/>
              <a:t> Pressure </a:t>
            </a:r>
            <a:r>
              <a:rPr lang="fr-CA" baseline="0" dirty="0" err="1"/>
              <a:t>Measurement</a:t>
            </a:r>
            <a:r>
              <a:rPr lang="fr-CA" baseline="0" dirty="0"/>
              <a:t>, </a:t>
            </a:r>
            <a:r>
              <a:rPr lang="fr-CA" baseline="0" dirty="0" err="1"/>
              <a:t>Diagnosis</a:t>
            </a:r>
            <a:r>
              <a:rPr lang="fr-CA" baseline="0" dirty="0"/>
              <a:t>, </a:t>
            </a:r>
            <a:r>
              <a:rPr lang="fr-CA" baseline="0" dirty="0" err="1"/>
              <a:t>Assessment</a:t>
            </a:r>
            <a:r>
              <a:rPr lang="fr-CA" baseline="0" dirty="0"/>
              <a:t> of </a:t>
            </a:r>
            <a:r>
              <a:rPr lang="fr-CA" baseline="0" dirty="0" err="1"/>
              <a:t>Risk</a:t>
            </a:r>
            <a:r>
              <a:rPr lang="fr-CA" baseline="0" dirty="0"/>
              <a:t>, </a:t>
            </a:r>
            <a:r>
              <a:rPr lang="fr-CA" baseline="0" dirty="0" err="1"/>
              <a:t>Prevention</a:t>
            </a:r>
            <a:r>
              <a:rPr lang="fr-CA" baseline="0" dirty="0"/>
              <a:t>, and </a:t>
            </a:r>
            <a:r>
              <a:rPr lang="fr-CA" baseline="0" dirty="0" err="1"/>
              <a:t>Treatment</a:t>
            </a:r>
            <a:r>
              <a:rPr lang="fr-CA" baseline="0" dirty="0"/>
              <a:t> of Hypertension. </a:t>
            </a:r>
            <a:r>
              <a:rPr lang="fr-CA" i="1" baseline="0" dirty="0"/>
              <a:t>Can J </a:t>
            </a:r>
            <a:r>
              <a:rPr lang="fr-CA" i="1" baseline="0" dirty="0" err="1"/>
              <a:t>Cardiol</a:t>
            </a:r>
            <a:r>
              <a:rPr lang="fr-CA" baseline="0" dirty="0"/>
              <a:t>., 2016; 32: 569-588.</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fr-CA" dirty="0"/>
              <a:t>SPRINT </a:t>
            </a:r>
            <a:r>
              <a:rPr lang="fr-CA" dirty="0" err="1"/>
              <a:t>Research</a:t>
            </a:r>
            <a:r>
              <a:rPr lang="fr-CA" baseline="0" dirty="0"/>
              <a:t> Group. A </a:t>
            </a:r>
            <a:r>
              <a:rPr lang="fr-CA" baseline="0" dirty="0" err="1"/>
              <a:t>randomized</a:t>
            </a:r>
            <a:r>
              <a:rPr lang="fr-CA" baseline="0" dirty="0"/>
              <a:t> trial of intensive versus standard </a:t>
            </a:r>
            <a:r>
              <a:rPr lang="fr-CA" baseline="0" dirty="0" err="1"/>
              <a:t>blood</a:t>
            </a:r>
            <a:r>
              <a:rPr lang="fr-CA" baseline="0" dirty="0"/>
              <a:t>-pressure control. </a:t>
            </a:r>
            <a:r>
              <a:rPr lang="fr-CA" i="1" baseline="0" dirty="0"/>
              <a:t>N </a:t>
            </a:r>
            <a:r>
              <a:rPr lang="fr-CA" i="1" baseline="0" dirty="0" err="1"/>
              <a:t>Engl</a:t>
            </a:r>
            <a:r>
              <a:rPr lang="fr-CA" i="1" baseline="0" dirty="0"/>
              <a:t> J Med</a:t>
            </a:r>
            <a:r>
              <a:rPr lang="fr-CA" baseline="0" dirty="0"/>
              <a:t>., 2015; 373: 2103-2116.</a:t>
            </a:r>
            <a:endParaRPr lang="fr-CA" dirty="0"/>
          </a:p>
        </p:txBody>
      </p:sp>
    </p:spTree>
    <p:extLst>
      <p:ext uri="{BB962C8B-B14F-4D97-AF65-F5344CB8AC3E}">
        <p14:creationId xmlns:p14="http://schemas.microsoft.com/office/powerpoint/2010/main" val="18734796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fld id="{B46EFE9D-044C-4BA1-9A40-FBFDC38C0AB7}" type="slidenum">
              <a:rPr lang="en-US" smtClean="0">
                <a:solidFill>
                  <a:prstClr val="black"/>
                </a:solidFill>
                <a:latin typeface="Calibri"/>
              </a:rPr>
              <a:pPr/>
              <a:t>28</a:t>
            </a:fld>
            <a:endParaRPr lang="en-US">
              <a:solidFill>
                <a:prstClr val="black"/>
              </a:solidFill>
              <a:latin typeface="Calibri"/>
            </a:endParaRPr>
          </a:p>
        </p:txBody>
      </p:sp>
    </p:spTree>
    <p:extLst>
      <p:ext uri="{BB962C8B-B14F-4D97-AF65-F5344CB8AC3E}">
        <p14:creationId xmlns:p14="http://schemas.microsoft.com/office/powerpoint/2010/main" val="36245710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baseline="0" dirty="0"/>
              <a:t>Nouvelle recommandation en 2017 : Hypertension Canada indique,</a:t>
            </a:r>
            <a:r>
              <a:rPr lang="fr-CA" dirty="0"/>
              <a:t> dans son guide de pratique clinique, une </a:t>
            </a:r>
            <a:r>
              <a:rPr lang="fr-CA" baseline="0" dirty="0"/>
              <a:t>préférence pour les diurétiques à action prolongée (de type thiazidique)</a:t>
            </a:r>
            <a:r>
              <a:rPr lang="fr-CA" dirty="0"/>
              <a:t> comme la </a:t>
            </a:r>
            <a:r>
              <a:rPr lang="fr-CA" baseline="0" dirty="0" err="1"/>
              <a:t>chlorthalidone</a:t>
            </a:r>
            <a:r>
              <a:rPr lang="fr-CA" baseline="0" dirty="0"/>
              <a:t> </a:t>
            </a:r>
            <a:r>
              <a:rPr lang="fr-CA" dirty="0"/>
              <a:t>et l’</a:t>
            </a:r>
            <a:r>
              <a:rPr lang="fr-CA" baseline="0" dirty="0" err="1"/>
              <a:t>indapamide</a:t>
            </a:r>
            <a:r>
              <a:rPr lang="fr-CA" baseline="0" dirty="0"/>
              <a:t>, sur </a:t>
            </a:r>
            <a:r>
              <a:rPr lang="fr-CA" dirty="0"/>
              <a:t>les diurétiques à action brève </a:t>
            </a:r>
            <a:r>
              <a:rPr lang="fr-CA" baseline="0" dirty="0"/>
              <a:t>(thiazidiques) comme l’</a:t>
            </a:r>
            <a:r>
              <a:rPr lang="fr-CA" baseline="0" dirty="0" err="1"/>
              <a:t>hydrochlorothiazide</a:t>
            </a:r>
            <a:r>
              <a:rPr lang="fr-CA" baseline="0" dirty="0"/>
              <a:t> (cote B).</a:t>
            </a:r>
            <a:endParaRPr lang="fr-CA" dirty="0"/>
          </a:p>
          <a:p>
            <a:endParaRPr lang="fr-CA" dirty="0"/>
          </a:p>
          <a:p>
            <a:r>
              <a:rPr lang="fr-CA" b="1" dirty="0"/>
              <a:t>Référence</a:t>
            </a:r>
          </a:p>
          <a:p>
            <a:r>
              <a:rPr lang="fr-CA" dirty="0"/>
              <a:t>Leung AA, </a:t>
            </a:r>
            <a:r>
              <a:rPr lang="fr-CA" i="1" dirty="0"/>
              <a:t>et al</a:t>
            </a:r>
            <a:r>
              <a:rPr lang="fr-CA" dirty="0"/>
              <a:t>. Hypertension </a:t>
            </a:r>
            <a:r>
              <a:rPr lang="fr-CA" dirty="0" err="1"/>
              <a:t>Canada’s</a:t>
            </a:r>
            <a:r>
              <a:rPr lang="fr-CA" dirty="0"/>
              <a:t> 2017 Guidelines. </a:t>
            </a:r>
            <a:r>
              <a:rPr lang="fr-CA" i="1" dirty="0"/>
              <a:t>Can</a:t>
            </a:r>
            <a:r>
              <a:rPr lang="fr-CA" i="1" baseline="0" dirty="0"/>
              <a:t> J </a:t>
            </a:r>
            <a:r>
              <a:rPr lang="fr-CA" i="1" baseline="0" dirty="0" err="1"/>
              <a:t>Cardiol</a:t>
            </a:r>
            <a:r>
              <a:rPr lang="fr-CA" baseline="0" dirty="0"/>
              <a:t>., 2017.</a:t>
            </a:r>
            <a:endParaRPr lang="fr-CA" dirty="0"/>
          </a:p>
          <a:p>
            <a:endParaRPr lang="en-CA" dirty="0"/>
          </a:p>
        </p:txBody>
      </p:sp>
      <p:sp>
        <p:nvSpPr>
          <p:cNvPr id="4" name="Slide Number Placeholder 3"/>
          <p:cNvSpPr>
            <a:spLocks noGrp="1"/>
          </p:cNvSpPr>
          <p:nvPr>
            <p:ph type="sldNum" sz="quarter" idx="10"/>
          </p:nvPr>
        </p:nvSpPr>
        <p:spPr/>
        <p:txBody>
          <a:bodyPr/>
          <a:lstStyle/>
          <a:p>
            <a:fld id="{B46EFE9D-044C-4BA1-9A40-FBFDC38C0AB7}" type="slidenum">
              <a:rPr lang="en-US" smtClean="0">
                <a:solidFill>
                  <a:prstClr val="black"/>
                </a:solidFill>
                <a:latin typeface="Calibri"/>
              </a:rPr>
              <a:pPr/>
              <a:t>29</a:t>
            </a:fld>
            <a:endParaRPr lang="en-US">
              <a:solidFill>
                <a:prstClr val="black"/>
              </a:solidFill>
              <a:latin typeface="Calibri"/>
            </a:endParaRPr>
          </a:p>
        </p:txBody>
      </p:sp>
    </p:spTree>
    <p:extLst>
      <p:ext uri="{BB962C8B-B14F-4D97-AF65-F5344CB8AC3E}">
        <p14:creationId xmlns:p14="http://schemas.microsoft.com/office/powerpoint/2010/main" val="15552984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r>
              <a:rPr lang="fr-CA" altLang="en-US" dirty="0"/>
              <a:t>La recommandation d’Hypertension Canada 2017 en faveur des </a:t>
            </a:r>
            <a:r>
              <a:rPr lang="fr-CA" altLang="en-US" baseline="0" dirty="0"/>
              <a:t>diurétiques à</a:t>
            </a:r>
            <a:r>
              <a:rPr lang="fr-CA" altLang="en-US" dirty="0"/>
              <a:t> action prolongée plutôt que des diurétiques à action brève </a:t>
            </a:r>
            <a:r>
              <a:rPr lang="fr-CA" altLang="en-US" baseline="0" dirty="0"/>
              <a:t>repose en partie sur cette méta-analyse de 21 essais comparatifs, à répartition aléatoire. </a:t>
            </a:r>
          </a:p>
          <a:p>
            <a:endParaRPr lang="fr-CA" altLang="en-US" baseline="0" dirty="0"/>
          </a:p>
          <a:p>
            <a:r>
              <a:rPr lang="fr-CA" altLang="en-US" dirty="0"/>
              <a:t>Les diurétiques de type thiazidique ont une demi-vie d’élimination plus longue que celle des diurétiques thiazidiques, et cela peut avoir un effet différentiel sur le risque d’événement CV. La méta-analyse comptait 21 essais comparatifs, à répartition aléatoire, de type contrôle contre placébo ou contrôle contre substance active témoin; 25 comparaisons, et plus de 480 000 patients-années de suivi. Les résultats se sont montrés insensibles à l’hétérogénéité liée à l’âge, au sexe ou à l’origine ethnique, et il n’y avait aucun signe de biais de publication.</a:t>
            </a:r>
          </a:p>
          <a:p>
            <a:endParaRPr lang="fr-CA" altLang="en-US" dirty="0"/>
          </a:p>
          <a:p>
            <a:endParaRPr lang="fr-CA" altLang="en-US" dirty="0"/>
          </a:p>
          <a:p>
            <a:r>
              <a:rPr lang="fr-CA" altLang="en-US" b="1" dirty="0"/>
              <a:t>Référence</a:t>
            </a:r>
          </a:p>
          <a:p>
            <a:r>
              <a:rPr lang="fr-CA" altLang="en-US" dirty="0" err="1"/>
              <a:t>Olde</a:t>
            </a:r>
            <a:r>
              <a:rPr lang="fr-CA" altLang="en-US" dirty="0"/>
              <a:t> </a:t>
            </a:r>
            <a:r>
              <a:rPr lang="fr-CA" altLang="en-US" dirty="0" err="1"/>
              <a:t>Engberink</a:t>
            </a:r>
            <a:r>
              <a:rPr lang="fr-CA" altLang="en-US" dirty="0"/>
              <a:t> RH, </a:t>
            </a:r>
            <a:r>
              <a:rPr lang="fr-CA" altLang="en-US" i="1" dirty="0"/>
              <a:t>et al</a:t>
            </a:r>
            <a:r>
              <a:rPr lang="fr-CA" altLang="en-US" dirty="0"/>
              <a:t>.</a:t>
            </a:r>
            <a:r>
              <a:rPr lang="fr-CA" altLang="en-US" baseline="0" dirty="0"/>
              <a:t> </a:t>
            </a:r>
            <a:r>
              <a:rPr lang="fr-CA" altLang="en-US" baseline="0" dirty="0" err="1"/>
              <a:t>Effects</a:t>
            </a:r>
            <a:r>
              <a:rPr lang="fr-CA" altLang="en-US" baseline="0" dirty="0"/>
              <a:t> of </a:t>
            </a:r>
            <a:r>
              <a:rPr lang="fr-CA" altLang="en-US" baseline="0" dirty="0" err="1"/>
              <a:t>thiazide</a:t>
            </a:r>
            <a:r>
              <a:rPr lang="fr-CA" altLang="en-US" baseline="0" dirty="0"/>
              <a:t>-type and </a:t>
            </a:r>
            <a:r>
              <a:rPr lang="fr-CA" altLang="en-US" baseline="0" dirty="0" err="1"/>
              <a:t>thiazide-like</a:t>
            </a:r>
            <a:r>
              <a:rPr lang="fr-CA" altLang="en-US" baseline="0" dirty="0"/>
              <a:t> </a:t>
            </a:r>
            <a:r>
              <a:rPr lang="fr-CA" altLang="en-US" baseline="0" dirty="0" err="1"/>
              <a:t>diuretics</a:t>
            </a:r>
            <a:r>
              <a:rPr lang="fr-CA" altLang="en-US" baseline="0" dirty="0"/>
              <a:t> on </a:t>
            </a:r>
            <a:r>
              <a:rPr lang="fr-CA" altLang="en-US" baseline="0" dirty="0" err="1"/>
              <a:t>cardiovascular</a:t>
            </a:r>
            <a:r>
              <a:rPr lang="fr-CA" altLang="en-US" baseline="0" dirty="0"/>
              <a:t> </a:t>
            </a:r>
            <a:r>
              <a:rPr lang="fr-CA" altLang="en-US" baseline="0" dirty="0" err="1"/>
              <a:t>events</a:t>
            </a:r>
            <a:r>
              <a:rPr lang="fr-CA" altLang="en-US" baseline="0" dirty="0"/>
              <a:t> and </a:t>
            </a:r>
            <a:r>
              <a:rPr lang="fr-CA" altLang="en-US" baseline="0" dirty="0" err="1"/>
              <a:t>mortality</a:t>
            </a:r>
            <a:r>
              <a:rPr lang="fr-CA" altLang="en-US" baseline="0" dirty="0"/>
              <a:t>: </a:t>
            </a:r>
            <a:r>
              <a:rPr lang="fr-CA" altLang="en-US" baseline="0" dirty="0" err="1"/>
              <a:t>systematic</a:t>
            </a:r>
            <a:r>
              <a:rPr lang="fr-CA" altLang="en-US" baseline="0" dirty="0"/>
              <a:t> </a:t>
            </a:r>
            <a:r>
              <a:rPr lang="fr-CA" altLang="en-US" baseline="0" dirty="0" err="1"/>
              <a:t>review</a:t>
            </a:r>
            <a:r>
              <a:rPr lang="fr-CA" altLang="en-US" baseline="0" dirty="0"/>
              <a:t> and </a:t>
            </a:r>
            <a:r>
              <a:rPr lang="fr-CA" altLang="en-US" baseline="0" dirty="0" err="1"/>
              <a:t>meta-analysis</a:t>
            </a:r>
            <a:r>
              <a:rPr lang="fr-CA" altLang="en-US" baseline="0" dirty="0"/>
              <a:t>. </a:t>
            </a:r>
            <a:r>
              <a:rPr lang="fr-CA" altLang="en-US" i="1" baseline="0" dirty="0"/>
              <a:t>Hypertension</a:t>
            </a:r>
            <a:r>
              <a:rPr lang="fr-CA" altLang="en-US" baseline="0" dirty="0"/>
              <a:t>, 2015; 65: 1033-1040.</a:t>
            </a:r>
            <a:endParaRPr lang="fr-CA" altLang="en-US" dirty="0"/>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88">
              <a:spcBef>
                <a:spcPct val="30000"/>
              </a:spcBef>
              <a:defRPr sz="1200">
                <a:solidFill>
                  <a:schemeClr val="tx1"/>
                </a:solidFill>
                <a:latin typeface="Times" panose="02020603050405020304" pitchFamily="18" charset="0"/>
                <a:ea typeface="MS PGothic" panose="020B0600070205080204" pitchFamily="34" charset="-128"/>
              </a:defRPr>
            </a:lvl1pPr>
            <a:lvl2pPr marL="742950" indent="-285750" defTabSz="941388">
              <a:spcBef>
                <a:spcPct val="30000"/>
              </a:spcBef>
              <a:defRPr sz="1200">
                <a:solidFill>
                  <a:schemeClr val="tx1"/>
                </a:solidFill>
                <a:latin typeface="Times" panose="02020603050405020304" pitchFamily="18" charset="0"/>
                <a:ea typeface="MS PGothic" panose="020B0600070205080204" pitchFamily="34" charset="-128"/>
              </a:defRPr>
            </a:lvl2pPr>
            <a:lvl3pPr marL="1143000" indent="-228600" defTabSz="941388">
              <a:spcBef>
                <a:spcPct val="30000"/>
              </a:spcBef>
              <a:defRPr sz="1200">
                <a:solidFill>
                  <a:schemeClr val="tx1"/>
                </a:solidFill>
                <a:latin typeface="Times" panose="02020603050405020304" pitchFamily="18" charset="0"/>
                <a:ea typeface="MS PGothic" panose="020B0600070205080204" pitchFamily="34" charset="-128"/>
              </a:defRPr>
            </a:lvl3pPr>
            <a:lvl4pPr marL="1600200" indent="-228600" defTabSz="941388">
              <a:spcBef>
                <a:spcPct val="30000"/>
              </a:spcBef>
              <a:defRPr sz="1200">
                <a:solidFill>
                  <a:schemeClr val="tx1"/>
                </a:solidFill>
                <a:latin typeface="Times" panose="02020603050405020304" pitchFamily="18" charset="0"/>
                <a:ea typeface="MS PGothic" panose="020B0600070205080204" pitchFamily="34" charset="-128"/>
              </a:defRPr>
            </a:lvl4pPr>
            <a:lvl5pPr marL="2057400" indent="-228600" defTabSz="941388">
              <a:spcBef>
                <a:spcPct val="30000"/>
              </a:spcBef>
              <a:defRPr sz="1200">
                <a:solidFill>
                  <a:schemeClr val="tx1"/>
                </a:solidFill>
                <a:latin typeface="Times" panose="02020603050405020304" pitchFamily="18" charset="0"/>
                <a:ea typeface="MS PGothic" panose="020B0600070205080204" pitchFamily="34" charset="-128"/>
              </a:defRPr>
            </a:lvl5pPr>
            <a:lvl6pPr marL="2514600" indent="-228600" defTabSz="941388" eaLnBrk="0" fontAlgn="base" hangingPunct="0">
              <a:spcBef>
                <a:spcPct val="30000"/>
              </a:spcBef>
              <a:spcAft>
                <a:spcPct val="0"/>
              </a:spcAft>
              <a:defRPr sz="1200">
                <a:solidFill>
                  <a:schemeClr val="tx1"/>
                </a:solidFill>
                <a:latin typeface="Times" panose="02020603050405020304" pitchFamily="18" charset="0"/>
                <a:ea typeface="MS PGothic" panose="020B0600070205080204" pitchFamily="34" charset="-128"/>
              </a:defRPr>
            </a:lvl6pPr>
            <a:lvl7pPr marL="2971800" indent="-228600" defTabSz="941388" eaLnBrk="0" fontAlgn="base" hangingPunct="0">
              <a:spcBef>
                <a:spcPct val="30000"/>
              </a:spcBef>
              <a:spcAft>
                <a:spcPct val="0"/>
              </a:spcAft>
              <a:defRPr sz="1200">
                <a:solidFill>
                  <a:schemeClr val="tx1"/>
                </a:solidFill>
                <a:latin typeface="Times" panose="02020603050405020304" pitchFamily="18" charset="0"/>
                <a:ea typeface="MS PGothic" panose="020B0600070205080204" pitchFamily="34" charset="-128"/>
              </a:defRPr>
            </a:lvl7pPr>
            <a:lvl8pPr marL="3429000" indent="-228600" defTabSz="941388" eaLnBrk="0" fontAlgn="base" hangingPunct="0">
              <a:spcBef>
                <a:spcPct val="30000"/>
              </a:spcBef>
              <a:spcAft>
                <a:spcPct val="0"/>
              </a:spcAft>
              <a:defRPr sz="1200">
                <a:solidFill>
                  <a:schemeClr val="tx1"/>
                </a:solidFill>
                <a:latin typeface="Times" panose="02020603050405020304" pitchFamily="18" charset="0"/>
                <a:ea typeface="MS PGothic" panose="020B0600070205080204" pitchFamily="34" charset="-128"/>
              </a:defRPr>
            </a:lvl8pPr>
            <a:lvl9pPr marL="3886200" indent="-228600" defTabSz="941388" eaLnBrk="0" fontAlgn="base" hangingPunct="0">
              <a:spcBef>
                <a:spcPct val="30000"/>
              </a:spcBef>
              <a:spcAft>
                <a:spcPct val="0"/>
              </a:spcAft>
              <a:defRPr sz="1200">
                <a:solidFill>
                  <a:schemeClr val="tx1"/>
                </a:solidFill>
                <a:latin typeface="Times" panose="02020603050405020304" pitchFamily="18" charset="0"/>
                <a:ea typeface="MS PGothic" panose="020B0600070205080204" pitchFamily="34" charset="-128"/>
              </a:defRPr>
            </a:lvl9pPr>
          </a:lstStyle>
          <a:p>
            <a:pPr marL="0" marR="0" lvl="0" indent="0" algn="r" defTabSz="941388" rtl="0" eaLnBrk="0" fontAlgn="base" latinLnBrk="0" hangingPunct="0">
              <a:lnSpc>
                <a:spcPct val="100000"/>
              </a:lnSpc>
              <a:spcBef>
                <a:spcPct val="0"/>
              </a:spcBef>
              <a:spcAft>
                <a:spcPct val="0"/>
              </a:spcAft>
              <a:buClrTx/>
              <a:buSzTx/>
              <a:buFontTx/>
              <a:buNone/>
              <a:tabLst/>
              <a:defRPr/>
            </a:pPr>
            <a:fld id="{68859882-4E16-4FB8-92DB-BBA29D7B4198}"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S PGothic" panose="020B0600070205080204" pitchFamily="34" charset="-128"/>
                <a:cs typeface="+mn-cs"/>
              </a:rPr>
              <a:pPr marL="0" marR="0" lvl="0" indent="0" algn="r" defTabSz="941388" rtl="0" eaLnBrk="0" fontAlgn="base" latinLnBrk="0" hangingPunct="0">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endParaRPr>
          </a:p>
        </p:txBody>
      </p:sp>
    </p:spTree>
    <p:extLst>
      <p:ext uri="{BB962C8B-B14F-4D97-AF65-F5344CB8AC3E}">
        <p14:creationId xmlns:p14="http://schemas.microsoft.com/office/powerpoint/2010/main" val="27076621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a:bodyPr>
          <a:lstStyle/>
          <a:p>
            <a:r>
              <a:rPr lang="fr-CA" altLang="en-US" dirty="0"/>
              <a:t>Les diurétiques de type thiazidique ont une demi-vie d’é</a:t>
            </a:r>
            <a:r>
              <a:rPr lang="fr-CA" altLang="en-US" sz="1200" baseline="0" dirty="0"/>
              <a:t>limination plus longue que celle des </a:t>
            </a:r>
            <a:r>
              <a:rPr lang="fr-CA" altLang="en-US" dirty="0"/>
              <a:t>diurétiques </a:t>
            </a:r>
            <a:r>
              <a:rPr lang="fr-CA" altLang="en-US" sz="1200" baseline="0" dirty="0"/>
              <a:t>thiazidiques, et cela peut</a:t>
            </a:r>
            <a:r>
              <a:rPr lang="fr-CA" altLang="en-US" sz="1200" dirty="0"/>
              <a:t> avoir un effet </a:t>
            </a:r>
            <a:r>
              <a:rPr lang="fr-CA" altLang="en-US" sz="1200" baseline="0" dirty="0"/>
              <a:t>différentiel sur le risque d’événement CV. La méta-analyse comptait 21 essais comparatifs à </a:t>
            </a:r>
            <a:r>
              <a:rPr lang="fr-CA" altLang="en-US" dirty="0"/>
              <a:t>répartition aléatoire, de type contrôle contre </a:t>
            </a:r>
            <a:r>
              <a:rPr lang="fr-CA" altLang="en-US" sz="1200" baseline="0" dirty="0"/>
              <a:t>placébo ou contrôle </a:t>
            </a:r>
            <a:r>
              <a:rPr lang="fr-CA" altLang="en-US" dirty="0"/>
              <a:t>contre substance active témoin;</a:t>
            </a:r>
            <a:r>
              <a:rPr lang="fr-CA" altLang="en-US" sz="1200" baseline="0" dirty="0"/>
              <a:t> 25 comparaisons, et plus</a:t>
            </a:r>
            <a:r>
              <a:rPr lang="fr-CA" altLang="en-US" sz="1200" dirty="0"/>
              <a:t> de </a:t>
            </a:r>
            <a:br>
              <a:rPr lang="fr-CA" altLang="en-US" sz="1200" dirty="0"/>
            </a:br>
            <a:r>
              <a:rPr lang="fr-CA" altLang="en-US" sz="1200" baseline="0" dirty="0"/>
              <a:t>480 000 patients-années</a:t>
            </a:r>
            <a:r>
              <a:rPr lang="fr-CA" altLang="en-US" sz="1200" dirty="0"/>
              <a:t> </a:t>
            </a:r>
            <a:r>
              <a:rPr lang="fr-CA" altLang="en-US" sz="1200" baseline="0" dirty="0"/>
              <a:t>de suivi.</a:t>
            </a:r>
            <a:r>
              <a:rPr lang="fr-CA" altLang="en-US" sz="1200" dirty="0"/>
              <a:t> Les résultats se sont montrés insensibles à l’</a:t>
            </a:r>
            <a:r>
              <a:rPr lang="fr-CA" altLang="en-US" sz="1200" baseline="0" dirty="0"/>
              <a:t>hétérogénéité liée à l’âge, au sexe ou </a:t>
            </a:r>
            <a:r>
              <a:rPr lang="fr-CA" altLang="en-US" dirty="0"/>
              <a:t>à </a:t>
            </a:r>
            <a:r>
              <a:rPr lang="fr-CA" altLang="en-US" sz="1200" baseline="0" dirty="0"/>
              <a:t>l’origine ethnique, et il n’y avait aucun signe de biais de </a:t>
            </a:r>
            <a:r>
              <a:rPr lang="fr-CA" altLang="en-US" sz="1200" dirty="0"/>
              <a:t>publication.</a:t>
            </a:r>
          </a:p>
          <a:p>
            <a:endParaRPr lang="fr-CA" altLang="en-US" sz="1200" baseline="0" dirty="0"/>
          </a:p>
          <a:p>
            <a:r>
              <a:rPr lang="fr-CA" altLang="en-US" dirty="0"/>
              <a:t>Les diurétiques tant thiazidiques que de type thiazidique ont été associés à des réductions significatives </a:t>
            </a:r>
            <a:r>
              <a:rPr lang="fr-CA" altLang="en-US" sz="1200" baseline="0" dirty="0"/>
              <a:t>du nombre d’événements cardiovasculaires</a:t>
            </a:r>
            <a:r>
              <a:rPr lang="fr-CA" altLang="en-US" sz="1200" dirty="0"/>
              <a:t> et d’événements </a:t>
            </a:r>
            <a:r>
              <a:rPr lang="fr-CA" altLang="en-US" sz="1200" dirty="0" err="1"/>
              <a:t>cérébrovasculaires</a:t>
            </a:r>
            <a:r>
              <a:rPr lang="fr-CA" altLang="en-US" sz="1200" dirty="0"/>
              <a:t> ainsi que du nombre de cas d’insuffisance cardiaque. Toutefois, seuls les </a:t>
            </a:r>
            <a:r>
              <a:rPr lang="fr-CA" altLang="en-US" dirty="0"/>
              <a:t>diurétiques de type thiazidique ont été associés à des avantages importants en ce qui concerne les maladies </a:t>
            </a:r>
            <a:r>
              <a:rPr lang="fr-CA" altLang="en-US" sz="1200" baseline="0" dirty="0"/>
              <a:t>coronariennes et la mortalité toutes causes confondues. </a:t>
            </a:r>
          </a:p>
          <a:p>
            <a:endParaRPr lang="fr-CA" altLang="en-US" sz="1200" baseline="0" dirty="0"/>
          </a:p>
          <a:p>
            <a:r>
              <a:rPr lang="fr-CA" altLang="en-US" sz="1200" baseline="0" dirty="0"/>
              <a:t>La méta-régression a révélé une réduction additionnelle de 12 % du risque d’événement</a:t>
            </a:r>
            <a:r>
              <a:rPr lang="fr-CA" altLang="en-US" sz="1200" dirty="0"/>
              <a:t> cardiovasculaire </a:t>
            </a:r>
            <a:r>
              <a:rPr lang="fr-CA" altLang="en-US" sz="1200" baseline="0" dirty="0"/>
              <a:t>(</a:t>
            </a:r>
            <a:r>
              <a:rPr lang="fr-CA" altLang="en-US" sz="1200" i="1" baseline="0" dirty="0"/>
              <a:t>p</a:t>
            </a:r>
            <a:r>
              <a:rPr lang="fr-CA" altLang="en-US" sz="1200" baseline="0" dirty="0"/>
              <a:t> = 0,049) et de 21 % du risque d’insuffisance cardiaque (</a:t>
            </a:r>
            <a:r>
              <a:rPr lang="fr-CA" altLang="en-US" sz="1200" i="1" baseline="0" dirty="0"/>
              <a:t>p</a:t>
            </a:r>
            <a:r>
              <a:rPr lang="fr-CA" altLang="en-US" sz="1200" baseline="0" dirty="0"/>
              <a:t> = 0,023) </a:t>
            </a:r>
            <a:r>
              <a:rPr lang="fr-CA" altLang="en-US" dirty="0"/>
              <a:t>en faveur des diurétiques de type t</a:t>
            </a:r>
            <a:r>
              <a:rPr lang="fr-CA" altLang="en-US" sz="1200" baseline="0" dirty="0"/>
              <a:t>hiazidique</a:t>
            </a:r>
            <a:r>
              <a:rPr lang="fr-CA" altLang="en-US" sz="1200" dirty="0"/>
              <a:t> contre les diurétiques </a:t>
            </a:r>
            <a:r>
              <a:rPr lang="fr-CA" altLang="en-US" sz="1200" baseline="0" dirty="0"/>
              <a:t>thiazidiques, et ce, après rajustement des données pour tenir compte</a:t>
            </a:r>
            <a:r>
              <a:rPr lang="fr-CA" altLang="en-US" sz="1200" dirty="0"/>
              <a:t> des </a:t>
            </a:r>
            <a:r>
              <a:rPr lang="fr-CA" altLang="en-US" sz="1200" baseline="0"/>
              <a:t>différences</a:t>
            </a:r>
            <a:r>
              <a:rPr lang="fr-CA" altLang="en-US" sz="1200"/>
              <a:t> de l’abaissement </a:t>
            </a:r>
            <a:r>
              <a:rPr lang="fr-CA" altLang="en-US" sz="1200" dirty="0"/>
              <a:t>de la PA. </a:t>
            </a:r>
            <a:endParaRPr lang="fr-CA" altLang="en-US" sz="1200" baseline="0" dirty="0"/>
          </a:p>
          <a:p>
            <a:endParaRPr lang="fr-CA" altLang="en-US" sz="1200" baseline="0" dirty="0"/>
          </a:p>
          <a:p>
            <a:r>
              <a:rPr lang="fr-CA" altLang="en-US" sz="1200" baseline="0" dirty="0"/>
              <a:t>Les deux types de diurétiques présentent des profils</a:t>
            </a:r>
            <a:r>
              <a:rPr lang="fr-CA" altLang="en-US" sz="1200" baseline="0" dirty="0">
                <a:solidFill>
                  <a:srgbClr val="00B0F0"/>
                </a:solidFill>
              </a:rPr>
              <a:t> </a:t>
            </a:r>
            <a:r>
              <a:rPr lang="fr-CA" altLang="en-US" sz="1200" baseline="0" dirty="0"/>
              <a:t>comparables de </a:t>
            </a:r>
            <a:r>
              <a:rPr lang="fr-CA" altLang="en-US" sz="1200" baseline="0" dirty="0" err="1"/>
              <a:t>tolérabilité</a:t>
            </a:r>
            <a:r>
              <a:rPr lang="fr-CA" altLang="en-US" sz="1200" baseline="0" dirty="0"/>
              <a:t>.</a:t>
            </a:r>
          </a:p>
          <a:p>
            <a:endParaRPr lang="fr-CA" altLang="en-US" sz="1200" baseline="0" dirty="0"/>
          </a:p>
          <a:p>
            <a:r>
              <a:rPr lang="fr-CA" altLang="en-US" sz="1200" b="1" dirty="0"/>
              <a:t>Référence</a:t>
            </a:r>
          </a:p>
          <a:p>
            <a:r>
              <a:rPr lang="fr-CA" altLang="en-US" sz="1200" dirty="0" err="1"/>
              <a:t>Olde</a:t>
            </a:r>
            <a:r>
              <a:rPr lang="fr-CA" altLang="en-US" sz="1200" dirty="0"/>
              <a:t> </a:t>
            </a:r>
            <a:r>
              <a:rPr lang="fr-CA" altLang="en-US" sz="1200" dirty="0" err="1"/>
              <a:t>Engberink</a:t>
            </a:r>
            <a:r>
              <a:rPr lang="fr-CA" altLang="en-US" sz="1200" dirty="0"/>
              <a:t> RH, </a:t>
            </a:r>
            <a:r>
              <a:rPr lang="fr-CA" altLang="en-US" sz="1200" i="1" dirty="0"/>
              <a:t>et al</a:t>
            </a:r>
            <a:r>
              <a:rPr lang="fr-CA" altLang="en-US" sz="1200" dirty="0"/>
              <a:t>.</a:t>
            </a:r>
            <a:r>
              <a:rPr lang="fr-CA" altLang="en-US" sz="1200" baseline="0" dirty="0"/>
              <a:t> </a:t>
            </a:r>
            <a:r>
              <a:rPr lang="fr-CA" altLang="en-US" sz="1200" baseline="0" dirty="0" err="1"/>
              <a:t>Effects</a:t>
            </a:r>
            <a:r>
              <a:rPr lang="fr-CA" altLang="en-US" sz="1200" baseline="0" dirty="0"/>
              <a:t> of </a:t>
            </a:r>
            <a:r>
              <a:rPr lang="fr-CA" altLang="en-US" sz="1200" baseline="0" dirty="0" err="1"/>
              <a:t>thiazide</a:t>
            </a:r>
            <a:r>
              <a:rPr lang="fr-CA" altLang="en-US" sz="1200" baseline="0" dirty="0"/>
              <a:t>-type and </a:t>
            </a:r>
            <a:r>
              <a:rPr lang="fr-CA" altLang="en-US" sz="1200" baseline="0" dirty="0" err="1"/>
              <a:t>thiazide-like</a:t>
            </a:r>
            <a:r>
              <a:rPr lang="fr-CA" altLang="en-US" sz="1200" baseline="0" dirty="0"/>
              <a:t> </a:t>
            </a:r>
            <a:r>
              <a:rPr lang="fr-CA" altLang="en-US" sz="1200" baseline="0" dirty="0" err="1"/>
              <a:t>diuretics</a:t>
            </a:r>
            <a:r>
              <a:rPr lang="fr-CA" altLang="en-US" sz="1200" baseline="0" dirty="0"/>
              <a:t> on </a:t>
            </a:r>
            <a:r>
              <a:rPr lang="fr-CA" altLang="en-US" sz="1200" baseline="0" dirty="0" err="1"/>
              <a:t>cardiovascular</a:t>
            </a:r>
            <a:r>
              <a:rPr lang="fr-CA" altLang="en-US" sz="1200" baseline="0" dirty="0"/>
              <a:t> </a:t>
            </a:r>
            <a:r>
              <a:rPr lang="fr-CA" altLang="en-US" sz="1200" baseline="0" dirty="0" err="1"/>
              <a:t>events</a:t>
            </a:r>
            <a:r>
              <a:rPr lang="fr-CA" altLang="en-US" sz="1200" baseline="0" dirty="0"/>
              <a:t> and </a:t>
            </a:r>
            <a:r>
              <a:rPr lang="fr-CA" altLang="en-US" sz="1200" baseline="0" dirty="0" err="1"/>
              <a:t>mortality</a:t>
            </a:r>
            <a:r>
              <a:rPr lang="fr-CA" altLang="en-US" sz="1200" baseline="0" dirty="0"/>
              <a:t>: </a:t>
            </a:r>
            <a:r>
              <a:rPr lang="fr-CA" altLang="en-US" sz="1200" baseline="0" dirty="0" err="1"/>
              <a:t>systematic</a:t>
            </a:r>
            <a:r>
              <a:rPr lang="fr-CA" altLang="en-US" sz="1200" baseline="0" dirty="0"/>
              <a:t> </a:t>
            </a:r>
            <a:r>
              <a:rPr lang="fr-CA" altLang="en-US" sz="1200" baseline="0" dirty="0" err="1"/>
              <a:t>review</a:t>
            </a:r>
            <a:r>
              <a:rPr lang="fr-CA" altLang="en-US" sz="1200" baseline="0" dirty="0"/>
              <a:t> and </a:t>
            </a:r>
            <a:r>
              <a:rPr lang="fr-CA" altLang="en-US" sz="1200" baseline="0" dirty="0" err="1"/>
              <a:t>meta-analysis</a:t>
            </a:r>
            <a:r>
              <a:rPr lang="fr-CA" altLang="en-US" sz="1200" baseline="0" dirty="0"/>
              <a:t>. </a:t>
            </a:r>
            <a:r>
              <a:rPr lang="fr-CA" altLang="en-US" sz="1200" i="1" baseline="0" dirty="0"/>
              <a:t>Hypertension</a:t>
            </a:r>
            <a:r>
              <a:rPr lang="fr-CA" altLang="en-US" sz="1200" baseline="0" dirty="0"/>
              <a:t>., 2015; 65: 1033-1040.</a:t>
            </a:r>
            <a:endParaRPr lang="fr-CA" altLang="en-US" sz="1200" dirty="0"/>
          </a:p>
          <a:p>
            <a:endParaRPr lang="en-US" altLang="en-US" dirty="0"/>
          </a:p>
        </p:txBody>
      </p:sp>
      <p:sp>
        <p:nvSpPr>
          <p:cNvPr id="245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88">
              <a:spcBef>
                <a:spcPct val="30000"/>
              </a:spcBef>
              <a:defRPr sz="1200">
                <a:solidFill>
                  <a:schemeClr val="tx1"/>
                </a:solidFill>
                <a:latin typeface="Times" panose="02020603050405020304" pitchFamily="18" charset="0"/>
                <a:ea typeface="MS PGothic" panose="020B0600070205080204" pitchFamily="34" charset="-128"/>
              </a:defRPr>
            </a:lvl1pPr>
            <a:lvl2pPr marL="742950" indent="-285750" defTabSz="941388">
              <a:spcBef>
                <a:spcPct val="30000"/>
              </a:spcBef>
              <a:defRPr sz="1200">
                <a:solidFill>
                  <a:schemeClr val="tx1"/>
                </a:solidFill>
                <a:latin typeface="Times" panose="02020603050405020304" pitchFamily="18" charset="0"/>
                <a:ea typeface="MS PGothic" panose="020B0600070205080204" pitchFamily="34" charset="-128"/>
              </a:defRPr>
            </a:lvl2pPr>
            <a:lvl3pPr marL="1143000" indent="-228600" defTabSz="941388">
              <a:spcBef>
                <a:spcPct val="30000"/>
              </a:spcBef>
              <a:defRPr sz="1200">
                <a:solidFill>
                  <a:schemeClr val="tx1"/>
                </a:solidFill>
                <a:latin typeface="Times" panose="02020603050405020304" pitchFamily="18" charset="0"/>
                <a:ea typeface="MS PGothic" panose="020B0600070205080204" pitchFamily="34" charset="-128"/>
              </a:defRPr>
            </a:lvl3pPr>
            <a:lvl4pPr marL="1600200" indent="-228600" defTabSz="941388">
              <a:spcBef>
                <a:spcPct val="30000"/>
              </a:spcBef>
              <a:defRPr sz="1200">
                <a:solidFill>
                  <a:schemeClr val="tx1"/>
                </a:solidFill>
                <a:latin typeface="Times" panose="02020603050405020304" pitchFamily="18" charset="0"/>
                <a:ea typeface="MS PGothic" panose="020B0600070205080204" pitchFamily="34" charset="-128"/>
              </a:defRPr>
            </a:lvl4pPr>
            <a:lvl5pPr marL="2057400" indent="-228600" defTabSz="941388">
              <a:spcBef>
                <a:spcPct val="30000"/>
              </a:spcBef>
              <a:defRPr sz="1200">
                <a:solidFill>
                  <a:schemeClr val="tx1"/>
                </a:solidFill>
                <a:latin typeface="Times" panose="02020603050405020304" pitchFamily="18" charset="0"/>
                <a:ea typeface="MS PGothic" panose="020B0600070205080204" pitchFamily="34" charset="-128"/>
              </a:defRPr>
            </a:lvl5pPr>
            <a:lvl6pPr marL="2514600" indent="-228600" defTabSz="941388" eaLnBrk="0" fontAlgn="base" hangingPunct="0">
              <a:spcBef>
                <a:spcPct val="30000"/>
              </a:spcBef>
              <a:spcAft>
                <a:spcPct val="0"/>
              </a:spcAft>
              <a:defRPr sz="1200">
                <a:solidFill>
                  <a:schemeClr val="tx1"/>
                </a:solidFill>
                <a:latin typeface="Times" panose="02020603050405020304" pitchFamily="18" charset="0"/>
                <a:ea typeface="MS PGothic" panose="020B0600070205080204" pitchFamily="34" charset="-128"/>
              </a:defRPr>
            </a:lvl6pPr>
            <a:lvl7pPr marL="2971800" indent="-228600" defTabSz="941388" eaLnBrk="0" fontAlgn="base" hangingPunct="0">
              <a:spcBef>
                <a:spcPct val="30000"/>
              </a:spcBef>
              <a:spcAft>
                <a:spcPct val="0"/>
              </a:spcAft>
              <a:defRPr sz="1200">
                <a:solidFill>
                  <a:schemeClr val="tx1"/>
                </a:solidFill>
                <a:latin typeface="Times" panose="02020603050405020304" pitchFamily="18" charset="0"/>
                <a:ea typeface="MS PGothic" panose="020B0600070205080204" pitchFamily="34" charset="-128"/>
              </a:defRPr>
            </a:lvl7pPr>
            <a:lvl8pPr marL="3429000" indent="-228600" defTabSz="941388" eaLnBrk="0" fontAlgn="base" hangingPunct="0">
              <a:spcBef>
                <a:spcPct val="30000"/>
              </a:spcBef>
              <a:spcAft>
                <a:spcPct val="0"/>
              </a:spcAft>
              <a:defRPr sz="1200">
                <a:solidFill>
                  <a:schemeClr val="tx1"/>
                </a:solidFill>
                <a:latin typeface="Times" panose="02020603050405020304" pitchFamily="18" charset="0"/>
                <a:ea typeface="MS PGothic" panose="020B0600070205080204" pitchFamily="34" charset="-128"/>
              </a:defRPr>
            </a:lvl8pPr>
            <a:lvl9pPr marL="3886200" indent="-228600" defTabSz="941388" eaLnBrk="0" fontAlgn="base" hangingPunct="0">
              <a:spcBef>
                <a:spcPct val="30000"/>
              </a:spcBef>
              <a:spcAft>
                <a:spcPct val="0"/>
              </a:spcAft>
              <a:defRPr sz="1200">
                <a:solidFill>
                  <a:schemeClr val="tx1"/>
                </a:solidFill>
                <a:latin typeface="Times" panose="02020603050405020304" pitchFamily="18" charset="0"/>
                <a:ea typeface="MS PGothic" panose="020B0600070205080204" pitchFamily="34" charset="-128"/>
              </a:defRPr>
            </a:lvl9pPr>
          </a:lstStyle>
          <a:p>
            <a:pPr eaLnBrk="0" fontAlgn="base" hangingPunct="0">
              <a:spcBef>
                <a:spcPct val="0"/>
              </a:spcBef>
              <a:spcAft>
                <a:spcPct val="0"/>
              </a:spcAft>
              <a:defRPr/>
            </a:pPr>
            <a:fld id="{9ACA214F-618D-49E3-9606-C5B2D643015D}" type="slidenum">
              <a:rPr lang="en-US" altLang="en-US" smtClean="0">
                <a:solidFill>
                  <a:srgbClr val="000000"/>
                </a:solidFill>
                <a:latin typeface="Times New Roman" panose="02020603050405020304" pitchFamily="18" charset="0"/>
              </a:rPr>
              <a:pPr eaLnBrk="0" fontAlgn="base" hangingPunct="0">
                <a:spcBef>
                  <a:spcPct val="0"/>
                </a:spcBef>
                <a:spcAft>
                  <a:spcPct val="0"/>
                </a:spcAft>
                <a:defRPr/>
              </a:pPr>
              <a:t>31</a:t>
            </a:fld>
            <a:endParaRPr lang="en-US" altLang="en-US"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42729631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91000"/>
          </a:xfrm>
        </p:spPr>
        <p:txBody>
          <a:bodyPr>
            <a:normAutofit/>
          </a:bodyPr>
          <a:lstStyle/>
          <a:p>
            <a:r>
              <a:rPr lang="fr-CA" altLang="en-US" b="1" baseline="0" dirty="0"/>
              <a:t>Meta-</a:t>
            </a:r>
            <a:r>
              <a:rPr lang="fr-CA" altLang="en-US" b="1" baseline="0" dirty="0" err="1"/>
              <a:t>analysis</a:t>
            </a:r>
            <a:r>
              <a:rPr lang="fr-CA" altLang="en-US" b="1" baseline="0" dirty="0"/>
              <a:t>…: Méta-analyse : diurétiques</a:t>
            </a:r>
          </a:p>
          <a:p>
            <a:r>
              <a:rPr lang="fr-CA" altLang="en-US" b="1" dirty="0"/>
              <a:t>Head-to-Head…: Comparaison directe de l’</a:t>
            </a:r>
            <a:r>
              <a:rPr lang="fr-CA" altLang="en-US" b="1" dirty="0" err="1"/>
              <a:t>hydrochlorothiazide</a:t>
            </a:r>
            <a:r>
              <a:rPr lang="fr-CA" altLang="en-US" b="1" dirty="0"/>
              <a:t> avec l’</a:t>
            </a:r>
            <a:r>
              <a:rPr lang="fr-CA" altLang="en-US" b="1" dirty="0" err="1"/>
              <a:t>indapamide</a:t>
            </a:r>
            <a:r>
              <a:rPr lang="fr-CA" altLang="en-US" b="1" dirty="0"/>
              <a:t> et la </a:t>
            </a:r>
            <a:r>
              <a:rPr lang="fr-CA" altLang="en-US" b="1" dirty="0" err="1"/>
              <a:t>chlorthalidone</a:t>
            </a:r>
            <a:r>
              <a:rPr lang="fr-CA" altLang="en-US" b="1" dirty="0"/>
              <a:t/>
            </a:r>
            <a:br>
              <a:rPr lang="fr-CA" altLang="en-US" b="1" dirty="0"/>
            </a:br>
            <a:r>
              <a:rPr lang="fr-CA" altLang="en-US" b="1" dirty="0"/>
              <a:t>                          Effets métaboliques et antihypertenseurs</a:t>
            </a:r>
          </a:p>
          <a:p>
            <a:endParaRPr lang="fr-CA" altLang="en-US" baseline="0" dirty="0"/>
          </a:p>
          <a:p>
            <a:r>
              <a:rPr lang="fr-CA" altLang="en-US" dirty="0"/>
              <a:t>Une deuxième méta-analyse étaye la nouvelle recommandation d’Hypertension Canada en faveur des diurétiques à action prolongée plutôt que des diurétiques à action brève.</a:t>
            </a:r>
          </a:p>
          <a:p>
            <a:endParaRPr lang="fr-CA" altLang="en-US" dirty="0"/>
          </a:p>
          <a:p>
            <a:r>
              <a:rPr lang="fr-CA" altLang="en-US" dirty="0"/>
              <a:t>Cette dernière méta-analyse comptait 14 comparaisons directes d’essais comparatifs, à répartition aléatoire, portant sur l’</a:t>
            </a:r>
            <a:r>
              <a:rPr lang="fr-CA" altLang="en-US" dirty="0" err="1"/>
              <a:t>hydrochlorothiazide</a:t>
            </a:r>
            <a:r>
              <a:rPr lang="fr-CA" altLang="en-US" dirty="0"/>
              <a:t> contre l’</a:t>
            </a:r>
            <a:r>
              <a:rPr lang="fr-CA" altLang="en-US" dirty="0" err="1"/>
              <a:t>indapamide</a:t>
            </a:r>
            <a:r>
              <a:rPr lang="fr-CA" altLang="en-US" dirty="0"/>
              <a:t> et la </a:t>
            </a:r>
            <a:r>
              <a:rPr lang="fr-CA" altLang="en-US" dirty="0" err="1"/>
              <a:t>chlorthalidone</a:t>
            </a:r>
            <a:r>
              <a:rPr lang="fr-CA" altLang="en-US" dirty="0"/>
              <a:t>, chez 883 sujets. Les résultats jugés intéressants étaient la puissance de l’action </a:t>
            </a:r>
            <a:r>
              <a:rPr lang="fr-CA" altLang="en-US" dirty="0" err="1"/>
              <a:t>antihypertensive</a:t>
            </a:r>
            <a:r>
              <a:rPr lang="fr-CA" altLang="en-US" dirty="0"/>
              <a:t> et les effets métaboliques des médicaments. </a:t>
            </a:r>
          </a:p>
          <a:p>
            <a:r>
              <a:rPr lang="fr-CA" altLang="en-US" dirty="0"/>
              <a:t> </a:t>
            </a:r>
          </a:p>
          <a:p>
            <a:r>
              <a:rPr lang="fr-CA" altLang="en-US" dirty="0"/>
              <a:t>Dans chacune des comparaisons, l’hétérogénéité entre les essais était minime et il n’y avait aucun signe de biais de publication.</a:t>
            </a:r>
          </a:p>
          <a:p>
            <a:endParaRPr lang="fr-CA" altLang="en-US" dirty="0"/>
          </a:p>
          <a:p>
            <a:r>
              <a:rPr lang="fr-CA" altLang="en-US" b="1" dirty="0"/>
              <a:t>Référence</a:t>
            </a:r>
          </a:p>
          <a:p>
            <a:r>
              <a:rPr lang="fr-CA" altLang="en-US" dirty="0" err="1"/>
              <a:t>Roush</a:t>
            </a:r>
            <a:r>
              <a:rPr lang="fr-CA" altLang="en-US" dirty="0"/>
              <a:t> GC, et al. Head-to-</a:t>
            </a:r>
            <a:r>
              <a:rPr lang="fr-CA" altLang="en-US" dirty="0" err="1"/>
              <a:t>head</a:t>
            </a:r>
            <a:r>
              <a:rPr lang="fr-CA" altLang="en-US" dirty="0"/>
              <a:t> </a:t>
            </a:r>
            <a:r>
              <a:rPr lang="fr-CA" altLang="en-US" dirty="0" err="1"/>
              <a:t>comparisons</a:t>
            </a:r>
            <a:r>
              <a:rPr lang="fr-CA" altLang="en-US" dirty="0"/>
              <a:t> of </a:t>
            </a:r>
            <a:r>
              <a:rPr lang="fr-CA" altLang="en-US" dirty="0" err="1"/>
              <a:t>hydrochlorothiazide</a:t>
            </a:r>
            <a:r>
              <a:rPr lang="fr-CA" altLang="en-US" dirty="0"/>
              <a:t> </a:t>
            </a:r>
            <a:r>
              <a:rPr lang="fr-CA" altLang="en-US" dirty="0" err="1"/>
              <a:t>with</a:t>
            </a:r>
            <a:r>
              <a:rPr lang="fr-CA" altLang="en-US" dirty="0"/>
              <a:t> </a:t>
            </a:r>
            <a:r>
              <a:rPr lang="fr-CA" altLang="en-US" dirty="0" err="1"/>
              <a:t>indapamide</a:t>
            </a:r>
            <a:r>
              <a:rPr lang="fr-CA" altLang="en-US" dirty="0"/>
              <a:t> and </a:t>
            </a:r>
            <a:r>
              <a:rPr lang="fr-CA" altLang="en-US" dirty="0" err="1"/>
              <a:t>chlorthalidone</a:t>
            </a:r>
            <a:r>
              <a:rPr lang="fr-CA" altLang="en-US" dirty="0"/>
              <a:t>: </a:t>
            </a:r>
            <a:r>
              <a:rPr lang="fr-CA" altLang="en-US" dirty="0" err="1"/>
              <a:t>antihypertensive</a:t>
            </a:r>
            <a:r>
              <a:rPr lang="fr-CA" altLang="en-US" dirty="0"/>
              <a:t> and </a:t>
            </a:r>
            <a:r>
              <a:rPr lang="fr-CA" altLang="en-US" dirty="0" err="1"/>
              <a:t>metabolic</a:t>
            </a:r>
            <a:r>
              <a:rPr lang="fr-CA" altLang="en-US" dirty="0"/>
              <a:t> </a:t>
            </a:r>
            <a:r>
              <a:rPr lang="fr-CA" altLang="en-US" dirty="0" err="1"/>
              <a:t>effects</a:t>
            </a:r>
            <a:r>
              <a:rPr lang="fr-CA" altLang="en-US" dirty="0"/>
              <a:t>. Hypertension, 2015; 65: 1041-1046.</a:t>
            </a:r>
          </a:p>
        </p:txBody>
      </p:sp>
      <p:sp>
        <p:nvSpPr>
          <p:cNvPr id="4" name="Slide Number Placeholder 3"/>
          <p:cNvSpPr>
            <a:spLocks noGrp="1"/>
          </p:cNvSpPr>
          <p:nvPr>
            <p:ph type="sldNum" sz="quarter" idx="10"/>
          </p:nvPr>
        </p:nvSpPr>
        <p:spPr/>
        <p:txBody>
          <a:bodyPr/>
          <a:lstStyle/>
          <a:p>
            <a:fld id="{EBF45825-8802-4D02-8581-991AF4C76E08}"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42221747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fr-CA" altLang="en-US" sz="1200" baseline="0" dirty="0"/>
              <a:t>Les doses de diurétiques</a:t>
            </a:r>
            <a:r>
              <a:rPr lang="fr-CA" altLang="en-US" sz="1200" dirty="0"/>
              <a:t> dans chaque groupe étaient prescrites en trois quantités différentes afin de permettre des </a:t>
            </a:r>
            <a:r>
              <a:rPr lang="fr-CA" altLang="en-US" sz="1200" baseline="0" dirty="0"/>
              <a:t>comparaisons justes entre les médicaments. Ainsi, chacun</a:t>
            </a:r>
            <a:r>
              <a:rPr lang="fr-CA" altLang="en-US" sz="1200" dirty="0"/>
              <a:t> des </a:t>
            </a:r>
            <a:r>
              <a:rPr lang="fr-CA" altLang="en-US" sz="1200" baseline="0" dirty="0"/>
              <a:t>14 essais</a:t>
            </a:r>
            <a:r>
              <a:rPr lang="fr-CA" altLang="en-US" sz="1200" dirty="0"/>
              <a:t> comparatifs, à répartition aléatoire, examinés dans la méta-analyse a été classé en fonction d’une dose relative </a:t>
            </a:r>
            <a:r>
              <a:rPr lang="fr-CA" altLang="en-US" sz="1200" baseline="0" dirty="0"/>
              <a:t>(HCTZ </a:t>
            </a:r>
            <a:r>
              <a:rPr lang="fr-CA" altLang="en-US" dirty="0"/>
              <a:t>plus forte que l’</a:t>
            </a:r>
            <a:r>
              <a:rPr lang="fr-CA" altLang="en-US" sz="1200" baseline="0" dirty="0"/>
              <a:t>INDAP ou la CTDN; l’INDAP plus forte que l’HCTZ, ou la CTDN plus forte que </a:t>
            </a:r>
            <a:r>
              <a:rPr lang="fr-CA" altLang="en-US" dirty="0"/>
              <a:t>l’HCTZ) et d’équivalents de dose </a:t>
            </a:r>
            <a:r>
              <a:rPr lang="fr-CA" altLang="en-US" sz="1200" baseline="0" dirty="0"/>
              <a:t>(c’est-</a:t>
            </a:r>
            <a:r>
              <a:rPr lang="fr-CA" altLang="en-US" dirty="0"/>
              <a:t>à-dire de médicaments prescrits à la même dose dans les deux groupes</a:t>
            </a:r>
            <a:r>
              <a:rPr lang="fr-CA" altLang="en-US" sz="1200" baseline="0" dirty="0"/>
              <a:t>).</a:t>
            </a:r>
          </a:p>
          <a:p>
            <a:pPr marL="0" marR="0" indent="0" algn="l" defTabSz="914400" rtl="0" eaLnBrk="1" fontAlgn="auto" latinLnBrk="0" hangingPunct="1">
              <a:lnSpc>
                <a:spcPct val="100000"/>
              </a:lnSpc>
              <a:spcBef>
                <a:spcPts val="0"/>
              </a:spcBef>
              <a:spcAft>
                <a:spcPts val="0"/>
              </a:spcAft>
              <a:buClrTx/>
              <a:buSzTx/>
              <a:buFontTx/>
              <a:buNone/>
              <a:tabLst/>
              <a:defRPr/>
            </a:pPr>
            <a:endParaRPr lang="fr-CA" altLang="en-US" sz="1200" baseline="0" dirty="0"/>
          </a:p>
          <a:p>
            <a:pPr>
              <a:defRPr/>
            </a:pPr>
            <a:r>
              <a:rPr lang="fr-CA" altLang="en-US" dirty="0"/>
              <a:t>Les principaux résultats jugés intéressants étaient l’abaissement de la PA, les effets </a:t>
            </a:r>
            <a:r>
              <a:rPr lang="fr-CA" altLang="en-US" sz="1200" baseline="0" dirty="0"/>
              <a:t>métaboliques (ex. :</a:t>
            </a:r>
            <a:r>
              <a:rPr lang="fr-CA" altLang="en-US" sz="1200" dirty="0"/>
              <a:t> potassium sérique, sodium sérique</a:t>
            </a:r>
            <a:r>
              <a:rPr lang="fr-CA" altLang="en-US" dirty="0"/>
              <a:t>, </a:t>
            </a:r>
            <a:r>
              <a:rPr lang="fr-CA" altLang="en-US" sz="1200" baseline="0" dirty="0"/>
              <a:t>créatinine, glucose, cholestérol et acide urique) et les événements</a:t>
            </a:r>
            <a:r>
              <a:rPr lang="fr-CA" altLang="en-US" sz="1200" dirty="0"/>
              <a:t> </a:t>
            </a:r>
            <a:r>
              <a:rPr lang="fr-CA" altLang="en-US" sz="1200" baseline="0" dirty="0"/>
              <a:t>CV (ex. : accident vasculaire cérébral).</a:t>
            </a:r>
          </a:p>
          <a:p>
            <a:endParaRPr lang="fr-CA" dirty="0"/>
          </a:p>
          <a:p>
            <a:r>
              <a:rPr lang="fr-CA" altLang="en-US" sz="1200" b="1" dirty="0"/>
              <a:t>Référence</a:t>
            </a:r>
          </a:p>
          <a:p>
            <a:r>
              <a:rPr lang="fr-CA" altLang="en-US" sz="1200" dirty="0" err="1"/>
              <a:t>Roush</a:t>
            </a:r>
            <a:r>
              <a:rPr lang="fr-CA" altLang="en-US" sz="1200" dirty="0"/>
              <a:t> GC, </a:t>
            </a:r>
            <a:r>
              <a:rPr lang="fr-CA" altLang="en-US" sz="1200" i="1" dirty="0"/>
              <a:t>et al</a:t>
            </a:r>
            <a:r>
              <a:rPr lang="fr-CA" altLang="en-US" sz="1200" dirty="0"/>
              <a:t>.</a:t>
            </a:r>
            <a:r>
              <a:rPr lang="fr-CA" altLang="en-US" sz="1200" baseline="0" dirty="0"/>
              <a:t> Head-to-</a:t>
            </a:r>
            <a:r>
              <a:rPr lang="fr-CA" altLang="en-US" sz="1200" baseline="0" dirty="0" err="1"/>
              <a:t>head</a:t>
            </a:r>
            <a:r>
              <a:rPr lang="fr-CA" altLang="en-US" sz="1200" baseline="0" dirty="0"/>
              <a:t> </a:t>
            </a:r>
            <a:r>
              <a:rPr lang="fr-CA" altLang="en-US" sz="1200" baseline="0" dirty="0" err="1"/>
              <a:t>comparisons</a:t>
            </a:r>
            <a:r>
              <a:rPr lang="fr-CA" altLang="en-US" sz="1200" baseline="0" dirty="0"/>
              <a:t> of </a:t>
            </a:r>
            <a:r>
              <a:rPr lang="fr-CA" altLang="en-US" sz="1200" baseline="0" dirty="0" err="1"/>
              <a:t>hydrochlorothiazide</a:t>
            </a:r>
            <a:r>
              <a:rPr lang="fr-CA" altLang="en-US" sz="1200" baseline="0" dirty="0"/>
              <a:t> </a:t>
            </a:r>
            <a:r>
              <a:rPr lang="fr-CA" altLang="en-US" sz="1200" baseline="0" dirty="0" err="1"/>
              <a:t>with</a:t>
            </a:r>
            <a:r>
              <a:rPr lang="fr-CA" altLang="en-US" sz="1200" baseline="0" dirty="0"/>
              <a:t> </a:t>
            </a:r>
            <a:r>
              <a:rPr lang="fr-CA" altLang="en-US" sz="1200" baseline="0" dirty="0" err="1"/>
              <a:t>indapamide</a:t>
            </a:r>
            <a:r>
              <a:rPr lang="fr-CA" altLang="en-US" sz="1200" baseline="0" dirty="0"/>
              <a:t> and </a:t>
            </a:r>
            <a:r>
              <a:rPr lang="fr-CA" altLang="en-US" sz="1200" baseline="0" dirty="0" err="1"/>
              <a:t>chlorthalidone</a:t>
            </a:r>
            <a:r>
              <a:rPr lang="fr-CA" altLang="en-US" sz="1200" baseline="0" dirty="0"/>
              <a:t>: </a:t>
            </a:r>
            <a:r>
              <a:rPr lang="fr-CA" altLang="en-US" sz="1200" baseline="0" dirty="0" err="1"/>
              <a:t>antihypertensive</a:t>
            </a:r>
            <a:r>
              <a:rPr lang="fr-CA" altLang="en-US" sz="1200" baseline="0" dirty="0"/>
              <a:t> and </a:t>
            </a:r>
            <a:r>
              <a:rPr lang="fr-CA" altLang="en-US" sz="1200" baseline="0" dirty="0" err="1"/>
              <a:t>metabolic</a:t>
            </a:r>
            <a:r>
              <a:rPr lang="fr-CA" altLang="en-US" sz="1200" baseline="0" dirty="0"/>
              <a:t> </a:t>
            </a:r>
            <a:r>
              <a:rPr lang="fr-CA" altLang="en-US" sz="1200" baseline="0" dirty="0" err="1"/>
              <a:t>effects</a:t>
            </a:r>
            <a:r>
              <a:rPr lang="fr-CA" altLang="en-US" sz="1200" baseline="0" dirty="0"/>
              <a:t>. </a:t>
            </a:r>
            <a:r>
              <a:rPr lang="fr-CA" altLang="en-US" sz="1200" i="1" baseline="0" dirty="0"/>
              <a:t>Hypertension</a:t>
            </a:r>
            <a:r>
              <a:rPr lang="fr-CA" altLang="en-US" sz="1200" baseline="0" dirty="0"/>
              <a:t>, 2015; 65: 1041-1046.</a:t>
            </a:r>
            <a:endParaRPr lang="fr-CA" altLang="en-US" sz="1200" dirty="0"/>
          </a:p>
          <a:p>
            <a:endParaRPr lang="fr-CA" dirty="0"/>
          </a:p>
        </p:txBody>
      </p:sp>
      <p:sp>
        <p:nvSpPr>
          <p:cNvPr id="4" name="Slide Number Placeholder 3"/>
          <p:cNvSpPr>
            <a:spLocks noGrp="1"/>
          </p:cNvSpPr>
          <p:nvPr>
            <p:ph type="sldNum" sz="quarter" idx="10"/>
          </p:nvPr>
        </p:nvSpPr>
        <p:spPr/>
        <p:txBody>
          <a:bodyPr/>
          <a:lstStyle/>
          <a:p>
            <a:fld id="{B46EFE9D-044C-4BA1-9A40-FBFDC38C0AB7}" type="slidenum">
              <a:rPr lang="en-US" smtClean="0"/>
              <a:pPr/>
              <a:t>33</a:t>
            </a:fld>
            <a:endParaRPr lang="en-US"/>
          </a:p>
        </p:txBody>
      </p:sp>
    </p:spTree>
    <p:extLst>
      <p:ext uri="{BB962C8B-B14F-4D97-AF65-F5344CB8AC3E}">
        <p14:creationId xmlns:p14="http://schemas.microsoft.com/office/powerpoint/2010/main" val="23823623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dirty="0">
                <a:ea typeface="msgothic" charset="0"/>
                <a:cs typeface="msgothic" charset="0"/>
              </a:rPr>
              <a:t>Dans la comparaison de la réduction de la pression systolique (PS), l’</a:t>
            </a:r>
            <a:r>
              <a:rPr lang="fr-CA" dirty="0" err="1">
                <a:ea typeface="msgothic" charset="0"/>
                <a:cs typeface="msgothic" charset="0"/>
              </a:rPr>
              <a:t>indapamide</a:t>
            </a:r>
            <a:r>
              <a:rPr lang="fr-CA" dirty="0">
                <a:ea typeface="msgothic" charset="0"/>
                <a:cs typeface="msgothic" charset="0"/>
              </a:rPr>
              <a:t> a produit une réduction significativement plus grande que celle produite par l’HCTZ (−5,1 mm Hg;</a:t>
            </a:r>
            <a:r>
              <a:rPr lang="fr-CA" i="1" dirty="0">
                <a:ea typeface="msgothic" charset="0"/>
                <a:cs typeface="msgothic" charset="0"/>
              </a:rPr>
              <a:t> p </a:t>
            </a:r>
            <a:r>
              <a:rPr lang="fr-CA" dirty="0">
                <a:ea typeface="msgothic" charset="0"/>
                <a:cs typeface="msgothic" charset="0"/>
              </a:rPr>
              <a:t>= 0,004), et l’hétérogénéité était minime dans les 10 essais. </a:t>
            </a:r>
          </a:p>
          <a:p>
            <a:pPr marL="0" marR="0" indent="0" algn="l" defTabSz="914400" rtl="0" eaLnBrk="1" fontAlgn="auto" latinLnBrk="0" hangingPunct="1">
              <a:lnSpc>
                <a:spcPct val="100000"/>
              </a:lnSpc>
              <a:spcBef>
                <a:spcPts val="0"/>
              </a:spcBef>
              <a:spcAft>
                <a:spcPts val="0"/>
              </a:spcAft>
              <a:buClrTx/>
              <a:buSzTx/>
              <a:buFontTx/>
              <a:buNone/>
              <a:tabLst/>
              <a:defRPr/>
            </a:pPr>
            <a:endParaRPr lang="fr-CA" dirty="0">
              <a:ea typeface="msgothic" charset="0"/>
              <a:cs typeface="msgothic" charset="0"/>
            </a:endParaRPr>
          </a:p>
          <a:p>
            <a:pPr>
              <a:defRPr/>
            </a:pPr>
            <a:r>
              <a:rPr lang="fr-CA" dirty="0">
                <a:ea typeface="msgothic" charset="0"/>
                <a:cs typeface="msgothic" charset="0"/>
              </a:rPr>
              <a:t>Il en est allé de même pour la </a:t>
            </a:r>
            <a:r>
              <a:rPr lang="fr-CA" dirty="0" err="1">
                <a:ea typeface="msgothic" charset="0"/>
                <a:cs typeface="msgothic" charset="0"/>
              </a:rPr>
              <a:t>chlorthalidone</a:t>
            </a:r>
            <a:r>
              <a:rPr lang="fr-CA" dirty="0">
                <a:ea typeface="msgothic" charset="0"/>
                <a:cs typeface="msgothic" charset="0"/>
              </a:rPr>
              <a:t> qui a produit une réduction de la PS plus grande que l’HCTZ, réduction qui se rapprochait de la signification statistique (−3,6 mm Hg; </a:t>
            </a:r>
            <a:r>
              <a:rPr lang="fr-CA" i="1" dirty="0">
                <a:ea typeface="msgothic" charset="0"/>
                <a:cs typeface="msgothic" charset="0"/>
              </a:rPr>
              <a:t>p</a:t>
            </a:r>
            <a:r>
              <a:rPr lang="fr-CA" dirty="0">
                <a:ea typeface="msgothic" charset="0"/>
                <a:cs typeface="msgothic" charset="0"/>
              </a:rPr>
              <a:t> = 0,052), sans </a:t>
            </a:r>
            <a:r>
              <a:rPr lang="fr-CA" altLang="en-US" dirty="0">
                <a:ea typeface="msgothic" charset="0"/>
                <a:cs typeface="msgothic" charset="0"/>
              </a:rPr>
              <a:t>signe de biais de publication</a:t>
            </a:r>
            <a:r>
              <a:rPr lang="fr-CA" dirty="0">
                <a:ea typeface="msgothic" charset="0"/>
                <a:cs typeface="msgothic" charset="0"/>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fr-CA" dirty="0">
              <a:ea typeface="msgothic" charset="0"/>
              <a:cs typeface="msgothic" charset="0"/>
            </a:endParaRPr>
          </a:p>
          <a:p>
            <a:r>
              <a:rPr lang="fr-CA" altLang="en-US" b="1" dirty="0">
                <a:ea typeface="msgothic" charset="0"/>
                <a:cs typeface="msgothic" charset="0"/>
              </a:rPr>
              <a:t>Référence</a:t>
            </a:r>
          </a:p>
          <a:p>
            <a:r>
              <a:rPr lang="fr-CA" altLang="en-US" sz="1200" dirty="0" err="1"/>
              <a:t>Roush</a:t>
            </a:r>
            <a:r>
              <a:rPr lang="fr-CA" altLang="en-US" sz="1200" dirty="0"/>
              <a:t> GC, </a:t>
            </a:r>
            <a:r>
              <a:rPr lang="fr-CA" altLang="en-US" sz="1200" i="1" dirty="0"/>
              <a:t>et al</a:t>
            </a:r>
            <a:r>
              <a:rPr lang="fr-CA" altLang="en-US" sz="1200" dirty="0"/>
              <a:t>.</a:t>
            </a:r>
            <a:r>
              <a:rPr lang="fr-CA" altLang="en-US" sz="1200" baseline="0" dirty="0"/>
              <a:t> Head-to-</a:t>
            </a:r>
            <a:r>
              <a:rPr lang="fr-CA" altLang="en-US" sz="1200" baseline="0" dirty="0" err="1"/>
              <a:t>head</a:t>
            </a:r>
            <a:r>
              <a:rPr lang="fr-CA" altLang="en-US" sz="1200" baseline="0" dirty="0"/>
              <a:t> </a:t>
            </a:r>
            <a:r>
              <a:rPr lang="fr-CA" altLang="en-US" sz="1200" baseline="0" dirty="0" err="1"/>
              <a:t>comparisons</a:t>
            </a:r>
            <a:r>
              <a:rPr lang="fr-CA" altLang="en-US" sz="1200" baseline="0" dirty="0"/>
              <a:t> of </a:t>
            </a:r>
            <a:r>
              <a:rPr lang="fr-CA" altLang="en-US" sz="1200" baseline="0" dirty="0" err="1"/>
              <a:t>hydrochlorothiazide</a:t>
            </a:r>
            <a:r>
              <a:rPr lang="fr-CA" altLang="en-US" sz="1200" baseline="0" dirty="0"/>
              <a:t> </a:t>
            </a:r>
            <a:r>
              <a:rPr lang="fr-CA" altLang="en-US" sz="1200" baseline="0" dirty="0" err="1"/>
              <a:t>with</a:t>
            </a:r>
            <a:r>
              <a:rPr lang="fr-CA" altLang="en-US" sz="1200" baseline="0" dirty="0"/>
              <a:t> </a:t>
            </a:r>
            <a:r>
              <a:rPr lang="fr-CA" altLang="en-US" sz="1200" baseline="0" dirty="0" err="1"/>
              <a:t>indapamide</a:t>
            </a:r>
            <a:r>
              <a:rPr lang="fr-CA" altLang="en-US" sz="1200" baseline="0" dirty="0"/>
              <a:t> and </a:t>
            </a:r>
            <a:r>
              <a:rPr lang="fr-CA" altLang="en-US" sz="1200" baseline="0" dirty="0" err="1"/>
              <a:t>chlorthalidone</a:t>
            </a:r>
            <a:r>
              <a:rPr lang="fr-CA" altLang="en-US" sz="1200" baseline="0" dirty="0"/>
              <a:t>: </a:t>
            </a:r>
            <a:r>
              <a:rPr lang="fr-CA" altLang="en-US" sz="1200" baseline="0" dirty="0" err="1"/>
              <a:t>antihypertensive</a:t>
            </a:r>
            <a:r>
              <a:rPr lang="fr-CA" altLang="en-US" sz="1200" baseline="0" dirty="0"/>
              <a:t> and </a:t>
            </a:r>
            <a:r>
              <a:rPr lang="fr-CA" altLang="en-US" sz="1200" baseline="0" dirty="0" err="1"/>
              <a:t>metabolic</a:t>
            </a:r>
            <a:r>
              <a:rPr lang="fr-CA" altLang="en-US" sz="1200" baseline="0" dirty="0"/>
              <a:t> </a:t>
            </a:r>
            <a:r>
              <a:rPr lang="fr-CA" altLang="en-US" sz="1200" baseline="0" dirty="0" err="1"/>
              <a:t>effects</a:t>
            </a:r>
            <a:r>
              <a:rPr lang="fr-CA" altLang="en-US" sz="1200" baseline="0" dirty="0"/>
              <a:t>. </a:t>
            </a:r>
            <a:r>
              <a:rPr lang="fr-CA" altLang="en-US" sz="1200" i="1" baseline="0" dirty="0"/>
              <a:t>Hypertension</a:t>
            </a:r>
            <a:r>
              <a:rPr lang="fr-CA" altLang="en-US" sz="1200" baseline="0" dirty="0"/>
              <a:t>, 2015; 65: 1041-1046.</a:t>
            </a:r>
            <a:endParaRPr lang="fr-CA" altLang="en-US" sz="12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F45825-8802-4D02-8581-991AF4C76E0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650485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587500" y="1006475"/>
            <a:ext cx="4595813" cy="344805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4098" name="Text Box 2"/>
          <p:cNvSpPr txBox="1">
            <a:spLocks noGrp="1" noChangeArrowheads="1"/>
          </p:cNvSpPr>
          <p:nvPr>
            <p:ph type="body"/>
          </p:nvPr>
        </p:nvSpPr>
        <p:spPr bwMode="auto">
          <a:xfrm>
            <a:off x="1185863" y="4787900"/>
            <a:ext cx="5407025" cy="38258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pPr eaLnBrk="1">
              <a:lnSpc>
                <a:spcPct val="93000"/>
              </a:lnSpc>
              <a:spcBef>
                <a:spcPct val="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fr-CA" altLang="en-US" dirty="0">
                <a:ea typeface="msgothic" charset="0"/>
                <a:cs typeface="msgothic" charset="0"/>
              </a:rPr>
              <a:t>Aucune différence n’a été détectée entre l’</a:t>
            </a:r>
            <a:r>
              <a:rPr lang="fr-CA" altLang="en-US" dirty="0" err="1">
                <a:ea typeface="msgothic" charset="0"/>
                <a:cs typeface="msgothic" charset="0"/>
              </a:rPr>
              <a:t>indapamide</a:t>
            </a:r>
            <a:r>
              <a:rPr lang="fr-CA" altLang="en-US" dirty="0">
                <a:ea typeface="msgothic" charset="0"/>
                <a:cs typeface="msgothic" charset="0"/>
              </a:rPr>
              <a:t> et l’HCTZ en ce qui concerne le potassium</a:t>
            </a:r>
            <a:r>
              <a:rPr lang="fr-CA" altLang="en-US" baseline="0" dirty="0">
                <a:ea typeface="msgothic" charset="0"/>
                <a:cs typeface="msgothic" charset="0"/>
              </a:rPr>
              <a:t> sérique (comme le montre le graphique en </a:t>
            </a:r>
            <a:r>
              <a:rPr lang="fr-CA" altLang="en-US" dirty="0">
                <a:ea typeface="msgothic" charset="0"/>
                <a:cs typeface="msgothic" charset="0"/>
              </a:rPr>
              <a:t>forêt</a:t>
            </a:r>
            <a:r>
              <a:rPr lang="fr-CA" altLang="en-US" baseline="0" dirty="0">
                <a:ea typeface="msgothic" charset="0"/>
                <a:cs typeface="msgothic" charset="0"/>
              </a:rPr>
              <a:t>) et d’autres effets métaboliques</a:t>
            </a:r>
            <a:r>
              <a:rPr lang="fr-CA" altLang="en-US" dirty="0">
                <a:ea typeface="msgothic" charset="0"/>
                <a:cs typeface="msgothic" charset="0"/>
              </a:rPr>
              <a:t> </a:t>
            </a:r>
            <a:r>
              <a:rPr lang="fr-CA" altLang="en-US" baseline="0" dirty="0">
                <a:ea typeface="msgothic" charset="0"/>
                <a:cs typeface="msgothic" charset="0"/>
              </a:rPr>
              <a:t>(données non </a:t>
            </a:r>
            <a:r>
              <a:rPr lang="fr-CA" altLang="en-US" dirty="0">
                <a:ea typeface="msgothic" charset="0"/>
                <a:cs typeface="msgothic" charset="0"/>
              </a:rPr>
              <a:t>affichées</a:t>
            </a:r>
            <a:r>
              <a:rPr lang="fr-CA" altLang="en-US" baseline="0" dirty="0">
                <a:ea typeface="msgothic" charset="0"/>
                <a:cs typeface="msgothic" charset="0"/>
              </a:rPr>
              <a:t>).</a:t>
            </a:r>
            <a:endParaRPr lang="fr-CA" altLang="en-US" dirty="0">
              <a:ea typeface="msgothic" charset="0"/>
              <a:cs typeface="msgothic" charset="0"/>
            </a:endParaRPr>
          </a:p>
          <a:p>
            <a:pPr marL="85725" indent="-85725" eaLnBrk="1">
              <a:lnSpc>
                <a:spcPct val="93000"/>
              </a:lnSpc>
              <a:spcBef>
                <a:spcPct val="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endParaRPr lang="fr-CA" altLang="en-US" dirty="0">
              <a:ea typeface="msgothic" charset="0"/>
              <a:cs typeface="msgothic" charset="0"/>
            </a:endParaRPr>
          </a:p>
          <a:p>
            <a:pPr>
              <a:lnSpc>
                <a:spcPct val="93000"/>
              </a:lnSpc>
              <a:spcBef>
                <a:spcPct val="0"/>
              </a:spcBef>
              <a:buSzPct val="45000"/>
              <a:tabLst>
                <a:tab pos="723900" algn="l"/>
                <a:tab pos="1447800" algn="l"/>
                <a:tab pos="2171700" algn="l"/>
                <a:tab pos="2895600" algn="l"/>
                <a:tab pos="3619500" algn="l"/>
                <a:tab pos="4343400" algn="l"/>
                <a:tab pos="5067300" algn="l"/>
              </a:tabLst>
            </a:pPr>
            <a:r>
              <a:rPr lang="fr-CA" altLang="en-US" dirty="0">
                <a:ea typeface="msgothic" charset="0"/>
                <a:cs typeface="msgothic" charset="0"/>
              </a:rPr>
              <a:t>Méta-analyse selon la méthode de </a:t>
            </a:r>
            <a:r>
              <a:rPr lang="fr-CA" altLang="en-US" dirty="0" err="1">
                <a:ea typeface="msgothic" charset="0"/>
                <a:cs typeface="msgothic" charset="0"/>
              </a:rPr>
              <a:t>DerSimonian</a:t>
            </a:r>
            <a:r>
              <a:rPr lang="fr-CA" altLang="en-US" dirty="0">
                <a:ea typeface="msgothic" charset="0"/>
                <a:cs typeface="msgothic" charset="0"/>
              </a:rPr>
              <a:t>–</a:t>
            </a:r>
            <a:r>
              <a:rPr lang="fr-CA" altLang="en-US" dirty="0" err="1">
                <a:ea typeface="msgothic" charset="0"/>
                <a:cs typeface="msgothic" charset="0"/>
              </a:rPr>
              <a:t>Laired</a:t>
            </a:r>
            <a:r>
              <a:rPr lang="fr-CA" altLang="en-US" dirty="0">
                <a:ea typeface="msgothic" charset="0"/>
                <a:cs typeface="msgothic" charset="0"/>
              </a:rPr>
              <a:t> portant sur la comparaison de l’</a:t>
            </a:r>
            <a:r>
              <a:rPr lang="fr-CA" altLang="en-US" dirty="0" err="1">
                <a:ea typeface="msgothic" charset="0"/>
                <a:cs typeface="msgothic" charset="0"/>
              </a:rPr>
              <a:t>hydrochlorothiazide</a:t>
            </a:r>
            <a:r>
              <a:rPr lang="fr-CA" altLang="en-US" dirty="0">
                <a:ea typeface="msgothic" charset="0"/>
                <a:cs typeface="msgothic" charset="0"/>
              </a:rPr>
              <a:t> (HCTZ) avec l’</a:t>
            </a:r>
            <a:r>
              <a:rPr lang="fr-CA" altLang="en-US" dirty="0" err="1">
                <a:ea typeface="msgothic" charset="0"/>
                <a:cs typeface="msgothic" charset="0"/>
              </a:rPr>
              <a:t>indapamide</a:t>
            </a:r>
            <a:r>
              <a:rPr lang="fr-CA" altLang="en-US" dirty="0">
                <a:ea typeface="msgothic" charset="0"/>
                <a:cs typeface="msgothic" charset="0"/>
              </a:rPr>
              <a:t> (INDAP) –Effets des médicaments sur le potassium sérique, exprimé en </a:t>
            </a:r>
            <a:r>
              <a:rPr lang="fr-CA" altLang="en-US" dirty="0" err="1">
                <a:ea typeface="msgothic" charset="0"/>
                <a:cs typeface="msgothic" charset="0"/>
              </a:rPr>
              <a:t>mEq</a:t>
            </a:r>
            <a:r>
              <a:rPr lang="fr-CA" altLang="en-US" dirty="0">
                <a:ea typeface="msgothic" charset="0"/>
                <a:cs typeface="msgothic" charset="0"/>
              </a:rPr>
              <a:t>/l; effets aléatoires. Il n’y avait pas d’hétérogénéité entre les essais. Les essais dans lesquels les doses d’HCTZ étaient plus fortes ont eu un poids de l’ordre de 1 % sur l’effet général contre 10 % pour les essais dans lesquels les doses d’INDAP étaient plus fortes, ce qui s’est traduit par un léger biais en faveur de l’INDAP et par un effet </a:t>
            </a:r>
            <a:r>
              <a:rPr lang="fr-CA" altLang="en-US" dirty="0" err="1">
                <a:ea typeface="msgothic" charset="0"/>
                <a:cs typeface="msgothic" charset="0"/>
              </a:rPr>
              <a:t>hypokaliémique</a:t>
            </a:r>
            <a:r>
              <a:rPr lang="fr-CA" altLang="en-US" dirty="0">
                <a:ea typeface="msgothic" charset="0"/>
                <a:cs typeface="msgothic" charset="0"/>
              </a:rPr>
              <a:t> plus grand. </a:t>
            </a:r>
          </a:p>
          <a:p>
            <a:pPr eaLnBrk="1">
              <a:lnSpc>
                <a:spcPct val="93000"/>
              </a:lnSpc>
              <a:spcBef>
                <a:spcPct val="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endParaRPr lang="fr-CA" altLang="en-US" dirty="0">
              <a:ea typeface="msgothic" charset="0"/>
              <a:cs typeface="msgothic" charset="0"/>
            </a:endParaRPr>
          </a:p>
          <a:p>
            <a:pPr eaLnBrk="1">
              <a:lnSpc>
                <a:spcPct val="93000"/>
              </a:lnSpc>
              <a:spcBef>
                <a:spcPct val="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fr-CA" altLang="en-US" dirty="0">
                <a:ea typeface="msgothic" charset="0"/>
                <a:cs typeface="msgothic" charset="0"/>
              </a:rPr>
              <a:t>IC : intervalle de confiance</a:t>
            </a:r>
          </a:p>
          <a:p>
            <a:pPr marL="85725" indent="-85725" eaLnBrk="1">
              <a:lnSpc>
                <a:spcPct val="93000"/>
              </a:lnSpc>
              <a:spcBef>
                <a:spcPct val="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endParaRPr lang="fr-CA" altLang="en-US" dirty="0">
              <a:ea typeface="msgothic" charset="0"/>
              <a:cs typeface="msgothic" charset="0"/>
            </a:endParaRPr>
          </a:p>
          <a:p>
            <a:r>
              <a:rPr lang="fr-CA" altLang="en-US" sz="1200" b="1" dirty="0"/>
              <a:t>Référence</a:t>
            </a:r>
          </a:p>
          <a:p>
            <a:r>
              <a:rPr lang="fr-CA" altLang="en-US" sz="1200" dirty="0" err="1"/>
              <a:t>Roush</a:t>
            </a:r>
            <a:r>
              <a:rPr lang="fr-CA" altLang="en-US" sz="1200" dirty="0"/>
              <a:t> GC, </a:t>
            </a:r>
            <a:r>
              <a:rPr lang="fr-CA" altLang="en-US" sz="1200" i="1" dirty="0"/>
              <a:t>et al</a:t>
            </a:r>
            <a:r>
              <a:rPr lang="fr-CA" altLang="en-US" sz="1200" dirty="0"/>
              <a:t>.</a:t>
            </a:r>
            <a:r>
              <a:rPr lang="fr-CA" altLang="en-US" sz="1200" baseline="0" dirty="0"/>
              <a:t> Head-to-</a:t>
            </a:r>
            <a:r>
              <a:rPr lang="fr-CA" altLang="en-US" sz="1200" baseline="0" dirty="0" err="1"/>
              <a:t>head</a:t>
            </a:r>
            <a:r>
              <a:rPr lang="fr-CA" altLang="en-US" sz="1200" baseline="0" dirty="0"/>
              <a:t> </a:t>
            </a:r>
            <a:r>
              <a:rPr lang="fr-CA" altLang="en-US" sz="1200" baseline="0" dirty="0" err="1"/>
              <a:t>comparisons</a:t>
            </a:r>
            <a:r>
              <a:rPr lang="fr-CA" altLang="en-US" sz="1200" baseline="0" dirty="0"/>
              <a:t> of </a:t>
            </a:r>
            <a:r>
              <a:rPr lang="fr-CA" altLang="en-US" sz="1200" baseline="0" dirty="0" err="1"/>
              <a:t>hydrochlorothiazide</a:t>
            </a:r>
            <a:r>
              <a:rPr lang="fr-CA" altLang="en-US" sz="1200" baseline="0" dirty="0"/>
              <a:t> </a:t>
            </a:r>
            <a:r>
              <a:rPr lang="fr-CA" altLang="en-US" sz="1200" baseline="0" dirty="0" err="1"/>
              <a:t>with</a:t>
            </a:r>
            <a:r>
              <a:rPr lang="fr-CA" altLang="en-US" sz="1200" baseline="0" dirty="0"/>
              <a:t> </a:t>
            </a:r>
            <a:r>
              <a:rPr lang="fr-CA" altLang="en-US" sz="1200" baseline="0" dirty="0" err="1"/>
              <a:t>indapamide</a:t>
            </a:r>
            <a:r>
              <a:rPr lang="fr-CA" altLang="en-US" sz="1200" baseline="0" dirty="0"/>
              <a:t> and </a:t>
            </a:r>
            <a:r>
              <a:rPr lang="fr-CA" altLang="en-US" sz="1200" baseline="0" dirty="0" err="1"/>
              <a:t>chlorthalidone</a:t>
            </a:r>
            <a:r>
              <a:rPr lang="fr-CA" altLang="en-US" sz="1200" baseline="0" dirty="0"/>
              <a:t>: </a:t>
            </a:r>
            <a:r>
              <a:rPr lang="fr-CA" altLang="en-US" sz="1200" baseline="0" dirty="0" err="1"/>
              <a:t>antihypertensive</a:t>
            </a:r>
            <a:r>
              <a:rPr lang="fr-CA" altLang="en-US" sz="1200" baseline="0" dirty="0"/>
              <a:t> and </a:t>
            </a:r>
            <a:r>
              <a:rPr lang="fr-CA" altLang="en-US" sz="1200" baseline="0" dirty="0" err="1"/>
              <a:t>metabolic</a:t>
            </a:r>
            <a:r>
              <a:rPr lang="fr-CA" altLang="en-US" sz="1200" baseline="0" dirty="0"/>
              <a:t> </a:t>
            </a:r>
            <a:r>
              <a:rPr lang="fr-CA" altLang="en-US" sz="1200" baseline="0" dirty="0" err="1"/>
              <a:t>effects</a:t>
            </a:r>
            <a:r>
              <a:rPr lang="fr-CA" altLang="en-US" sz="1200" baseline="0" dirty="0"/>
              <a:t>. </a:t>
            </a:r>
            <a:r>
              <a:rPr lang="fr-CA" altLang="en-US" sz="1200" i="1" baseline="0" dirty="0"/>
              <a:t>Hypertension</a:t>
            </a:r>
            <a:r>
              <a:rPr lang="fr-CA" altLang="en-US" sz="1200" baseline="0" dirty="0"/>
              <a:t>, 2015; 65: 1041-1046.</a:t>
            </a:r>
            <a:endParaRPr lang="fr-CA" altLang="en-US" sz="1200" dirty="0"/>
          </a:p>
          <a:p>
            <a:pPr marL="85725" indent="-85725" eaLnBrk="1">
              <a:lnSpc>
                <a:spcPct val="93000"/>
              </a:lnSpc>
              <a:spcBef>
                <a:spcPct val="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endParaRPr lang="en-GB" altLang="en-US" dirty="0">
              <a:ea typeface="msgothic" charset="0"/>
              <a:cs typeface="msgothic" charset="0"/>
            </a:endParaRPr>
          </a:p>
        </p:txBody>
      </p:sp>
    </p:spTree>
    <p:extLst>
      <p:ext uri="{BB962C8B-B14F-4D97-AF65-F5344CB8AC3E}">
        <p14:creationId xmlns:p14="http://schemas.microsoft.com/office/powerpoint/2010/main" val="34794641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lvl="0"/>
            <a:r>
              <a:rPr lang="fr-CA" altLang="en-US" dirty="0"/>
              <a:t>La recommandation d’Hypertension Canada 2017 en faveur des diurétiques de type thiazidique plutôt que des diurétiques thiazidiques</a:t>
            </a:r>
            <a:r>
              <a:rPr lang="fr-CA" altLang="en-US" baseline="0" dirty="0"/>
              <a:t> est également étayée</a:t>
            </a:r>
            <a:r>
              <a:rPr lang="fr-CA" altLang="en-US" dirty="0"/>
              <a:t> par cet essai comparatif, à répartition aléatoire, d’une durée de </a:t>
            </a:r>
            <a:r>
              <a:rPr lang="fr-CA" altLang="en-US" baseline="0" dirty="0"/>
              <a:t>12 semaine</a:t>
            </a:r>
            <a:r>
              <a:rPr lang="fr-CA" altLang="en-US" dirty="0"/>
              <a:t>, chez </a:t>
            </a:r>
            <a:r>
              <a:rPr lang="fr-CA" altLang="en-US" baseline="0" dirty="0"/>
              <a:t>54 sujets atteints d’hypertension de stade 1,</a:t>
            </a:r>
            <a:r>
              <a:rPr lang="fr-CA" altLang="en-US" dirty="0"/>
              <a:t> en I</a:t>
            </a:r>
            <a:r>
              <a:rPr lang="fr-CA" altLang="en-US" baseline="0" dirty="0"/>
              <a:t>nde. Les sujets ont reçu au hasard soit de la </a:t>
            </a:r>
            <a:r>
              <a:rPr lang="fr-CA" altLang="en-US" baseline="0" dirty="0" err="1"/>
              <a:t>chlorthalidone</a:t>
            </a:r>
            <a:r>
              <a:rPr lang="fr-CA" altLang="en-US" baseline="0" dirty="0"/>
              <a:t> à faible dose (6,25 mg/jour; n = 16), soit de l’HCTZ (12,5 mg/jour; </a:t>
            </a:r>
            <a:br>
              <a:rPr lang="fr-CA" altLang="en-US" baseline="0" dirty="0"/>
            </a:br>
            <a:r>
              <a:rPr lang="fr-CA" altLang="en-US" baseline="0" dirty="0"/>
              <a:t>n = 18), soit de l’HCTZ à libération prolongée (12,5 mg/jour; n = 20).</a:t>
            </a:r>
          </a:p>
          <a:p>
            <a:pPr lvl="0"/>
            <a:endParaRPr lang="fr-CA" altLang="en-US" baseline="0" dirty="0"/>
          </a:p>
          <a:p>
            <a:pPr lvl="0"/>
            <a:r>
              <a:rPr lang="fr-CA" altLang="en-US" baseline="0" dirty="0"/>
              <a:t>Un MAPA</a:t>
            </a:r>
            <a:r>
              <a:rPr lang="fr-CA" altLang="en-US" dirty="0"/>
              <a:t> a été réalisé au début, à la </a:t>
            </a:r>
            <a:r>
              <a:rPr lang="fr-CA" altLang="en-US" baseline="0" dirty="0"/>
              <a:t>4</a:t>
            </a:r>
            <a:r>
              <a:rPr lang="fr-CA" altLang="en-US" baseline="30000" dirty="0"/>
              <a:t>e</a:t>
            </a:r>
            <a:r>
              <a:rPr lang="fr-CA" altLang="en-US" baseline="0" dirty="0"/>
              <a:t> semaine et à la 12</a:t>
            </a:r>
            <a:r>
              <a:rPr lang="fr-CA" altLang="en-US" baseline="30000" dirty="0"/>
              <a:t>e</a:t>
            </a:r>
            <a:r>
              <a:rPr lang="fr-CA" altLang="en-US" baseline="0" dirty="0"/>
              <a:t> semaine.</a:t>
            </a:r>
            <a:endParaRPr lang="fr-CA" altLang="en-US" dirty="0"/>
          </a:p>
          <a:p>
            <a:pPr lvl="0"/>
            <a:endParaRPr lang="fr-CA" altLang="en-US" dirty="0"/>
          </a:p>
          <a:p>
            <a:r>
              <a:rPr lang="fr-CA" b="1" dirty="0"/>
              <a:t>Référence</a:t>
            </a:r>
          </a:p>
          <a:p>
            <a:r>
              <a:rPr lang="fr-CA" dirty="0" err="1"/>
              <a:t>Pareek</a:t>
            </a:r>
            <a:r>
              <a:rPr lang="fr-CA" dirty="0"/>
              <a:t> AK, </a:t>
            </a:r>
            <a:r>
              <a:rPr lang="fr-CA" i="1" dirty="0"/>
              <a:t>et al</a:t>
            </a:r>
            <a:r>
              <a:rPr lang="fr-CA" dirty="0"/>
              <a:t>. </a:t>
            </a:r>
            <a:r>
              <a:rPr lang="fr-CA" dirty="0" err="1"/>
              <a:t>Efficacy</a:t>
            </a:r>
            <a:r>
              <a:rPr lang="fr-CA" dirty="0"/>
              <a:t> of </a:t>
            </a:r>
            <a:r>
              <a:rPr lang="fr-CA" dirty="0" err="1"/>
              <a:t>low</a:t>
            </a:r>
            <a:r>
              <a:rPr lang="fr-CA" dirty="0"/>
              <a:t>-dose </a:t>
            </a:r>
            <a:r>
              <a:rPr lang="fr-CA" dirty="0" err="1"/>
              <a:t>chlorthalidone</a:t>
            </a:r>
            <a:r>
              <a:rPr lang="fr-CA" dirty="0"/>
              <a:t> and </a:t>
            </a:r>
            <a:r>
              <a:rPr lang="fr-CA" dirty="0" err="1"/>
              <a:t>hydrochlorothiazide</a:t>
            </a:r>
            <a:r>
              <a:rPr lang="fr-CA" dirty="0"/>
              <a:t> as </a:t>
            </a:r>
            <a:r>
              <a:rPr lang="fr-CA" dirty="0" err="1"/>
              <a:t>assessed</a:t>
            </a:r>
            <a:r>
              <a:rPr lang="fr-CA" dirty="0"/>
              <a:t> by 24-h </a:t>
            </a:r>
            <a:r>
              <a:rPr lang="fr-CA" dirty="0" err="1"/>
              <a:t>ambulatory</a:t>
            </a:r>
            <a:r>
              <a:rPr lang="fr-CA" dirty="0"/>
              <a:t> </a:t>
            </a:r>
            <a:r>
              <a:rPr lang="fr-CA" dirty="0" err="1"/>
              <a:t>blood</a:t>
            </a:r>
            <a:r>
              <a:rPr lang="fr-CA" dirty="0"/>
              <a:t> pressure monitoring. </a:t>
            </a:r>
            <a:r>
              <a:rPr lang="fr-CA" i="1" dirty="0"/>
              <a:t>J Am </a:t>
            </a:r>
            <a:r>
              <a:rPr lang="fr-CA" i="1" dirty="0" err="1"/>
              <a:t>Coll</a:t>
            </a:r>
            <a:r>
              <a:rPr lang="fr-CA" i="1" dirty="0"/>
              <a:t> </a:t>
            </a:r>
            <a:r>
              <a:rPr lang="fr-CA" i="1" dirty="0" err="1"/>
              <a:t>Cardiol</a:t>
            </a:r>
            <a:r>
              <a:rPr lang="fr-CA" dirty="0"/>
              <a:t>., 2016; 67: 379-389.</a:t>
            </a:r>
          </a:p>
          <a:p>
            <a:pPr lvl="0"/>
            <a:endParaRPr lang="fr-CA" altLang="en-US" dirty="0"/>
          </a:p>
        </p:txBody>
      </p:sp>
      <p:sp>
        <p:nvSpPr>
          <p:cNvPr id="266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88">
              <a:spcBef>
                <a:spcPct val="30000"/>
              </a:spcBef>
              <a:defRPr sz="1200">
                <a:solidFill>
                  <a:schemeClr val="tx1"/>
                </a:solidFill>
                <a:latin typeface="Times" panose="02020603050405020304" pitchFamily="18" charset="0"/>
                <a:ea typeface="MS PGothic" panose="020B0600070205080204" pitchFamily="34" charset="-128"/>
              </a:defRPr>
            </a:lvl1pPr>
            <a:lvl2pPr marL="742950" indent="-285750" defTabSz="941388">
              <a:spcBef>
                <a:spcPct val="30000"/>
              </a:spcBef>
              <a:defRPr sz="1200">
                <a:solidFill>
                  <a:schemeClr val="tx1"/>
                </a:solidFill>
                <a:latin typeface="Times" panose="02020603050405020304" pitchFamily="18" charset="0"/>
                <a:ea typeface="MS PGothic" panose="020B0600070205080204" pitchFamily="34" charset="-128"/>
              </a:defRPr>
            </a:lvl2pPr>
            <a:lvl3pPr marL="1143000" indent="-228600" defTabSz="941388">
              <a:spcBef>
                <a:spcPct val="30000"/>
              </a:spcBef>
              <a:defRPr sz="1200">
                <a:solidFill>
                  <a:schemeClr val="tx1"/>
                </a:solidFill>
                <a:latin typeface="Times" panose="02020603050405020304" pitchFamily="18" charset="0"/>
                <a:ea typeface="MS PGothic" panose="020B0600070205080204" pitchFamily="34" charset="-128"/>
              </a:defRPr>
            </a:lvl3pPr>
            <a:lvl4pPr marL="1600200" indent="-228600" defTabSz="941388">
              <a:spcBef>
                <a:spcPct val="30000"/>
              </a:spcBef>
              <a:defRPr sz="1200">
                <a:solidFill>
                  <a:schemeClr val="tx1"/>
                </a:solidFill>
                <a:latin typeface="Times" panose="02020603050405020304" pitchFamily="18" charset="0"/>
                <a:ea typeface="MS PGothic" panose="020B0600070205080204" pitchFamily="34" charset="-128"/>
              </a:defRPr>
            </a:lvl4pPr>
            <a:lvl5pPr marL="2057400" indent="-228600" defTabSz="941388">
              <a:spcBef>
                <a:spcPct val="30000"/>
              </a:spcBef>
              <a:defRPr sz="1200">
                <a:solidFill>
                  <a:schemeClr val="tx1"/>
                </a:solidFill>
                <a:latin typeface="Times" panose="02020603050405020304" pitchFamily="18" charset="0"/>
                <a:ea typeface="MS PGothic" panose="020B0600070205080204" pitchFamily="34" charset="-128"/>
              </a:defRPr>
            </a:lvl5pPr>
            <a:lvl6pPr marL="2514600" indent="-228600" defTabSz="941388" eaLnBrk="0" fontAlgn="base" hangingPunct="0">
              <a:spcBef>
                <a:spcPct val="30000"/>
              </a:spcBef>
              <a:spcAft>
                <a:spcPct val="0"/>
              </a:spcAft>
              <a:defRPr sz="1200">
                <a:solidFill>
                  <a:schemeClr val="tx1"/>
                </a:solidFill>
                <a:latin typeface="Times" panose="02020603050405020304" pitchFamily="18" charset="0"/>
                <a:ea typeface="MS PGothic" panose="020B0600070205080204" pitchFamily="34" charset="-128"/>
              </a:defRPr>
            </a:lvl6pPr>
            <a:lvl7pPr marL="2971800" indent="-228600" defTabSz="941388" eaLnBrk="0" fontAlgn="base" hangingPunct="0">
              <a:spcBef>
                <a:spcPct val="30000"/>
              </a:spcBef>
              <a:spcAft>
                <a:spcPct val="0"/>
              </a:spcAft>
              <a:defRPr sz="1200">
                <a:solidFill>
                  <a:schemeClr val="tx1"/>
                </a:solidFill>
                <a:latin typeface="Times" panose="02020603050405020304" pitchFamily="18" charset="0"/>
                <a:ea typeface="MS PGothic" panose="020B0600070205080204" pitchFamily="34" charset="-128"/>
              </a:defRPr>
            </a:lvl7pPr>
            <a:lvl8pPr marL="3429000" indent="-228600" defTabSz="941388" eaLnBrk="0" fontAlgn="base" hangingPunct="0">
              <a:spcBef>
                <a:spcPct val="30000"/>
              </a:spcBef>
              <a:spcAft>
                <a:spcPct val="0"/>
              </a:spcAft>
              <a:defRPr sz="1200">
                <a:solidFill>
                  <a:schemeClr val="tx1"/>
                </a:solidFill>
                <a:latin typeface="Times" panose="02020603050405020304" pitchFamily="18" charset="0"/>
                <a:ea typeface="MS PGothic" panose="020B0600070205080204" pitchFamily="34" charset="-128"/>
              </a:defRPr>
            </a:lvl8pPr>
            <a:lvl9pPr marL="3886200" indent="-228600" defTabSz="941388" eaLnBrk="0" fontAlgn="base" hangingPunct="0">
              <a:spcBef>
                <a:spcPct val="30000"/>
              </a:spcBef>
              <a:spcAft>
                <a:spcPct val="0"/>
              </a:spcAft>
              <a:defRPr sz="1200">
                <a:solidFill>
                  <a:schemeClr val="tx1"/>
                </a:solidFill>
                <a:latin typeface="Times" panose="02020603050405020304" pitchFamily="18" charset="0"/>
                <a:ea typeface="MS PGothic" panose="020B0600070205080204" pitchFamily="34" charset="-128"/>
              </a:defRPr>
            </a:lvl9pPr>
          </a:lstStyle>
          <a:p>
            <a:pPr marL="0" marR="0" lvl="0" indent="0" algn="r" defTabSz="941388" rtl="0" eaLnBrk="0" fontAlgn="base" latinLnBrk="0" hangingPunct="0">
              <a:lnSpc>
                <a:spcPct val="100000"/>
              </a:lnSpc>
              <a:spcBef>
                <a:spcPct val="0"/>
              </a:spcBef>
              <a:spcAft>
                <a:spcPct val="0"/>
              </a:spcAft>
              <a:buClrTx/>
              <a:buSzTx/>
              <a:buFontTx/>
              <a:buNone/>
              <a:tabLst/>
              <a:defRPr/>
            </a:pPr>
            <a:fld id="{8349ACF6-73ED-468F-A2EF-2FE4BE7D008E}"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S PGothic" panose="020B0600070205080204" pitchFamily="34" charset="-128"/>
                <a:cs typeface="+mn-cs"/>
              </a:rPr>
              <a:pPr marL="0" marR="0" lvl="0" indent="0" algn="r" defTabSz="941388" rtl="0" eaLnBrk="0" fontAlgn="base" latinLnBrk="0" hangingPunct="0">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endParaRPr>
          </a:p>
        </p:txBody>
      </p:sp>
    </p:spTree>
    <p:extLst>
      <p:ext uri="{BB962C8B-B14F-4D97-AF65-F5344CB8AC3E}">
        <p14:creationId xmlns:p14="http://schemas.microsoft.com/office/powerpoint/2010/main" val="33103729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fr-CA" sz="1200" dirty="0"/>
              <a:t>Le traitement </a:t>
            </a:r>
            <a:r>
              <a:rPr lang="fr-CA" dirty="0"/>
              <a:t>par la </a:t>
            </a:r>
            <a:r>
              <a:rPr lang="fr-CA" sz="1200" dirty="0" err="1"/>
              <a:t>chlorthalidone</a:t>
            </a:r>
            <a:r>
              <a:rPr lang="fr-CA" sz="1200" dirty="0"/>
              <a:t> à faible dose (6,25 mg par jour) a permis une réduction significative de la PA ambulatoire moyenne sur 24 h ainsi que de la PA diurne et nocturne, comparativement à l’HCTZ</a:t>
            </a:r>
            <a:r>
              <a:rPr lang="fr-CA" sz="1200" baseline="0" dirty="0"/>
              <a:t> (12,5 mg par jour)</a:t>
            </a:r>
            <a:r>
              <a:rPr lang="fr-CA" sz="1200" dirty="0"/>
              <a:t>. </a:t>
            </a:r>
          </a:p>
          <a:p>
            <a:pPr lvl="0"/>
            <a:endParaRPr lang="fr-CA" sz="1200" dirty="0"/>
          </a:p>
          <a:p>
            <a:pPr lvl="0"/>
            <a:r>
              <a:rPr lang="fr-CA" sz="1200" dirty="0"/>
              <a:t>En raison de </a:t>
            </a:r>
            <a:r>
              <a:rPr lang="fr-CA" dirty="0"/>
              <a:t>la c</a:t>
            </a:r>
            <a:r>
              <a:rPr lang="fr-CA" sz="1200" dirty="0"/>
              <a:t>ourte durée d’action de l’</a:t>
            </a:r>
            <a:r>
              <a:rPr lang="fr-CA" dirty="0"/>
              <a:t>HCTZ (12,5 mg par jour), aucune réduction significative de la PA ambulatoire sur </a:t>
            </a:r>
            <a:r>
              <a:rPr lang="fr-CA" sz="1200" dirty="0"/>
              <a:t>24 h n’a été observée; en fait, il ne s’est produit qu’un simple glissement de l’hypertension persistante vers l’hypertension masquée.</a:t>
            </a:r>
          </a:p>
          <a:p>
            <a:endParaRPr lang="fr-CA" dirty="0"/>
          </a:p>
          <a:p>
            <a:r>
              <a:rPr lang="fr-CA" b="1" dirty="0"/>
              <a:t>Référence</a:t>
            </a:r>
          </a:p>
          <a:p>
            <a:r>
              <a:rPr lang="fr-CA" dirty="0" err="1"/>
              <a:t>Pareek</a:t>
            </a:r>
            <a:r>
              <a:rPr lang="fr-CA" dirty="0"/>
              <a:t> AK, </a:t>
            </a:r>
            <a:r>
              <a:rPr lang="fr-CA" i="1" dirty="0"/>
              <a:t>et al</a:t>
            </a:r>
            <a:r>
              <a:rPr lang="fr-CA" dirty="0"/>
              <a:t>. </a:t>
            </a:r>
            <a:r>
              <a:rPr lang="fr-CA" dirty="0" err="1"/>
              <a:t>Efficacy</a:t>
            </a:r>
            <a:r>
              <a:rPr lang="fr-CA" dirty="0"/>
              <a:t> of </a:t>
            </a:r>
            <a:r>
              <a:rPr lang="fr-CA" dirty="0" err="1"/>
              <a:t>low</a:t>
            </a:r>
            <a:r>
              <a:rPr lang="fr-CA" dirty="0"/>
              <a:t>-dose </a:t>
            </a:r>
            <a:r>
              <a:rPr lang="fr-CA" dirty="0" err="1"/>
              <a:t>chlorthalidone</a:t>
            </a:r>
            <a:r>
              <a:rPr lang="fr-CA" dirty="0"/>
              <a:t> and </a:t>
            </a:r>
            <a:r>
              <a:rPr lang="fr-CA" dirty="0" err="1"/>
              <a:t>hydrochlorothiazide</a:t>
            </a:r>
            <a:r>
              <a:rPr lang="fr-CA" dirty="0"/>
              <a:t> as </a:t>
            </a:r>
            <a:r>
              <a:rPr lang="fr-CA" dirty="0" err="1"/>
              <a:t>assessed</a:t>
            </a:r>
            <a:r>
              <a:rPr lang="fr-CA" dirty="0"/>
              <a:t> by 24-h </a:t>
            </a:r>
            <a:r>
              <a:rPr lang="fr-CA" dirty="0" err="1"/>
              <a:t>ambulatory</a:t>
            </a:r>
            <a:r>
              <a:rPr lang="fr-CA" dirty="0"/>
              <a:t> </a:t>
            </a:r>
            <a:r>
              <a:rPr lang="fr-CA" dirty="0" err="1"/>
              <a:t>blood</a:t>
            </a:r>
            <a:r>
              <a:rPr lang="fr-CA" dirty="0"/>
              <a:t> pressure monitoring. </a:t>
            </a:r>
            <a:r>
              <a:rPr lang="fr-CA" i="1" dirty="0"/>
              <a:t>J Am </a:t>
            </a:r>
            <a:r>
              <a:rPr lang="fr-CA" i="1" dirty="0" err="1"/>
              <a:t>Coll</a:t>
            </a:r>
            <a:r>
              <a:rPr lang="fr-CA" i="1" dirty="0"/>
              <a:t> </a:t>
            </a:r>
            <a:r>
              <a:rPr lang="fr-CA" i="1" dirty="0" err="1"/>
              <a:t>Cardiol</a:t>
            </a:r>
            <a:r>
              <a:rPr lang="fr-CA" dirty="0"/>
              <a:t>., 2016; 67: 379-389.</a:t>
            </a:r>
          </a:p>
        </p:txBody>
      </p:sp>
      <p:sp>
        <p:nvSpPr>
          <p:cNvPr id="4" name="Slide Number Placeholder 3"/>
          <p:cNvSpPr>
            <a:spLocks noGrp="1"/>
          </p:cNvSpPr>
          <p:nvPr>
            <p:ph type="sldNum" sz="quarter" idx="10"/>
          </p:nvPr>
        </p:nvSpPr>
        <p:spPr/>
        <p:txBody>
          <a:bodyPr/>
          <a:lstStyle/>
          <a:p>
            <a:fld id="{B46EFE9D-044C-4BA1-9A40-FBFDC38C0AB7}" type="slidenum">
              <a:rPr lang="en-US" smtClean="0">
                <a:solidFill>
                  <a:prstClr val="black"/>
                </a:solidFill>
                <a:latin typeface="Calibri"/>
              </a:rPr>
              <a:pPr/>
              <a:t>37</a:t>
            </a:fld>
            <a:endParaRPr lang="en-US">
              <a:solidFill>
                <a:prstClr val="black"/>
              </a:solidFill>
              <a:latin typeface="Calibri"/>
            </a:endParaRPr>
          </a:p>
        </p:txBody>
      </p:sp>
    </p:spTree>
    <p:extLst>
      <p:ext uri="{BB962C8B-B14F-4D97-AF65-F5344CB8AC3E}">
        <p14:creationId xmlns:p14="http://schemas.microsoft.com/office/powerpoint/2010/main" val="25556679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Dans l’ensemble, les données probantes étayent l’utilisation des diurétiques à action prolongée, de préférence aux diurétiques à action brève, pour diminuer le nombre d’événements CV et abaisser la PA. </a:t>
            </a:r>
          </a:p>
          <a:p>
            <a:endParaRPr lang="fr-CA" dirty="0"/>
          </a:p>
          <a:p>
            <a:r>
              <a:rPr lang="fr-CA" b="1" dirty="0"/>
              <a:t>Référence</a:t>
            </a:r>
          </a:p>
          <a:p>
            <a:r>
              <a:rPr lang="fr-CA" dirty="0"/>
              <a:t>Leung AA, </a:t>
            </a:r>
            <a:r>
              <a:rPr lang="fr-CA" i="1" dirty="0"/>
              <a:t>et al</a:t>
            </a:r>
            <a:r>
              <a:rPr lang="fr-CA" dirty="0"/>
              <a:t>. Hypertension </a:t>
            </a:r>
            <a:r>
              <a:rPr lang="fr-CA" dirty="0" err="1"/>
              <a:t>Canada’s</a:t>
            </a:r>
            <a:r>
              <a:rPr lang="fr-CA" dirty="0"/>
              <a:t> 2017 Guidelines. </a:t>
            </a:r>
            <a:r>
              <a:rPr lang="fr-CA" i="1" dirty="0"/>
              <a:t>Can</a:t>
            </a:r>
            <a:r>
              <a:rPr lang="fr-CA" i="1" baseline="0" dirty="0"/>
              <a:t> J </a:t>
            </a:r>
            <a:r>
              <a:rPr lang="fr-CA" i="1" baseline="0" dirty="0" err="1"/>
              <a:t>Cardiol</a:t>
            </a:r>
            <a:r>
              <a:rPr lang="fr-CA" baseline="0" dirty="0"/>
              <a:t>., 2017.</a:t>
            </a:r>
            <a:endParaRPr lang="fr-CA" dirty="0"/>
          </a:p>
          <a:p>
            <a:endParaRPr lang="en-CA" dirty="0"/>
          </a:p>
        </p:txBody>
      </p:sp>
      <p:sp>
        <p:nvSpPr>
          <p:cNvPr id="4" name="Slide Number Placeholder 3"/>
          <p:cNvSpPr>
            <a:spLocks noGrp="1"/>
          </p:cNvSpPr>
          <p:nvPr>
            <p:ph type="sldNum" sz="quarter" idx="10"/>
          </p:nvPr>
        </p:nvSpPr>
        <p:spPr/>
        <p:txBody>
          <a:bodyPr/>
          <a:lstStyle/>
          <a:p>
            <a:fld id="{B46EFE9D-044C-4BA1-9A40-FBFDC38C0AB7}" type="slidenum">
              <a:rPr lang="en-US" smtClean="0">
                <a:solidFill>
                  <a:prstClr val="black"/>
                </a:solidFill>
                <a:latin typeface="Calibri"/>
              </a:rPr>
              <a:pPr/>
              <a:t>38</a:t>
            </a:fld>
            <a:endParaRPr lang="en-US">
              <a:solidFill>
                <a:prstClr val="black"/>
              </a:solidFill>
              <a:latin typeface="Calibri"/>
            </a:endParaRPr>
          </a:p>
        </p:txBody>
      </p:sp>
    </p:spTree>
    <p:extLst>
      <p:ext uri="{BB962C8B-B14F-4D97-AF65-F5344CB8AC3E}">
        <p14:creationId xmlns:p14="http://schemas.microsoft.com/office/powerpoint/2010/main" val="14433023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fld id="{B46EFE9D-044C-4BA1-9A40-FBFDC38C0AB7}" type="slidenum">
              <a:rPr lang="en-US" smtClean="0">
                <a:solidFill>
                  <a:prstClr val="black"/>
                </a:solidFill>
                <a:latin typeface="Calibri"/>
              </a:rPr>
              <a:pPr/>
              <a:t>39</a:t>
            </a:fld>
            <a:endParaRPr lang="en-US">
              <a:solidFill>
                <a:prstClr val="black"/>
              </a:solidFill>
              <a:latin typeface="Calibri"/>
            </a:endParaRPr>
          </a:p>
        </p:txBody>
      </p:sp>
    </p:spTree>
    <p:extLst>
      <p:ext uri="{BB962C8B-B14F-4D97-AF65-F5344CB8AC3E}">
        <p14:creationId xmlns:p14="http://schemas.microsoft.com/office/powerpoint/2010/main" val="200831104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xfrm>
            <a:off x="1371600" y="630238"/>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altLang="en-US" dirty="0"/>
              <a:t>Dans le </a:t>
            </a:r>
            <a:r>
              <a:rPr lang="fr-CA" altLang="en-US" i="1" dirty="0"/>
              <a:t>Guide de pratique clinique d’Hypertension Canada</a:t>
            </a:r>
            <a:r>
              <a:rPr lang="fr-CA" altLang="en-US" dirty="0"/>
              <a:t>, 5 classes de médicaments sont indiqués pour, à la fois, abaisser la pression artérielle et réduire la fréquence des complications cardiovasculaires liées à la PA. Il s’agit des médicaments de « première intention ». Le tableau est resté à peu près le même depuis </a:t>
            </a:r>
            <a:r>
              <a:rPr lang="fr-CA" altLang="en-US" baseline="0" dirty="0"/>
              <a:t>1999. </a:t>
            </a:r>
          </a:p>
          <a:p>
            <a:endParaRPr lang="en-CA" altLang="en-US" dirty="0"/>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fld id="{F4924FC5-CC4F-4EF7-ADE1-57E155D420CD}" type="slidenum">
              <a:rPr lang="en-CA" altLang="en-US">
                <a:solidFill>
                  <a:prstClr val="black"/>
                </a:solidFill>
                <a:latin typeface="Calibri" panose="020F0502020204030204" pitchFamily="34" charset="0"/>
              </a:rPr>
              <a:pPr>
                <a:defRPr/>
              </a:pPr>
              <a:t>40</a:t>
            </a:fld>
            <a:endParaRPr lang="en-CA"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2567250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xfrm>
            <a:off x="1371600" y="630238"/>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fr-CA" altLang="en-US" dirty="0"/>
              <a:t>Nouvelle recommandation en 2017 : l’ajout des associations de médicaments en </a:t>
            </a:r>
            <a:r>
              <a:rPr lang="fr-CA" altLang="en-US" dirty="0" err="1"/>
              <a:t>monocomprimé</a:t>
            </a:r>
            <a:r>
              <a:rPr lang="fr-CA" altLang="en-US" dirty="0"/>
              <a:t> (AMM) à la liste des traitements </a:t>
            </a:r>
            <a:r>
              <a:rPr lang="fr-CA" altLang="en-US" b="1" dirty="0"/>
              <a:t>initiaux</a:t>
            </a:r>
            <a:r>
              <a:rPr lang="fr-CA" altLang="en-US" dirty="0"/>
              <a:t> possibles chez les </a:t>
            </a:r>
            <a:r>
              <a:rPr lang="fr-CA" altLang="en-US" baseline="0" dirty="0"/>
              <a:t>patients atteints d’hypertension. Plusieurs</a:t>
            </a:r>
            <a:r>
              <a:rPr lang="fr-CA" altLang="en-US" dirty="0"/>
              <a:t> associations peuvent convenir, notamment :</a:t>
            </a:r>
            <a:endParaRPr lang="fr-CA" altLang="en-US" baseline="0" dirty="0"/>
          </a:p>
          <a:p>
            <a:pPr eaLnBrk="1" hangingPunct="1">
              <a:spcBef>
                <a:spcPct val="0"/>
              </a:spcBef>
            </a:pPr>
            <a:endParaRPr lang="fr-CA" altLang="en-US" baseline="0" dirty="0"/>
          </a:p>
          <a:p>
            <a:pPr marL="171450" indent="-171450" eaLnBrk="1" hangingPunct="1">
              <a:spcBef>
                <a:spcPct val="0"/>
              </a:spcBef>
              <a:buFont typeface="Arial" pitchFamily="34" charset="0"/>
              <a:buChar char="•"/>
            </a:pPr>
            <a:r>
              <a:rPr lang="fr-CA" altLang="en-US" baseline="0" dirty="0"/>
              <a:t>IECA + IC</a:t>
            </a:r>
          </a:p>
          <a:p>
            <a:pPr marL="171450" indent="-171450" eaLnBrk="1" hangingPunct="1">
              <a:spcBef>
                <a:spcPct val="0"/>
              </a:spcBef>
              <a:buFont typeface="Arial" pitchFamily="34" charset="0"/>
              <a:buChar char="•"/>
            </a:pPr>
            <a:r>
              <a:rPr lang="fr-CA" altLang="en-US" baseline="0" dirty="0"/>
              <a:t>ARA + IC</a:t>
            </a:r>
          </a:p>
          <a:p>
            <a:pPr marL="171450" indent="-171450" eaLnBrk="1" hangingPunct="1">
              <a:spcBef>
                <a:spcPct val="0"/>
              </a:spcBef>
              <a:buFont typeface="Arial" pitchFamily="34" charset="0"/>
              <a:buChar char="•"/>
            </a:pPr>
            <a:r>
              <a:rPr lang="fr-CA" altLang="en-US" baseline="0" dirty="0"/>
              <a:t>IECA + diurétique</a:t>
            </a:r>
          </a:p>
          <a:p>
            <a:pPr marL="171450" indent="-171450" eaLnBrk="1" hangingPunct="1">
              <a:spcBef>
                <a:spcPct val="0"/>
              </a:spcBef>
              <a:buFont typeface="Arial" pitchFamily="34" charset="0"/>
              <a:buChar char="•"/>
            </a:pPr>
            <a:r>
              <a:rPr lang="fr-CA" altLang="en-US" baseline="0" dirty="0"/>
              <a:t>ARA + diurétique</a:t>
            </a:r>
          </a:p>
          <a:p>
            <a:pPr eaLnBrk="1" hangingPunct="1">
              <a:spcBef>
                <a:spcPct val="0"/>
              </a:spcBef>
            </a:pPr>
            <a:endParaRPr lang="fr-CA" altLang="en-US" dirty="0"/>
          </a:p>
          <a:p>
            <a:r>
              <a:rPr lang="fr-CA" b="1" dirty="0"/>
              <a:t>Référence</a:t>
            </a:r>
          </a:p>
          <a:p>
            <a:r>
              <a:rPr lang="fr-CA" dirty="0"/>
              <a:t>Leung AA, </a:t>
            </a:r>
            <a:r>
              <a:rPr lang="fr-CA" i="1" dirty="0"/>
              <a:t>et al</a:t>
            </a:r>
            <a:r>
              <a:rPr lang="fr-CA" dirty="0"/>
              <a:t>. Hypertension </a:t>
            </a:r>
            <a:r>
              <a:rPr lang="fr-CA" dirty="0" err="1"/>
              <a:t>Canada’s</a:t>
            </a:r>
            <a:r>
              <a:rPr lang="fr-CA" dirty="0"/>
              <a:t> 2017 Guidelines. </a:t>
            </a:r>
            <a:r>
              <a:rPr lang="fr-CA" i="1" dirty="0"/>
              <a:t>Can</a:t>
            </a:r>
            <a:r>
              <a:rPr lang="fr-CA" i="1" baseline="0" dirty="0"/>
              <a:t> J </a:t>
            </a:r>
            <a:r>
              <a:rPr lang="fr-CA" i="1" baseline="0" dirty="0" err="1"/>
              <a:t>Cardiol</a:t>
            </a:r>
            <a:r>
              <a:rPr lang="fr-CA" baseline="0" dirty="0"/>
              <a:t>., 2017.</a:t>
            </a:r>
            <a:endParaRPr lang="fr-CA" dirty="0"/>
          </a:p>
          <a:p>
            <a:pPr eaLnBrk="1" hangingPunct="1">
              <a:spcBef>
                <a:spcPct val="0"/>
              </a:spcBef>
            </a:pPr>
            <a:endParaRPr lang="fr-FR" altLang="en-US" dirty="0"/>
          </a:p>
          <a:p>
            <a:pPr eaLnBrk="1" hangingPunct="1">
              <a:spcBef>
                <a:spcPct val="0"/>
              </a:spcBef>
            </a:pPr>
            <a:endParaRPr lang="fr-FR" altLang="en-US" dirty="0"/>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4924FC5-CC4F-4EF7-ADE1-57E155D420CD}" type="slidenum">
              <a:rPr kumimoji="0" lang="en-CA"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CA"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2513111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fr-CA" altLang="en-US" dirty="0"/>
              <a:t>La recommandation d’H</a:t>
            </a:r>
            <a:r>
              <a:rPr lang="fr-CA" altLang="en-US" baseline="0" dirty="0"/>
              <a:t>ypertension Canada en faveur des AMM repose sur un faisceau de données probantes qui démontrent</a:t>
            </a:r>
            <a:r>
              <a:rPr lang="fr-CA" altLang="en-US" dirty="0"/>
              <a:t> leur efficacité au regard :</a:t>
            </a:r>
            <a:endParaRPr lang="fr-CA" altLang="en-US" baseline="0" dirty="0"/>
          </a:p>
          <a:p>
            <a:pPr eaLnBrk="1" hangingPunct="1">
              <a:spcBef>
                <a:spcPct val="0"/>
              </a:spcBef>
            </a:pPr>
            <a:endParaRPr lang="fr-CA" altLang="en-US" baseline="0" dirty="0"/>
          </a:p>
          <a:p>
            <a:pPr marL="171450" indent="-171450" eaLnBrk="1" hangingPunct="1">
              <a:spcBef>
                <a:spcPct val="0"/>
              </a:spcBef>
              <a:buFont typeface="Arial" pitchFamily="34" charset="0"/>
              <a:buChar char="•"/>
            </a:pPr>
            <a:r>
              <a:rPr lang="fr-CA" altLang="en-US" dirty="0"/>
              <a:t>d</a:t>
            </a:r>
            <a:r>
              <a:rPr lang="fr-CA" altLang="en-US" baseline="0" dirty="0"/>
              <a:t>e la diminution </a:t>
            </a:r>
            <a:r>
              <a:rPr lang="fr-CA" altLang="en-US" dirty="0"/>
              <a:t>du nombre d’événements CV;</a:t>
            </a:r>
            <a:endParaRPr lang="fr-CA" altLang="en-US" baseline="0" dirty="0"/>
          </a:p>
          <a:p>
            <a:pPr marL="171450" indent="-171450" eaLnBrk="1" hangingPunct="1">
              <a:spcBef>
                <a:spcPct val="0"/>
              </a:spcBef>
              <a:buFont typeface="Arial" pitchFamily="34" charset="0"/>
              <a:buChar char="•"/>
            </a:pPr>
            <a:r>
              <a:rPr lang="fr-CA" altLang="en-US" baseline="0" dirty="0"/>
              <a:t>d’une maîtrise accrue</a:t>
            </a:r>
            <a:r>
              <a:rPr lang="fr-CA" altLang="en-US" dirty="0"/>
              <a:t> de la PA;</a:t>
            </a:r>
            <a:endParaRPr lang="fr-CA" altLang="en-US" baseline="0" dirty="0"/>
          </a:p>
          <a:p>
            <a:pPr marL="171450" indent="-171450" eaLnBrk="1" hangingPunct="1">
              <a:spcBef>
                <a:spcPct val="0"/>
              </a:spcBef>
              <a:buFont typeface="Arial" pitchFamily="34" charset="0"/>
              <a:buChar char="•"/>
            </a:pPr>
            <a:r>
              <a:rPr lang="fr-CA" altLang="en-US" baseline="0" dirty="0"/>
              <a:t>d’une meilleure</a:t>
            </a:r>
            <a:r>
              <a:rPr lang="fr-CA" altLang="en-US" dirty="0"/>
              <a:t> observance thérapeutique; </a:t>
            </a:r>
            <a:endParaRPr lang="fr-CA" altLang="en-US" baseline="0" dirty="0"/>
          </a:p>
          <a:p>
            <a:pPr marL="171450" indent="-171450" eaLnBrk="1" hangingPunct="1">
              <a:spcBef>
                <a:spcPct val="0"/>
              </a:spcBef>
              <a:buFont typeface="Arial" pitchFamily="34" charset="0"/>
              <a:buChar char="•"/>
            </a:pPr>
            <a:r>
              <a:rPr lang="fr-CA" altLang="en-US" baseline="0" dirty="0"/>
              <a:t>d’une </a:t>
            </a:r>
            <a:r>
              <a:rPr lang="fr-CA" altLang="en-US" dirty="0"/>
              <a:t>diminution des effets indésirables des médicaments. </a:t>
            </a:r>
            <a:endParaRPr lang="fr-CA" altLang="en-US" baseline="0" dirty="0"/>
          </a:p>
          <a:p>
            <a:pPr eaLnBrk="1" hangingPunct="1">
              <a:spcBef>
                <a:spcPct val="0"/>
              </a:spcBef>
            </a:pPr>
            <a:endParaRPr lang="fr-CA" altLang="en-US" dirty="0"/>
          </a:p>
          <a:p>
            <a:r>
              <a:rPr lang="fr-CA" b="1" dirty="0"/>
              <a:t>Référence</a:t>
            </a:r>
          </a:p>
          <a:p>
            <a:r>
              <a:rPr lang="fr-CA" dirty="0"/>
              <a:t>Leung AA, </a:t>
            </a:r>
            <a:r>
              <a:rPr lang="fr-CA" i="1" dirty="0"/>
              <a:t>et al</a:t>
            </a:r>
            <a:r>
              <a:rPr lang="fr-CA" dirty="0"/>
              <a:t>. Hypertension </a:t>
            </a:r>
            <a:r>
              <a:rPr lang="fr-CA" dirty="0" err="1"/>
              <a:t>Canada’s</a:t>
            </a:r>
            <a:r>
              <a:rPr lang="fr-CA" dirty="0"/>
              <a:t> 2017 Guidelines., </a:t>
            </a:r>
            <a:r>
              <a:rPr lang="fr-CA" i="1" dirty="0"/>
              <a:t>Can</a:t>
            </a:r>
            <a:r>
              <a:rPr lang="fr-CA" i="1" baseline="0" dirty="0"/>
              <a:t> J </a:t>
            </a:r>
            <a:r>
              <a:rPr lang="fr-CA" i="1" baseline="0" dirty="0" err="1"/>
              <a:t>Cardiol</a:t>
            </a:r>
            <a:r>
              <a:rPr lang="fr-CA" baseline="0" dirty="0"/>
              <a:t>. 2017.</a:t>
            </a:r>
            <a:endParaRPr lang="fr-CA" dirty="0"/>
          </a:p>
          <a:p>
            <a:pPr eaLnBrk="1" hangingPunct="1">
              <a:spcBef>
                <a:spcPct val="0"/>
              </a:spcBef>
            </a:pPr>
            <a:endParaRPr lang="fr-FR" altLang="en-US" dirty="0"/>
          </a:p>
          <a:p>
            <a:pPr eaLnBrk="1" hangingPunct="1"/>
            <a:endParaRPr lang="fr-FR" altLang="en-US" dirty="0"/>
          </a:p>
          <a:p>
            <a:pPr eaLnBrk="1" hangingPunct="1"/>
            <a:endParaRPr lang="fr-FR" altLang="en-US" dirty="0"/>
          </a:p>
        </p:txBody>
      </p:sp>
    </p:spTree>
    <p:extLst>
      <p:ext uri="{BB962C8B-B14F-4D97-AF65-F5344CB8AC3E}">
        <p14:creationId xmlns:p14="http://schemas.microsoft.com/office/powerpoint/2010/main" val="403960626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a:xfrm>
            <a:off x="685800" y="4343400"/>
            <a:ext cx="5486400" cy="4419600"/>
          </a:xfrm>
        </p:spPr>
        <p:txBody>
          <a:bodyPr>
            <a:normAutofit fontScale="92500" lnSpcReduction="10000"/>
          </a:bodyPr>
          <a:lstStyle/>
          <a:p>
            <a:pPr eaLnBrk="1" fontAlgn="auto" hangingPunct="1">
              <a:spcBef>
                <a:spcPts val="0"/>
              </a:spcBef>
              <a:spcAft>
                <a:spcPts val="0"/>
              </a:spcAft>
              <a:defRPr/>
            </a:pPr>
            <a:r>
              <a:rPr lang="fr-CA" dirty="0"/>
              <a:t>D’après cette méta-analyse de 12 études reposant sur des bases de données, l’observance thérapeutique était 8-14 % plus élevée chez les patients traités par des associations de médicaments en </a:t>
            </a:r>
            <a:r>
              <a:rPr lang="fr-CA" dirty="0" err="1"/>
              <a:t>monocomprimés</a:t>
            </a:r>
            <a:r>
              <a:rPr lang="fr-CA" dirty="0"/>
              <a:t> (AMM) (n = 20 763) pour l’hypertension que chez les patients prenant des associations libres de médicaments (n = 18 277)</a:t>
            </a:r>
            <a:r>
              <a:rPr lang="fr-CA" baseline="30000" dirty="0"/>
              <a:t>1</a:t>
            </a:r>
            <a:r>
              <a:rPr lang="fr-CA" dirty="0"/>
              <a:t>.  </a:t>
            </a:r>
          </a:p>
          <a:p>
            <a:pPr eaLnBrk="1" fontAlgn="auto" hangingPunct="1">
              <a:spcBef>
                <a:spcPts val="0"/>
              </a:spcBef>
              <a:spcAft>
                <a:spcPts val="0"/>
              </a:spcAft>
              <a:defRPr/>
            </a:pPr>
            <a:endParaRPr lang="fr-CA" dirty="0"/>
          </a:p>
          <a:p>
            <a:pPr>
              <a:defRPr/>
            </a:pPr>
            <a:r>
              <a:rPr lang="fr-CA" dirty="0"/>
              <a:t>L’observance thérapeutique, exprimée sous forme d’écart moyen entre les ratios de possession de médicaments (RPM), était 8 % meilleure chez les patients jamais traités par les antihypertenseurs et 14 % meilleure chez les patients déjà traités à l’aide d’AMM que chez les patients correspondants, prenant des associations libres de médicaments</a:t>
            </a:r>
            <a:r>
              <a:rPr lang="fr-CA" baseline="30000" dirty="0"/>
              <a:t>1</a:t>
            </a:r>
            <a:r>
              <a:rPr lang="fr-CA" dirty="0"/>
              <a:t>.</a:t>
            </a:r>
          </a:p>
          <a:p>
            <a:pPr eaLnBrk="1" fontAlgn="auto" hangingPunct="1">
              <a:spcBef>
                <a:spcPts val="0"/>
              </a:spcBef>
              <a:spcAft>
                <a:spcPts val="0"/>
              </a:spcAft>
              <a:defRPr/>
            </a:pPr>
            <a:endParaRPr lang="fr-CA" dirty="0"/>
          </a:p>
          <a:p>
            <a:pPr>
              <a:defRPr/>
            </a:pPr>
            <a:r>
              <a:rPr lang="fr-CA" dirty="0"/>
              <a:t>Toutes les études dans lesquelles étaient indiqués les RPM (n = 7) ont fait état d’une observance thérapeutique significativement plus grande dans les groupes traités à l’aide d’AMM que dans les groupes prenant des associations libres de médicaments; l’écart le plus important a été observé dans l’étude de Hess dans laquelle les groupes ont été appariés selon l’âge, le sexe, le type de tiers payant, les maladies concomitantes et les facteurs de risque</a:t>
            </a:r>
            <a:r>
              <a:rPr lang="fr-CA" baseline="30000" dirty="0"/>
              <a:t>2</a:t>
            </a:r>
            <a:r>
              <a:rPr lang="fr-CA" dirty="0"/>
              <a:t>. </a:t>
            </a:r>
          </a:p>
          <a:p>
            <a:pPr eaLnBrk="1" fontAlgn="auto" hangingPunct="1">
              <a:spcBef>
                <a:spcPts val="0"/>
              </a:spcBef>
              <a:spcAft>
                <a:spcPts val="0"/>
              </a:spcAft>
              <a:defRPr/>
            </a:pPr>
            <a:endParaRPr lang="fr-CA" dirty="0"/>
          </a:p>
          <a:p>
            <a:pPr eaLnBrk="1" fontAlgn="auto" hangingPunct="1">
              <a:spcBef>
                <a:spcPts val="0"/>
              </a:spcBef>
              <a:spcAft>
                <a:spcPts val="0"/>
              </a:spcAft>
              <a:defRPr/>
            </a:pPr>
            <a:r>
              <a:rPr lang="fr-CA" dirty="0"/>
              <a:t>Le RPM a été défini comme la fourniture totale de médicaments durant la période de suivi de l’étude, divisée par la durée de la période de suivi. </a:t>
            </a:r>
          </a:p>
          <a:p>
            <a:pPr eaLnBrk="1" fontAlgn="auto" hangingPunct="1">
              <a:spcBef>
                <a:spcPts val="0"/>
              </a:spcBef>
              <a:spcAft>
                <a:spcPts val="0"/>
              </a:spcAft>
              <a:defRPr/>
            </a:pPr>
            <a:endParaRPr lang="fr-CA" dirty="0"/>
          </a:p>
          <a:p>
            <a:pPr eaLnBrk="1" fontAlgn="auto" hangingPunct="1">
              <a:spcBef>
                <a:spcPts val="0"/>
              </a:spcBef>
              <a:spcAft>
                <a:spcPts val="0"/>
              </a:spcAft>
              <a:defRPr/>
            </a:pPr>
            <a:r>
              <a:rPr lang="fr-CA" b="1" dirty="0"/>
              <a:t>Références</a:t>
            </a:r>
          </a:p>
          <a:p>
            <a:pPr marL="228600" indent="-228600" eaLnBrk="1" fontAlgn="auto" hangingPunct="1">
              <a:spcBef>
                <a:spcPts val="0"/>
              </a:spcBef>
              <a:spcAft>
                <a:spcPts val="0"/>
              </a:spcAft>
              <a:buFont typeface="+mj-lt"/>
              <a:buAutoNum type="arabicPeriod"/>
              <a:defRPr/>
            </a:pPr>
            <a:r>
              <a:rPr lang="fr-CA" dirty="0" err="1"/>
              <a:t>Sherrill</a:t>
            </a:r>
            <a:r>
              <a:rPr lang="fr-CA" dirty="0"/>
              <a:t> B, Halpern M, Khan S, </a:t>
            </a:r>
            <a:r>
              <a:rPr lang="fr-CA" i="1" dirty="0"/>
              <a:t>et al</a:t>
            </a:r>
            <a:r>
              <a:rPr lang="fr-CA" dirty="0"/>
              <a:t>. Single-</a:t>
            </a:r>
            <a:r>
              <a:rPr lang="fr-CA" dirty="0" err="1"/>
              <a:t>Pill</a:t>
            </a:r>
            <a:r>
              <a:rPr lang="fr-CA" dirty="0"/>
              <a:t> vs Free-</a:t>
            </a:r>
            <a:r>
              <a:rPr lang="fr-CA" dirty="0" err="1"/>
              <a:t>Equivalent</a:t>
            </a:r>
            <a:r>
              <a:rPr lang="fr-CA" dirty="0"/>
              <a:t> </a:t>
            </a:r>
            <a:r>
              <a:rPr lang="fr-CA" dirty="0" err="1"/>
              <a:t>Combination</a:t>
            </a:r>
            <a:r>
              <a:rPr lang="fr-CA" dirty="0"/>
              <a:t> </a:t>
            </a:r>
            <a:r>
              <a:rPr lang="fr-CA" dirty="0" err="1"/>
              <a:t>Therapies</a:t>
            </a:r>
            <a:r>
              <a:rPr lang="fr-CA" dirty="0"/>
              <a:t> for Hypertension: A Meta-</a:t>
            </a:r>
            <a:r>
              <a:rPr lang="fr-CA" dirty="0" err="1"/>
              <a:t>Analysis</a:t>
            </a:r>
            <a:r>
              <a:rPr lang="fr-CA" dirty="0"/>
              <a:t> of </a:t>
            </a:r>
            <a:r>
              <a:rPr lang="fr-CA" dirty="0" err="1"/>
              <a:t>Health</a:t>
            </a:r>
            <a:r>
              <a:rPr lang="fr-CA" dirty="0"/>
              <a:t> Care </a:t>
            </a:r>
            <a:r>
              <a:rPr lang="fr-CA" dirty="0" err="1"/>
              <a:t>Costs</a:t>
            </a:r>
            <a:r>
              <a:rPr lang="fr-CA" dirty="0"/>
              <a:t> and </a:t>
            </a:r>
            <a:r>
              <a:rPr lang="fr-CA" dirty="0" err="1"/>
              <a:t>Adherence</a:t>
            </a:r>
            <a:r>
              <a:rPr lang="fr-CA" dirty="0"/>
              <a:t>. </a:t>
            </a:r>
            <a:r>
              <a:rPr lang="fr-CA" i="1" dirty="0"/>
              <a:t>J Clin </a:t>
            </a:r>
            <a:r>
              <a:rPr lang="fr-CA" i="1" dirty="0" err="1"/>
              <a:t>Hypertens</a:t>
            </a:r>
            <a:r>
              <a:rPr lang="fr-CA" i="1" dirty="0"/>
              <a:t>., </a:t>
            </a:r>
            <a:r>
              <a:rPr lang="fr-CA" dirty="0"/>
              <a:t>2011; 13(12): 898-909.</a:t>
            </a:r>
          </a:p>
          <a:p>
            <a:pPr marL="228600" indent="-228600" eaLnBrk="1" fontAlgn="auto" hangingPunct="1">
              <a:spcBef>
                <a:spcPts val="0"/>
              </a:spcBef>
              <a:spcAft>
                <a:spcPts val="0"/>
              </a:spcAft>
              <a:buFontTx/>
              <a:buAutoNum type="arabicPeriod"/>
              <a:defRPr/>
            </a:pPr>
            <a:r>
              <a:rPr lang="fr-CA" dirty="0"/>
              <a:t>Hess G, </a:t>
            </a:r>
            <a:r>
              <a:rPr lang="fr-CA" i="1" dirty="0"/>
              <a:t>et al</a:t>
            </a:r>
            <a:r>
              <a:rPr lang="fr-CA" dirty="0"/>
              <a:t>. </a:t>
            </a:r>
            <a:r>
              <a:rPr lang="fr-CA" dirty="0" err="1"/>
              <a:t>Medication</a:t>
            </a:r>
            <a:r>
              <a:rPr lang="fr-CA" dirty="0"/>
              <a:t> </a:t>
            </a:r>
            <a:r>
              <a:rPr lang="fr-CA" dirty="0" err="1"/>
              <a:t>utilization</a:t>
            </a:r>
            <a:r>
              <a:rPr lang="fr-CA" dirty="0"/>
              <a:t> patterns and</a:t>
            </a:r>
            <a:r>
              <a:rPr lang="fr-CA" baseline="0" dirty="0"/>
              <a:t> hypertension-</a:t>
            </a:r>
            <a:r>
              <a:rPr lang="fr-CA" baseline="0" dirty="0" err="1"/>
              <a:t>related</a:t>
            </a:r>
            <a:r>
              <a:rPr lang="fr-CA" baseline="0" dirty="0"/>
              <a:t> </a:t>
            </a:r>
            <a:r>
              <a:rPr lang="fr-CA" baseline="0" dirty="0" err="1"/>
              <a:t>expenditures</a:t>
            </a:r>
            <a:r>
              <a:rPr lang="fr-CA" baseline="0" dirty="0"/>
              <a:t> </a:t>
            </a:r>
            <a:r>
              <a:rPr lang="fr-CA" baseline="0" dirty="0" err="1"/>
              <a:t>among</a:t>
            </a:r>
            <a:r>
              <a:rPr lang="fr-CA" baseline="0" dirty="0"/>
              <a:t> patients </a:t>
            </a:r>
            <a:r>
              <a:rPr lang="fr-CA" baseline="0" dirty="0" err="1"/>
              <a:t>who</a:t>
            </a:r>
            <a:r>
              <a:rPr lang="fr-CA" baseline="0" dirty="0"/>
              <a:t> </a:t>
            </a:r>
            <a:r>
              <a:rPr lang="fr-CA" baseline="0" dirty="0" err="1"/>
              <a:t>were</a:t>
            </a:r>
            <a:r>
              <a:rPr lang="fr-CA" baseline="0" dirty="0"/>
              <a:t> </a:t>
            </a:r>
            <a:r>
              <a:rPr lang="fr-CA" baseline="0" dirty="0" err="1"/>
              <a:t>switched</a:t>
            </a:r>
            <a:r>
              <a:rPr lang="fr-CA" baseline="0" dirty="0"/>
              <a:t> </a:t>
            </a:r>
            <a:r>
              <a:rPr lang="fr-CA" baseline="0" dirty="0" err="1"/>
              <a:t>from</a:t>
            </a:r>
            <a:r>
              <a:rPr lang="fr-CA" baseline="0" dirty="0"/>
              <a:t> </a:t>
            </a:r>
            <a:r>
              <a:rPr lang="fr-CA" baseline="0" dirty="0" err="1"/>
              <a:t>fixed</a:t>
            </a:r>
            <a:r>
              <a:rPr lang="fr-CA" baseline="0" dirty="0"/>
              <a:t>-dose to free-</a:t>
            </a:r>
            <a:r>
              <a:rPr lang="fr-CA" baseline="0" dirty="0" err="1"/>
              <a:t>combination</a:t>
            </a:r>
            <a:r>
              <a:rPr lang="fr-CA" baseline="0" dirty="0"/>
              <a:t> </a:t>
            </a:r>
            <a:r>
              <a:rPr lang="fr-CA" baseline="0" dirty="0" err="1"/>
              <a:t>antihypertensive</a:t>
            </a:r>
            <a:r>
              <a:rPr lang="fr-CA" baseline="0" dirty="0"/>
              <a:t> </a:t>
            </a:r>
            <a:r>
              <a:rPr lang="fr-CA" baseline="0" dirty="0" err="1"/>
              <a:t>therapy</a:t>
            </a:r>
            <a:r>
              <a:rPr lang="fr-CA" baseline="0" dirty="0"/>
              <a:t>. </a:t>
            </a:r>
            <a:r>
              <a:rPr lang="fr-CA" i="1" baseline="0" dirty="0"/>
              <a:t>P T.</a:t>
            </a:r>
            <a:r>
              <a:rPr lang="fr-CA" baseline="0" dirty="0"/>
              <a:t>, 2008; 33: 652-666.</a:t>
            </a:r>
            <a:endParaRPr lang="fr-CA" dirty="0"/>
          </a:p>
        </p:txBody>
      </p:sp>
      <p:sp>
        <p:nvSpPr>
          <p:cNvPr id="788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FE81480-4BC6-46CE-93FF-3942471CBF3D}" type="slidenum">
              <a:rPr kumimoji="0" lang="en-CA"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CA"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99556781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1D687E2-F20C-4C96-B7D3-49C7A662B554}"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101379"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46341AF-A115-4388-8D3B-621F24739FF1}"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10138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8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Autofit/>
          </a:bodyPr>
          <a:lstStyle/>
          <a:p>
            <a:pPr marL="0" lvl="0" indent="-277812" eaLnBrk="1" hangingPunct="1">
              <a:spcBef>
                <a:spcPct val="0"/>
              </a:spcBef>
              <a:buFontTx/>
              <a:buNone/>
            </a:pPr>
            <a:r>
              <a:rPr lang="fr-CA" altLang="en-US" sz="1100" dirty="0">
                <a:ea typeface="ヒラギノ角ゴ Pro W3" pitchFamily="124" charset="-128"/>
              </a:rPr>
              <a:t>Cette méta-analyse de 42 essais (totalisant 10 968 participants), menée selon un plan factoriel de type 2 x 2 visait à comparer un placébo, deux médicaments distincts et l’association de ces deux médicaments. Les médicaments provenaient des classes de diurétiques thiazidiques, de </a:t>
            </a:r>
            <a:r>
              <a:rPr lang="fr-CA" altLang="en-US" sz="1100" dirty="0" err="1">
                <a:ea typeface="ヒラギノ角ゴ Pro W3" pitchFamily="124" charset="-128"/>
              </a:rPr>
              <a:t>bêta-bloquants</a:t>
            </a:r>
            <a:r>
              <a:rPr lang="fr-CA" altLang="en-US" sz="1100" dirty="0">
                <a:ea typeface="ヒラギノ角ゴ Pro W3" pitchFamily="124" charset="-128"/>
              </a:rPr>
              <a:t>, d’IECA et d’IC. </a:t>
            </a:r>
          </a:p>
          <a:p>
            <a:pPr marL="179388" lvl="1" indent="0" eaLnBrk="1" hangingPunct="1">
              <a:spcBef>
                <a:spcPct val="0"/>
              </a:spcBef>
              <a:buFontTx/>
              <a:buNone/>
            </a:pPr>
            <a:r>
              <a:rPr lang="fr-CA" altLang="en-US" sz="1100" dirty="0">
                <a:ea typeface="ヒラギノ角ゴ Pro W3" pitchFamily="124" charset="-128"/>
              </a:rPr>
              <a:t> </a:t>
            </a:r>
          </a:p>
          <a:p>
            <a:pPr marL="0" lvl="0" indent="-277812" eaLnBrk="1" hangingPunct="1">
              <a:spcBef>
                <a:spcPct val="0"/>
              </a:spcBef>
              <a:buFontTx/>
              <a:buNone/>
            </a:pPr>
            <a:r>
              <a:rPr lang="fr-CA" altLang="en-US" sz="1100" dirty="0">
                <a:ea typeface="ヒラギノ角ゴ Pro W3" pitchFamily="124" charset="-128"/>
              </a:rPr>
              <a:t>L’association de deux classes quelconques de ces médicaments a produit des effets pour ainsi dire additifs sur la réduction de la PA, tandis que le simple fait de doubler la dose d’un seul médicament s’est traduit par un effet différentiel équivalent à un cinquième seulement de celui produit par l’association de ce médicament avec un autre. </a:t>
            </a:r>
          </a:p>
          <a:p>
            <a:pPr marL="179388" lvl="1" indent="0" eaLnBrk="1" hangingPunct="1">
              <a:spcBef>
                <a:spcPct val="0"/>
              </a:spcBef>
              <a:buFontTx/>
              <a:buNone/>
            </a:pPr>
            <a:endParaRPr lang="fr-CA" altLang="en-US" sz="1100" dirty="0">
              <a:ea typeface="ヒラギノ角ゴ Pro W3" pitchFamily="124" charset="-128"/>
            </a:endParaRPr>
          </a:p>
          <a:p>
            <a:pPr lvl="0" indent="-277812">
              <a:spcBef>
                <a:spcPct val="0"/>
              </a:spcBef>
            </a:pPr>
            <a:r>
              <a:rPr lang="fr-CA" altLang="en-US" sz="1100" dirty="0">
                <a:ea typeface="ヒラギノ角ゴ Pro W3" pitchFamily="124" charset="-128"/>
              </a:rPr>
              <a:t>Dans une méta-analyse antérieure, le même groupe de recherche a démontré qu’une grande partie de l’abaissement de la PA obtenu par la monothérapie avait été atteint à la moitié des doses usuelles de médicaments, tout en étant accompagné d’un fardeau considérablement moindre d’effets indésirables; de plus, la prévalence des effets indésirables liés aux associations de médicaments était moins qu’additive. </a:t>
            </a:r>
          </a:p>
          <a:p>
            <a:pPr eaLnBrk="1" hangingPunct="1">
              <a:spcBef>
                <a:spcPct val="0"/>
              </a:spcBef>
            </a:pPr>
            <a:endParaRPr lang="fr-CA" altLang="en-US" sz="1100" dirty="0">
              <a:ea typeface="ヒラギノ角ゴ Pro W3" pitchFamily="124" charset="-128"/>
            </a:endParaRPr>
          </a:p>
          <a:p>
            <a:pPr eaLnBrk="1" hangingPunct="1">
              <a:spcBef>
                <a:spcPct val="0"/>
              </a:spcBef>
            </a:pPr>
            <a:r>
              <a:rPr lang="fr-CA" altLang="en-US" sz="1100" b="1" dirty="0">
                <a:ea typeface="ヒラギノ角ゴ Pro W3" pitchFamily="124" charset="-128"/>
              </a:rPr>
              <a:t>Références</a:t>
            </a:r>
          </a:p>
          <a:p>
            <a:pPr marL="7938" lvl="0" indent="-285750" eaLnBrk="1" hangingPunct="1">
              <a:spcBef>
                <a:spcPct val="0"/>
              </a:spcBef>
              <a:buFontTx/>
              <a:buAutoNum type="arabicPeriod"/>
            </a:pPr>
            <a:r>
              <a:rPr lang="fr-CA" altLang="en-US" sz="1100" dirty="0">
                <a:ea typeface="ヒラギノ角ゴ Pro W3" pitchFamily="124" charset="-128"/>
              </a:rPr>
              <a:t>Wald DS, </a:t>
            </a:r>
            <a:r>
              <a:rPr lang="fr-CA" altLang="en-US" sz="1100" i="1" dirty="0">
                <a:ea typeface="ヒラギノ角ゴ Pro W3" pitchFamily="124" charset="-128"/>
              </a:rPr>
              <a:t>et al</a:t>
            </a:r>
            <a:r>
              <a:rPr lang="fr-CA" altLang="en-US" sz="1100" dirty="0">
                <a:ea typeface="ヒラギノ角ゴ Pro W3" pitchFamily="124" charset="-128"/>
              </a:rPr>
              <a:t>. </a:t>
            </a:r>
            <a:r>
              <a:rPr lang="fr-CA" altLang="en-US" sz="1100" dirty="0" err="1">
                <a:ea typeface="ヒラギノ角ゴ Pro W3" pitchFamily="124" charset="-128"/>
              </a:rPr>
              <a:t>Combination</a:t>
            </a:r>
            <a:r>
              <a:rPr lang="fr-CA" altLang="en-US" sz="1100" dirty="0">
                <a:ea typeface="ヒラギノ角ゴ Pro W3" pitchFamily="124" charset="-128"/>
              </a:rPr>
              <a:t> </a:t>
            </a:r>
            <a:r>
              <a:rPr lang="fr-CA" altLang="en-US" sz="1100" dirty="0" err="1">
                <a:ea typeface="ヒラギノ角ゴ Pro W3" pitchFamily="124" charset="-128"/>
              </a:rPr>
              <a:t>therapy</a:t>
            </a:r>
            <a:r>
              <a:rPr lang="fr-CA" altLang="en-US" sz="1100" dirty="0">
                <a:ea typeface="ヒラギノ角ゴ Pro W3" pitchFamily="124" charset="-128"/>
              </a:rPr>
              <a:t> versus </a:t>
            </a:r>
            <a:r>
              <a:rPr lang="fr-CA" altLang="en-US" sz="1100" dirty="0" err="1">
                <a:ea typeface="ヒラギノ角ゴ Pro W3" pitchFamily="124" charset="-128"/>
              </a:rPr>
              <a:t>monotherapy</a:t>
            </a:r>
            <a:r>
              <a:rPr lang="fr-CA" altLang="en-US" sz="1100" dirty="0">
                <a:ea typeface="ヒラギノ角ゴ Pro W3" pitchFamily="124" charset="-128"/>
              </a:rPr>
              <a:t> in </a:t>
            </a:r>
            <a:r>
              <a:rPr lang="fr-CA" altLang="en-US" sz="1100" dirty="0" err="1">
                <a:ea typeface="ヒラギノ角ゴ Pro W3" pitchFamily="124" charset="-128"/>
              </a:rPr>
              <a:t>reducing</a:t>
            </a:r>
            <a:r>
              <a:rPr lang="fr-CA" altLang="en-US" sz="1100" dirty="0">
                <a:ea typeface="ヒラギノ角ゴ Pro W3" pitchFamily="124" charset="-128"/>
              </a:rPr>
              <a:t> </a:t>
            </a:r>
            <a:r>
              <a:rPr lang="fr-CA" altLang="en-US" sz="1100" dirty="0" err="1">
                <a:ea typeface="ヒラギノ角ゴ Pro W3" pitchFamily="124" charset="-128"/>
              </a:rPr>
              <a:t>blood</a:t>
            </a:r>
            <a:r>
              <a:rPr lang="fr-CA" altLang="en-US" sz="1100" dirty="0">
                <a:ea typeface="ヒラギノ角ゴ Pro W3" pitchFamily="124" charset="-128"/>
              </a:rPr>
              <a:t> pressure: </a:t>
            </a:r>
            <a:r>
              <a:rPr lang="fr-CA" altLang="en-US" sz="1100" dirty="0" err="1">
                <a:ea typeface="ヒラギノ角ゴ Pro W3" pitchFamily="124" charset="-128"/>
              </a:rPr>
              <a:t>meta-analysis</a:t>
            </a:r>
            <a:r>
              <a:rPr lang="fr-CA" altLang="en-US" sz="1100" dirty="0">
                <a:ea typeface="ヒラギノ角ゴ Pro W3" pitchFamily="124" charset="-128"/>
              </a:rPr>
              <a:t> on 11,000 participants </a:t>
            </a:r>
            <a:r>
              <a:rPr lang="fr-CA" altLang="en-US" sz="1100" dirty="0" err="1">
                <a:ea typeface="ヒラギノ角ゴ Pro W3" pitchFamily="124" charset="-128"/>
              </a:rPr>
              <a:t>from</a:t>
            </a:r>
            <a:r>
              <a:rPr lang="fr-CA" altLang="en-US" sz="1100" dirty="0">
                <a:ea typeface="ヒラギノ角ゴ Pro W3" pitchFamily="124" charset="-128"/>
              </a:rPr>
              <a:t> 42 trials. </a:t>
            </a:r>
            <a:r>
              <a:rPr lang="fr-CA" altLang="en-US" sz="1100" i="1" dirty="0">
                <a:ea typeface="ヒラギノ角ゴ Pro W3" pitchFamily="124" charset="-128"/>
              </a:rPr>
              <a:t>Am J Med.</a:t>
            </a:r>
            <a:r>
              <a:rPr lang="fr-CA" altLang="en-US" sz="1100" dirty="0">
                <a:ea typeface="ヒラギノ角ゴ Pro W3" pitchFamily="124" charset="-128"/>
              </a:rPr>
              <a:t>, 2009; 122: 290-300.</a:t>
            </a:r>
          </a:p>
          <a:p>
            <a:pPr marL="7938" lvl="0" indent="-285750" eaLnBrk="1" hangingPunct="1">
              <a:spcBef>
                <a:spcPct val="0"/>
              </a:spcBef>
              <a:buFontTx/>
              <a:buAutoNum type="arabicPeriod"/>
            </a:pPr>
            <a:r>
              <a:rPr lang="fr-CA" altLang="en-US" sz="1100" dirty="0">
                <a:ea typeface="ヒラギノ角ゴ Pro W3" pitchFamily="124" charset="-128"/>
              </a:rPr>
              <a:t>Law MR, </a:t>
            </a:r>
            <a:r>
              <a:rPr lang="fr-CA" altLang="en-US" sz="1100" i="1" dirty="0">
                <a:ea typeface="ヒラギノ角ゴ Pro W3" pitchFamily="124" charset="-128"/>
              </a:rPr>
              <a:t>et al</a:t>
            </a:r>
            <a:r>
              <a:rPr lang="fr-CA" altLang="en-US" sz="1100" dirty="0">
                <a:ea typeface="ヒラギノ角ゴ Pro W3" pitchFamily="124" charset="-128"/>
              </a:rPr>
              <a:t>. Value of </a:t>
            </a:r>
            <a:r>
              <a:rPr lang="fr-CA" altLang="en-US" sz="1100" dirty="0" err="1">
                <a:ea typeface="ヒラギノ角ゴ Pro W3" pitchFamily="124" charset="-128"/>
              </a:rPr>
              <a:t>low</a:t>
            </a:r>
            <a:r>
              <a:rPr lang="fr-CA" altLang="en-US" sz="1100" dirty="0">
                <a:ea typeface="ヒラギノ角ゴ Pro W3" pitchFamily="124" charset="-128"/>
              </a:rPr>
              <a:t> dose </a:t>
            </a:r>
            <a:r>
              <a:rPr lang="fr-CA" altLang="en-US" sz="1100" dirty="0" err="1">
                <a:ea typeface="ヒラギノ角ゴ Pro W3" pitchFamily="124" charset="-128"/>
              </a:rPr>
              <a:t>combination</a:t>
            </a:r>
            <a:r>
              <a:rPr lang="fr-CA" altLang="en-US" sz="1100" dirty="0">
                <a:ea typeface="ヒラギノ角ゴ Pro W3" pitchFamily="124" charset="-128"/>
              </a:rPr>
              <a:t> </a:t>
            </a:r>
            <a:r>
              <a:rPr lang="fr-CA" altLang="en-US" sz="1100" dirty="0" err="1">
                <a:ea typeface="ヒラギノ角ゴ Pro W3" pitchFamily="124" charset="-128"/>
              </a:rPr>
              <a:t>treatment</a:t>
            </a:r>
            <a:r>
              <a:rPr lang="fr-CA" altLang="en-US" sz="1100" dirty="0">
                <a:ea typeface="ヒラギノ角ゴ Pro W3" pitchFamily="124" charset="-128"/>
              </a:rPr>
              <a:t> </a:t>
            </a:r>
            <a:r>
              <a:rPr lang="fr-CA" altLang="en-US" sz="1100" dirty="0" err="1">
                <a:ea typeface="ヒラギノ角ゴ Pro W3" pitchFamily="124" charset="-128"/>
              </a:rPr>
              <a:t>with</a:t>
            </a:r>
            <a:r>
              <a:rPr lang="fr-CA" altLang="en-US" sz="1100" dirty="0">
                <a:ea typeface="ヒラギノ角ゴ Pro W3" pitchFamily="124" charset="-128"/>
              </a:rPr>
              <a:t> </a:t>
            </a:r>
            <a:r>
              <a:rPr lang="fr-CA" altLang="en-US" sz="1100" dirty="0" err="1">
                <a:ea typeface="ヒラギノ角ゴ Pro W3" pitchFamily="124" charset="-128"/>
              </a:rPr>
              <a:t>blood</a:t>
            </a:r>
            <a:r>
              <a:rPr lang="fr-CA" altLang="en-US" sz="1100" dirty="0">
                <a:ea typeface="ヒラギノ角ゴ Pro W3" pitchFamily="124" charset="-128"/>
              </a:rPr>
              <a:t> pressure </a:t>
            </a:r>
            <a:r>
              <a:rPr lang="fr-CA" altLang="en-US" sz="1100" dirty="0" err="1">
                <a:ea typeface="ヒラギノ角ゴ Pro W3" pitchFamily="124" charset="-128"/>
              </a:rPr>
              <a:t>lowering</a:t>
            </a:r>
            <a:r>
              <a:rPr lang="fr-CA" altLang="en-US" sz="1100" dirty="0">
                <a:ea typeface="ヒラギノ角ゴ Pro W3" pitchFamily="124" charset="-128"/>
              </a:rPr>
              <a:t> </a:t>
            </a:r>
            <a:r>
              <a:rPr lang="fr-CA" altLang="en-US" sz="1100" dirty="0" err="1">
                <a:ea typeface="ヒラギノ角ゴ Pro W3" pitchFamily="124" charset="-128"/>
              </a:rPr>
              <a:t>drugs</a:t>
            </a:r>
            <a:r>
              <a:rPr lang="fr-CA" altLang="en-US" sz="1100" dirty="0">
                <a:ea typeface="ヒラギノ角ゴ Pro W3" pitchFamily="124" charset="-128"/>
              </a:rPr>
              <a:t>: </a:t>
            </a:r>
            <a:r>
              <a:rPr lang="fr-CA" altLang="en-US" sz="1100" dirty="0" err="1">
                <a:ea typeface="ヒラギノ角ゴ Pro W3" pitchFamily="124" charset="-128"/>
              </a:rPr>
              <a:t>analysis</a:t>
            </a:r>
            <a:r>
              <a:rPr lang="fr-CA" altLang="en-US" sz="1100" dirty="0">
                <a:ea typeface="ヒラギノ角ゴ Pro W3" pitchFamily="124" charset="-128"/>
              </a:rPr>
              <a:t> of 354 </a:t>
            </a:r>
            <a:r>
              <a:rPr lang="fr-CA" altLang="en-US" sz="1100" dirty="0" err="1">
                <a:ea typeface="ヒラギノ角ゴ Pro W3" pitchFamily="124" charset="-128"/>
              </a:rPr>
              <a:t>randomised</a:t>
            </a:r>
            <a:r>
              <a:rPr lang="fr-CA" altLang="en-US" sz="1100" dirty="0">
                <a:ea typeface="ヒラギノ角ゴ Pro W3" pitchFamily="124" charset="-128"/>
              </a:rPr>
              <a:t> trials. </a:t>
            </a:r>
            <a:r>
              <a:rPr lang="fr-CA" altLang="en-US" sz="1100" i="1" dirty="0">
                <a:ea typeface="ヒラギノ角ゴ Pro W3" pitchFamily="124" charset="-128"/>
              </a:rPr>
              <a:t>BMJ</a:t>
            </a:r>
            <a:r>
              <a:rPr lang="fr-CA" altLang="en-US" sz="1100" dirty="0">
                <a:ea typeface="ヒラギノ角ゴ Pro W3" pitchFamily="124" charset="-128"/>
              </a:rPr>
              <a:t>, 2003; 326: 1427-1431. </a:t>
            </a:r>
            <a:r>
              <a:rPr lang="fr-CA" altLang="en-US" sz="1100" b="1" dirty="0">
                <a:ea typeface="ヒラギノ角ゴ Pro W3" pitchFamily="124" charset="-128"/>
              </a:rPr>
              <a:t> </a:t>
            </a:r>
          </a:p>
        </p:txBody>
      </p:sp>
      <p:sp>
        <p:nvSpPr>
          <p:cNvPr id="10138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E4C696F-FCEF-4675-82E4-636561055A0B}"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8280184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noTextEdit="1"/>
          </p:cNvSpPr>
          <p:nvPr>
            <p:ph type="sldImg"/>
          </p:nvPr>
        </p:nvSpPr>
        <p:spPr bwMode="auto">
          <a:xfrm>
            <a:off x="382588" y="381000"/>
            <a:ext cx="6096000" cy="4572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Rectangle 3"/>
          <p:cNvSpPr>
            <a:spLocks noGrp="1" noChangeArrowheads="1"/>
          </p:cNvSpPr>
          <p:nvPr>
            <p:ph type="body" idx="1"/>
          </p:nvPr>
        </p:nvSpPr>
        <p:spPr bwMode="auto">
          <a:xfrm>
            <a:off x="228600" y="5334000"/>
            <a:ext cx="6400799" cy="3429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CA" altLang="en-US" dirty="0"/>
              <a:t>Dans cette méta-analyse de 354 essais comparatifs, à répartition aléatoire, totalisant </a:t>
            </a:r>
            <a:br>
              <a:rPr lang="fr-CA" altLang="en-US" dirty="0"/>
            </a:br>
            <a:r>
              <a:rPr lang="fr-CA" altLang="en-US" dirty="0"/>
              <a:t>40 000 patients traités activement et </a:t>
            </a:r>
            <a:r>
              <a:rPr lang="fr-CA" altLang="en-US" baseline="0" dirty="0"/>
              <a:t>16 000 patients traités par placébo, toutes les classes de médicaments antihypertenseurs (soit les diurétiques</a:t>
            </a:r>
            <a:r>
              <a:rPr lang="fr-CA" altLang="en-US" dirty="0"/>
              <a:t> </a:t>
            </a:r>
            <a:r>
              <a:rPr lang="fr-CA" altLang="en-US" baseline="0" dirty="0"/>
              <a:t>thiazidiques, les </a:t>
            </a:r>
            <a:r>
              <a:rPr lang="fr-CA" altLang="en-US" baseline="0" dirty="0" err="1"/>
              <a:t>bêta-bloquants</a:t>
            </a:r>
            <a:r>
              <a:rPr lang="fr-CA" altLang="en-US" baseline="0" dirty="0"/>
              <a:t>, les IECA, les ARA et les IC) ont produit des réductions comparables de la PA (réduction</a:t>
            </a:r>
            <a:r>
              <a:rPr lang="fr-CA" altLang="en-US" dirty="0"/>
              <a:t> moyenne : </a:t>
            </a:r>
            <a:r>
              <a:rPr lang="fr-CA" altLang="en-US" baseline="0" dirty="0"/>
              <a:t>9,1/5,5 mm Hg aux doses usuelles et 7,1/4,4 mm Hg à la moitié des doses usuelles). Autrement dit, le fait de </a:t>
            </a:r>
            <a:r>
              <a:rPr lang="fr-CA" altLang="en-US" dirty="0"/>
              <a:t>réduire la dose d’antihypertenseurs de moitié a eu pour effet de réduire la puissance </a:t>
            </a:r>
            <a:r>
              <a:rPr lang="fr-CA" altLang="en-US" baseline="0" dirty="0" err="1"/>
              <a:t>antihypertensive</a:t>
            </a:r>
            <a:r>
              <a:rPr lang="fr-CA" altLang="en-US" baseline="0" dirty="0"/>
              <a:t> d’environ</a:t>
            </a:r>
            <a:r>
              <a:rPr lang="fr-CA" altLang="en-US" dirty="0"/>
              <a:t> </a:t>
            </a:r>
            <a:r>
              <a:rPr lang="fr-CA" altLang="en-US" baseline="0" dirty="0"/>
              <a:t>20 %.</a:t>
            </a:r>
          </a:p>
          <a:p>
            <a:pPr eaLnBrk="1" hangingPunct="1">
              <a:spcBef>
                <a:spcPct val="0"/>
              </a:spcBef>
            </a:pPr>
            <a:endParaRPr lang="fr-CA" altLang="en-US" baseline="0" dirty="0"/>
          </a:p>
          <a:p>
            <a:pPr eaLnBrk="1" hangingPunct="1">
              <a:spcBef>
                <a:spcPct val="0"/>
              </a:spcBef>
            </a:pPr>
            <a:r>
              <a:rPr lang="fr-CA" altLang="en-US" baseline="0" dirty="0"/>
              <a:t>L’association de médicaments antihypertenseurs a révélé une puissance </a:t>
            </a:r>
            <a:r>
              <a:rPr lang="fr-CA" altLang="en-US" baseline="0" dirty="0" err="1"/>
              <a:t>antihypertensive</a:t>
            </a:r>
            <a:r>
              <a:rPr lang="fr-CA" altLang="en-US" baseline="0" dirty="0"/>
              <a:t> additive, mais pas d’effets indésirables additifs, ce qui vient</a:t>
            </a:r>
            <a:r>
              <a:rPr lang="fr-CA" altLang="en-US" dirty="0"/>
              <a:t> appuyer l’utilisation d’associations de différentes classes de médicaments antihypertenseurs à faible dose en vue d’une efficacité accrue et d’une meilleure </a:t>
            </a:r>
            <a:r>
              <a:rPr lang="fr-CA" altLang="en-US" baseline="0" dirty="0" err="1"/>
              <a:t>tolérabilité</a:t>
            </a:r>
            <a:r>
              <a:rPr lang="fr-CA" altLang="en-US" baseline="0" dirty="0"/>
              <a:t>.</a:t>
            </a:r>
          </a:p>
          <a:p>
            <a:pPr eaLnBrk="1" hangingPunct="1">
              <a:spcBef>
                <a:spcPct val="0"/>
              </a:spcBef>
            </a:pPr>
            <a:endParaRPr lang="fr-CA" altLang="en-US" baseline="0" dirty="0"/>
          </a:p>
          <a:p>
            <a:pPr eaLnBrk="1" hangingPunct="1">
              <a:spcBef>
                <a:spcPct val="0"/>
              </a:spcBef>
            </a:pPr>
            <a:r>
              <a:rPr lang="fr-CA" altLang="en-US" b="1" baseline="0" dirty="0"/>
              <a:t>Référence</a:t>
            </a:r>
          </a:p>
          <a:p>
            <a:pPr eaLnBrk="1" hangingPunct="1">
              <a:spcBef>
                <a:spcPct val="0"/>
              </a:spcBef>
            </a:pPr>
            <a:r>
              <a:rPr lang="fr-CA" altLang="en-US" dirty="0"/>
              <a:t>Law</a:t>
            </a:r>
            <a:r>
              <a:rPr lang="fr-CA" altLang="en-US" baseline="0" dirty="0"/>
              <a:t> MR, </a:t>
            </a:r>
            <a:r>
              <a:rPr lang="fr-CA" altLang="en-US" i="1" baseline="0" dirty="0"/>
              <a:t>et al</a:t>
            </a:r>
            <a:r>
              <a:rPr lang="fr-CA" altLang="en-US" baseline="0" dirty="0"/>
              <a:t>. Value of </a:t>
            </a:r>
            <a:r>
              <a:rPr lang="fr-CA" altLang="en-US" baseline="0" dirty="0" err="1"/>
              <a:t>low</a:t>
            </a:r>
            <a:r>
              <a:rPr lang="fr-CA" altLang="en-US" baseline="0" dirty="0"/>
              <a:t> dose </a:t>
            </a:r>
            <a:r>
              <a:rPr lang="fr-CA" altLang="en-US" baseline="0" dirty="0" err="1"/>
              <a:t>combination</a:t>
            </a:r>
            <a:r>
              <a:rPr lang="fr-CA" altLang="en-US" baseline="0" dirty="0"/>
              <a:t> </a:t>
            </a:r>
            <a:r>
              <a:rPr lang="fr-CA" altLang="en-US" baseline="0" dirty="0" err="1"/>
              <a:t>treatment</a:t>
            </a:r>
            <a:r>
              <a:rPr lang="fr-CA" altLang="en-US" baseline="0" dirty="0"/>
              <a:t> </a:t>
            </a:r>
            <a:r>
              <a:rPr lang="fr-CA" altLang="en-US" baseline="0" dirty="0" err="1"/>
              <a:t>with</a:t>
            </a:r>
            <a:r>
              <a:rPr lang="fr-CA" altLang="en-US" baseline="0" dirty="0"/>
              <a:t> </a:t>
            </a:r>
            <a:r>
              <a:rPr lang="fr-CA" altLang="en-US" baseline="0" dirty="0" err="1"/>
              <a:t>blood</a:t>
            </a:r>
            <a:r>
              <a:rPr lang="fr-CA" altLang="en-US" baseline="0" dirty="0"/>
              <a:t> pressure </a:t>
            </a:r>
            <a:r>
              <a:rPr lang="fr-CA" altLang="en-US" baseline="0" dirty="0" err="1"/>
              <a:t>lowering</a:t>
            </a:r>
            <a:r>
              <a:rPr lang="fr-CA" altLang="en-US" baseline="0" dirty="0"/>
              <a:t> </a:t>
            </a:r>
            <a:r>
              <a:rPr lang="fr-CA" altLang="en-US" baseline="0" dirty="0" err="1"/>
              <a:t>drugs</a:t>
            </a:r>
            <a:r>
              <a:rPr lang="fr-CA" altLang="en-US" baseline="0" dirty="0"/>
              <a:t>: </a:t>
            </a:r>
            <a:r>
              <a:rPr lang="fr-CA" altLang="en-US" baseline="0" dirty="0" err="1"/>
              <a:t>analysis</a:t>
            </a:r>
            <a:r>
              <a:rPr lang="fr-CA" altLang="en-US" baseline="0" dirty="0"/>
              <a:t> of 354 </a:t>
            </a:r>
            <a:r>
              <a:rPr lang="fr-CA" altLang="en-US" baseline="0" dirty="0" err="1"/>
              <a:t>randomised</a:t>
            </a:r>
            <a:r>
              <a:rPr lang="fr-CA" altLang="en-US" baseline="0" dirty="0"/>
              <a:t> trials. </a:t>
            </a:r>
            <a:r>
              <a:rPr lang="fr-CA" altLang="en-US" i="1" baseline="0" dirty="0"/>
              <a:t>BMJ</a:t>
            </a:r>
            <a:r>
              <a:rPr lang="fr-CA" altLang="en-US" baseline="0" dirty="0"/>
              <a:t>, 2003; 326: 1427.</a:t>
            </a:r>
            <a:endParaRPr lang="fr-CA" altLang="en-US" dirty="0"/>
          </a:p>
        </p:txBody>
      </p:sp>
    </p:spTree>
    <p:extLst>
      <p:ext uri="{BB962C8B-B14F-4D97-AF65-F5344CB8AC3E}">
        <p14:creationId xmlns:p14="http://schemas.microsoft.com/office/powerpoint/2010/main" val="241779319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CA" altLang="en-US" dirty="0"/>
              <a:t>L’étude STITCH (</a:t>
            </a:r>
            <a:r>
              <a:rPr lang="fr-CA" altLang="en-US" i="1" dirty="0" err="1"/>
              <a:t>Simplified</a:t>
            </a:r>
            <a:r>
              <a:rPr lang="fr-CA" altLang="en-US" i="1" dirty="0"/>
              <a:t> </a:t>
            </a:r>
            <a:r>
              <a:rPr lang="fr-CA" altLang="en-US" i="1" dirty="0" err="1"/>
              <a:t>Approach</a:t>
            </a:r>
            <a:r>
              <a:rPr lang="fr-CA" altLang="en-US" i="1" dirty="0"/>
              <a:t> to the </a:t>
            </a:r>
            <a:r>
              <a:rPr lang="fr-CA" altLang="en-US" i="1" dirty="0" err="1"/>
              <a:t>Treatment</a:t>
            </a:r>
            <a:r>
              <a:rPr lang="fr-CA" altLang="en-US" i="1" dirty="0"/>
              <a:t> of </a:t>
            </a:r>
            <a:r>
              <a:rPr lang="fr-CA" altLang="en-US" i="1" dirty="0" err="1"/>
              <a:t>Uncomplicated</a:t>
            </a:r>
            <a:r>
              <a:rPr lang="fr-CA" altLang="en-US" i="1" dirty="0"/>
              <a:t> Hypertension</a:t>
            </a:r>
            <a:r>
              <a:rPr lang="fr-CA" altLang="en-US" dirty="0"/>
              <a:t>) consistait en un essai comparatif, avec répartition aléatoire en grappe dans lequel un algorithme simplifié, comportant la prise d’une association de médicaments antihypertenseurs à faible dose a été comparé aux soins usuels, donnés selon les lignes directrices usuelles dans le traitement de l’hypertension artérielle, en pratique familiale. </a:t>
            </a:r>
          </a:p>
          <a:p>
            <a:pPr eaLnBrk="1" hangingPunct="1">
              <a:spcBef>
                <a:spcPct val="0"/>
              </a:spcBef>
            </a:pPr>
            <a:endParaRPr lang="fr-CA" altLang="en-US" dirty="0"/>
          </a:p>
          <a:p>
            <a:pPr>
              <a:spcBef>
                <a:spcPct val="0"/>
              </a:spcBef>
            </a:pPr>
            <a:r>
              <a:rPr lang="fr-CA" altLang="en-US" dirty="0"/>
              <a:t>La faible dose de médicament s’obtenait par la réduction de moitié de la dose usuelle de départ. Les praticiens devaient, selon une répartition aléatoire dans un rapport de 1/1, appliquer l’algorithme de traitement STITCH pour la prise en charge de l’hypertension ou poursuivre la prise en charge graduelle, courante, de l’hypertension selon le </a:t>
            </a:r>
            <a:r>
              <a:rPr lang="fr-CA" altLang="en-US" i="1" dirty="0"/>
              <a:t>Guide de pratique clinique d’Hypertension</a:t>
            </a:r>
            <a:r>
              <a:rPr lang="fr-CA" altLang="en-US" i="1" baseline="0" dirty="0"/>
              <a:t> Canada</a:t>
            </a:r>
            <a:r>
              <a:rPr lang="fr-CA" altLang="en-US" dirty="0"/>
              <a:t>.</a:t>
            </a:r>
          </a:p>
          <a:p>
            <a:pPr eaLnBrk="1" hangingPunct="1">
              <a:spcBef>
                <a:spcPct val="0"/>
              </a:spcBef>
            </a:pPr>
            <a:endParaRPr lang="fr-CA" altLang="en-US" dirty="0"/>
          </a:p>
          <a:p>
            <a:pPr eaLnBrk="1" hangingPunct="1">
              <a:spcBef>
                <a:spcPct val="0"/>
              </a:spcBef>
            </a:pPr>
            <a:r>
              <a:rPr lang="fr-CA" altLang="en-US" b="1" dirty="0"/>
              <a:t>Référence</a:t>
            </a:r>
            <a:endParaRPr lang="fr-CA" altLang="en-US" b="1" baseline="30000" dirty="0"/>
          </a:p>
          <a:p>
            <a:pPr eaLnBrk="1" hangingPunct="1">
              <a:spcBef>
                <a:spcPct val="0"/>
              </a:spcBef>
            </a:pPr>
            <a:r>
              <a:rPr lang="fr-CA" altLang="en-US" dirty="0" err="1"/>
              <a:t>Feldman</a:t>
            </a:r>
            <a:r>
              <a:rPr lang="fr-CA" altLang="en-US" dirty="0"/>
              <a:t> RD, Zou GY, </a:t>
            </a:r>
            <a:r>
              <a:rPr lang="fr-CA" altLang="en-US" dirty="0" err="1"/>
              <a:t>Vandervoort</a:t>
            </a:r>
            <a:r>
              <a:rPr lang="fr-CA" altLang="en-US" dirty="0"/>
              <a:t> MK, </a:t>
            </a:r>
            <a:r>
              <a:rPr lang="fr-CA" altLang="en-US" i="1" dirty="0"/>
              <a:t>et al</a:t>
            </a:r>
            <a:r>
              <a:rPr lang="fr-CA" altLang="en-US" dirty="0"/>
              <a:t>. A </a:t>
            </a:r>
            <a:r>
              <a:rPr lang="fr-CA" altLang="en-US" dirty="0" err="1"/>
              <a:t>simplified</a:t>
            </a:r>
            <a:r>
              <a:rPr lang="fr-CA" altLang="en-US" dirty="0"/>
              <a:t> </a:t>
            </a:r>
            <a:r>
              <a:rPr lang="fr-CA" altLang="en-US" dirty="0" err="1"/>
              <a:t>approach</a:t>
            </a:r>
            <a:r>
              <a:rPr lang="fr-CA" altLang="en-US" dirty="0"/>
              <a:t> to the </a:t>
            </a:r>
            <a:r>
              <a:rPr lang="fr-CA" altLang="en-US" dirty="0" err="1"/>
              <a:t>treatment</a:t>
            </a:r>
            <a:r>
              <a:rPr lang="fr-CA" altLang="en-US" dirty="0"/>
              <a:t> of </a:t>
            </a:r>
            <a:r>
              <a:rPr lang="fr-CA" altLang="en-US" dirty="0" err="1"/>
              <a:t>uncomplicated</a:t>
            </a:r>
            <a:r>
              <a:rPr lang="fr-CA" altLang="en-US" dirty="0"/>
              <a:t> hypertension: a cluster </a:t>
            </a:r>
            <a:r>
              <a:rPr lang="fr-CA" altLang="en-US" dirty="0" err="1"/>
              <a:t>randomized</a:t>
            </a:r>
            <a:r>
              <a:rPr lang="fr-CA" altLang="en-US" dirty="0"/>
              <a:t>, </a:t>
            </a:r>
            <a:r>
              <a:rPr lang="fr-CA" altLang="en-US" dirty="0" err="1"/>
              <a:t>controlled</a:t>
            </a:r>
            <a:r>
              <a:rPr lang="fr-CA" altLang="en-US" dirty="0"/>
              <a:t> trial. </a:t>
            </a:r>
            <a:r>
              <a:rPr lang="fr-CA" altLang="en-US" i="1" dirty="0"/>
              <a:t>Hypertension, </a:t>
            </a:r>
            <a:r>
              <a:rPr lang="fr-CA" altLang="en-US" dirty="0"/>
              <a:t>2009; 53(4): 646-653.</a:t>
            </a:r>
          </a:p>
          <a:p>
            <a:pPr eaLnBrk="1" hangingPunct="1">
              <a:spcBef>
                <a:spcPct val="0"/>
              </a:spcBef>
            </a:pPr>
            <a:endParaRPr lang="en-CA" altLang="en-US" dirty="0"/>
          </a:p>
        </p:txBody>
      </p:sp>
      <p:sp>
        <p:nvSpPr>
          <p:cNvPr id="1075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0">
              <a:lnSpc>
                <a:spcPct val="100000"/>
              </a:lnSpc>
              <a:spcBef>
                <a:spcPts val="0"/>
              </a:spcBef>
              <a:spcAft>
                <a:spcPts val="0"/>
              </a:spcAft>
              <a:buClrTx/>
              <a:buSzTx/>
              <a:buFontTx/>
              <a:buNone/>
              <a:tabLst/>
              <a:defRPr/>
            </a:pPr>
            <a:fld id="{1EB139CE-3339-4BD5-A6A9-C7D40124DC68}" type="slidenum">
              <a:rPr kumimoji="0" lang="en-CA" altLang="en-US" sz="1800" b="0" i="0" u="none" strike="noStrike" kern="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sym typeface="Helvetica"/>
              </a:rPr>
              <a:pPr marL="0" marR="0" lvl="0" indent="0" algn="l" defTabSz="914400" rtl="0" eaLnBrk="1" fontAlgn="auto" latinLnBrk="0" hangingPunct="0">
                <a:lnSpc>
                  <a:spcPct val="100000"/>
                </a:lnSpc>
                <a:spcBef>
                  <a:spcPts val="0"/>
                </a:spcBef>
                <a:spcAft>
                  <a:spcPts val="0"/>
                </a:spcAft>
                <a:buClrTx/>
                <a:buSzTx/>
                <a:buFontTx/>
                <a:buNone/>
                <a:tabLst/>
                <a:defRPr/>
              </a:pPr>
              <a:t>46</a:t>
            </a:fld>
            <a:endParaRPr kumimoji="0" lang="en-CA"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endParaRPr>
          </a:p>
        </p:txBody>
      </p:sp>
    </p:spTree>
    <p:extLst>
      <p:ext uri="{BB962C8B-B14F-4D97-AF65-F5344CB8AC3E}">
        <p14:creationId xmlns:p14="http://schemas.microsoft.com/office/powerpoint/2010/main" val="106017633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Notes Placeholder 2"/>
          <p:cNvSpPr>
            <a:spLocks noGrp="1"/>
          </p:cNvSpPr>
          <p:nvPr>
            <p:ph type="body" idx="1"/>
          </p:nvPr>
        </p:nvSpPr>
        <p:spPr bwMode="auto">
          <a:xfrm>
            <a:off x="685800" y="4343399"/>
            <a:ext cx="5486400" cy="43418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92500"/>
          </a:bodyPr>
          <a:lstStyle/>
          <a:p>
            <a:pPr eaLnBrk="1" hangingPunct="1">
              <a:spcBef>
                <a:spcPct val="0"/>
              </a:spcBef>
            </a:pPr>
            <a:r>
              <a:rPr lang="fr-CA" altLang="en-US" dirty="0"/>
              <a:t>Les analyses reposaient sur des données concernant 2104 patients atteints d’hypertension non maîtrisée au départ. Au bout de 6 mois, la proportion de patients ayant atteint les cibles de PA était significativement plus grande dans le groupe de soins STITCH que dans le groupe de soins reposant sur les lignes directrices (64,7 % contre 52,7 %; différence absolue : 12,0 %; IC à 95 % : 1,5- 22,4 %; </a:t>
            </a:r>
            <a:r>
              <a:rPr lang="fr-CA" altLang="en-US" i="1" dirty="0"/>
              <a:t>p</a:t>
            </a:r>
            <a:r>
              <a:rPr lang="fr-CA" altLang="en-US" dirty="0"/>
              <a:t> = 0,026). Les soins fournis selon l’algorithme STITCH ont permis d’accroître de 20 % les chances d’atteinte des cibles tensionnelles (</a:t>
            </a:r>
            <a:r>
              <a:rPr lang="fr-CA" altLang="en-US" i="1" dirty="0"/>
              <a:t>p</a:t>
            </a:r>
            <a:r>
              <a:rPr lang="fr-CA" altLang="en-US" dirty="0"/>
              <a:t> = 0,028). </a:t>
            </a:r>
          </a:p>
          <a:p>
            <a:pPr eaLnBrk="1" hangingPunct="1">
              <a:spcBef>
                <a:spcPct val="0"/>
              </a:spcBef>
            </a:pPr>
            <a:endParaRPr lang="fr-CA" altLang="en-US" dirty="0"/>
          </a:p>
          <a:p>
            <a:pPr>
              <a:spcBef>
                <a:spcPct val="0"/>
              </a:spcBef>
            </a:pPr>
            <a:r>
              <a:rPr lang="fr-CA" altLang="en-US" dirty="0"/>
              <a:t>Les patients traités selon le plan de soins STITCH n’ont pas été soumis à un traitement plus intensif; il est donc impossible de savoir si l’algorithme STITCH a permis de vaincre l’inertie clinique. Les auteurs ont toutefois avancé l’hypothèse selon laquelle l’efficacité du plan de soins STITCH était peut-être liée à une meilleure observance thérapeutique et/ou à une utilisation d’associations plus efficaces de médicaments. </a:t>
            </a:r>
          </a:p>
          <a:p>
            <a:pPr eaLnBrk="1" hangingPunct="1">
              <a:spcBef>
                <a:spcPct val="0"/>
              </a:spcBef>
            </a:pPr>
            <a:endParaRPr lang="fr-CA" altLang="en-US" dirty="0"/>
          </a:p>
          <a:p>
            <a:pPr>
              <a:spcBef>
                <a:spcPct val="0"/>
              </a:spcBef>
            </a:pPr>
            <a:r>
              <a:rPr lang="fr-CA" altLang="en-US" dirty="0"/>
              <a:t>Contrairement à plusieurs autres études antérieures dans lesquelles étaient proposées des associations particulières de médicaments à dose fixe au départ et des doses initiales relativement élevées, les chercheurs dans l’étude STITCH ont appliqué un algorithme simplifié de traitement qui ne nécessitait pas une association particulière de médicaments. Aussi peut-on considérer que les conclusions de l’étude sont plus facilement généralisables que d’autres dans la prise en charge de l’hypertension.</a:t>
            </a:r>
          </a:p>
          <a:p>
            <a:pPr eaLnBrk="1" hangingPunct="1">
              <a:spcBef>
                <a:spcPct val="0"/>
              </a:spcBef>
            </a:pPr>
            <a:endParaRPr lang="fr-CA" altLang="en-US" dirty="0"/>
          </a:p>
          <a:p>
            <a:pPr eaLnBrk="1" hangingPunct="1">
              <a:spcBef>
                <a:spcPct val="0"/>
              </a:spcBef>
            </a:pPr>
            <a:r>
              <a:rPr lang="fr-CA" altLang="en-US" b="1" dirty="0"/>
              <a:t>Référence</a:t>
            </a:r>
            <a:endParaRPr lang="fr-CA" altLang="en-US" b="1" baseline="30000" dirty="0"/>
          </a:p>
          <a:p>
            <a:pPr eaLnBrk="1" hangingPunct="1">
              <a:spcBef>
                <a:spcPct val="0"/>
              </a:spcBef>
            </a:pPr>
            <a:r>
              <a:rPr lang="fr-CA" altLang="en-US" dirty="0" err="1"/>
              <a:t>Feldman</a:t>
            </a:r>
            <a:r>
              <a:rPr lang="fr-CA" altLang="en-US" dirty="0"/>
              <a:t> RD, Zou GY, </a:t>
            </a:r>
            <a:r>
              <a:rPr lang="fr-CA" altLang="en-US" dirty="0" err="1"/>
              <a:t>Vandervoort</a:t>
            </a:r>
            <a:r>
              <a:rPr lang="fr-CA" altLang="en-US" dirty="0"/>
              <a:t> MK, </a:t>
            </a:r>
            <a:r>
              <a:rPr lang="fr-CA" altLang="en-US" i="1" dirty="0"/>
              <a:t>et al</a:t>
            </a:r>
            <a:r>
              <a:rPr lang="fr-CA" altLang="en-US" dirty="0"/>
              <a:t>. A </a:t>
            </a:r>
            <a:r>
              <a:rPr lang="fr-CA" altLang="en-US" dirty="0" err="1"/>
              <a:t>simplified</a:t>
            </a:r>
            <a:r>
              <a:rPr lang="fr-CA" altLang="en-US" dirty="0"/>
              <a:t> </a:t>
            </a:r>
            <a:r>
              <a:rPr lang="fr-CA" altLang="en-US" dirty="0" err="1"/>
              <a:t>approach</a:t>
            </a:r>
            <a:r>
              <a:rPr lang="fr-CA" altLang="en-US" dirty="0"/>
              <a:t> to the </a:t>
            </a:r>
            <a:r>
              <a:rPr lang="fr-CA" altLang="en-US" dirty="0" err="1"/>
              <a:t>treatment</a:t>
            </a:r>
            <a:r>
              <a:rPr lang="fr-CA" altLang="en-US" dirty="0"/>
              <a:t> of </a:t>
            </a:r>
            <a:r>
              <a:rPr lang="fr-CA" altLang="en-US" dirty="0" err="1"/>
              <a:t>uncomplicated</a:t>
            </a:r>
            <a:r>
              <a:rPr lang="fr-CA" altLang="en-US" dirty="0"/>
              <a:t> hypertension: a cluster </a:t>
            </a:r>
            <a:r>
              <a:rPr lang="fr-CA" altLang="en-US" dirty="0" err="1"/>
              <a:t>randomized</a:t>
            </a:r>
            <a:r>
              <a:rPr lang="fr-CA" altLang="en-US" dirty="0"/>
              <a:t>, </a:t>
            </a:r>
            <a:r>
              <a:rPr lang="fr-CA" altLang="en-US" dirty="0" err="1"/>
              <a:t>controlled</a:t>
            </a:r>
            <a:r>
              <a:rPr lang="fr-CA" altLang="en-US" dirty="0"/>
              <a:t> trial. </a:t>
            </a:r>
            <a:r>
              <a:rPr lang="fr-CA" altLang="en-US" i="1" dirty="0"/>
              <a:t>Hypertension, </a:t>
            </a:r>
            <a:r>
              <a:rPr lang="fr-CA" altLang="en-US" dirty="0"/>
              <a:t>2009; 53(4): 646-653.</a:t>
            </a:r>
          </a:p>
        </p:txBody>
      </p:sp>
      <p:sp>
        <p:nvSpPr>
          <p:cNvPr id="1136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2613025" marR="0" lvl="0" algn="l" defTabSz="914400" rtl="0" eaLnBrk="1" fontAlgn="auto" latinLnBrk="0" hangingPunct="0">
              <a:lnSpc>
                <a:spcPct val="100000"/>
              </a:lnSpc>
              <a:spcBef>
                <a:spcPts val="0"/>
              </a:spcBef>
              <a:spcAft>
                <a:spcPts val="0"/>
              </a:spcAft>
              <a:buClrTx/>
              <a:buSzTx/>
              <a:buFontTx/>
              <a:buNone/>
              <a:tabLst/>
              <a:defRPr/>
            </a:pPr>
            <a:r>
              <a:rPr kumimoji="0" lang="en-CA" altLang="en-US"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rPr>
              <a:t>47</a:t>
            </a:r>
          </a:p>
        </p:txBody>
      </p:sp>
    </p:spTree>
    <p:extLst>
      <p:ext uri="{BB962C8B-B14F-4D97-AF65-F5344CB8AC3E}">
        <p14:creationId xmlns:p14="http://schemas.microsoft.com/office/powerpoint/2010/main" val="24632077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a:xfrm>
            <a:off x="685800" y="4343400"/>
            <a:ext cx="5486400" cy="4495800"/>
          </a:xfrm>
        </p:spPr>
        <p:txBody>
          <a:bodyPr>
            <a:normAutofit fontScale="92500" lnSpcReduction="20000"/>
          </a:bodyPr>
          <a:lstStyle/>
          <a:p>
            <a:pPr>
              <a:defRPr/>
            </a:pPr>
            <a:r>
              <a:rPr lang="fr-CA" dirty="0"/>
              <a:t>Une étude à laquelle participait une cohorte imposante de patients ayant un risque élevé de maladie cardiovasculaire (MCV) (n = 209 650), nouvellement traités par des médicaments antihypertenseurs et suivis pendant plusieurs années a permis de constater que la </a:t>
            </a:r>
            <a:r>
              <a:rPr lang="fr-CA" dirty="0" err="1"/>
              <a:t>polythérapie</a:t>
            </a:r>
            <a:r>
              <a:rPr lang="fr-CA" dirty="0"/>
              <a:t> initiale était associée à une réduction de 11 % (IC à 95 % : 5-16 %; valeur de </a:t>
            </a:r>
            <a:r>
              <a:rPr lang="fr-CA" i="1" dirty="0"/>
              <a:t>p</a:t>
            </a:r>
            <a:r>
              <a:rPr lang="fr-CA" dirty="0"/>
              <a:t> non fournie) du risque de MCV comparativement à la monothérapie initiale. </a:t>
            </a:r>
          </a:p>
          <a:p>
            <a:pPr eaLnBrk="1" fontAlgn="auto" hangingPunct="1">
              <a:spcBef>
                <a:spcPts val="0"/>
              </a:spcBef>
              <a:spcAft>
                <a:spcPts val="0"/>
              </a:spcAft>
              <a:defRPr/>
            </a:pPr>
            <a:endParaRPr lang="fr-CA" dirty="0"/>
          </a:p>
          <a:p>
            <a:pPr>
              <a:defRPr/>
            </a:pPr>
            <a:r>
              <a:rPr lang="fr-CA" dirty="0"/>
              <a:t>En outre, les patients qui avaient commencé leur traitement par l’association de médicaments (ou </a:t>
            </a:r>
            <a:r>
              <a:rPr lang="fr-CA" dirty="0" err="1"/>
              <a:t>polythérapie</a:t>
            </a:r>
            <a:r>
              <a:rPr lang="fr-CA" dirty="0"/>
              <a:t>) et qui l’avaient poursuivie tout le long de la période d’observation ont connu une réduction de 26 % (IC à 95 % : 15 %-35 %; valeur de </a:t>
            </a:r>
            <a:r>
              <a:rPr lang="fr-CA" i="1" dirty="0"/>
              <a:t>p</a:t>
            </a:r>
            <a:r>
              <a:rPr lang="fr-CA" dirty="0"/>
              <a:t> non fournie) du risque de MCV comparativement à ceux qui avaient été soumis à la monothérapie durant le suivi. </a:t>
            </a:r>
          </a:p>
          <a:p>
            <a:pPr eaLnBrk="1" fontAlgn="auto" hangingPunct="1">
              <a:spcBef>
                <a:spcPts val="0"/>
              </a:spcBef>
              <a:spcAft>
                <a:spcPts val="0"/>
              </a:spcAft>
              <a:defRPr/>
            </a:pPr>
            <a:endParaRPr lang="fr-CA" dirty="0"/>
          </a:p>
          <a:p>
            <a:pPr>
              <a:defRPr/>
            </a:pPr>
            <a:r>
              <a:rPr lang="fr-CA" dirty="0"/>
              <a:t>L’étude a démontré que la </a:t>
            </a:r>
            <a:r>
              <a:rPr lang="fr-CA" dirty="0" err="1"/>
              <a:t>polythérapie</a:t>
            </a:r>
            <a:r>
              <a:rPr lang="fr-CA" dirty="0"/>
              <a:t> initiale était associée à un effet de protection CV plus grand (dont la prévention des événements tant vasculaires cérébraux que coronariens) que la monothérapie initiale suivie du passage au traitement par l’association de médicaments. </a:t>
            </a:r>
          </a:p>
          <a:p>
            <a:pPr eaLnBrk="1" fontAlgn="auto" hangingPunct="1">
              <a:spcBef>
                <a:spcPts val="0"/>
              </a:spcBef>
              <a:spcAft>
                <a:spcPts val="0"/>
              </a:spcAft>
              <a:defRPr/>
            </a:pPr>
            <a:endParaRPr lang="fr-CA" dirty="0"/>
          </a:p>
          <a:p>
            <a:pPr>
              <a:defRPr/>
            </a:pPr>
            <a:r>
              <a:rPr lang="fr-CA" dirty="0"/>
              <a:t>La figure montre un graphique en forêt portant sur la comparaison des risques</a:t>
            </a:r>
            <a:r>
              <a:rPr lang="fr-CA" dirty="0">
                <a:solidFill>
                  <a:srgbClr val="00B0F0"/>
                </a:solidFill>
              </a:rPr>
              <a:t> </a:t>
            </a:r>
            <a:r>
              <a:rPr lang="fr-CA" dirty="0"/>
              <a:t>relatifs approchés (et des IC à 95 % correspondants) d’événements CV non mortels tous confondus, de maladies coronariennes ou d’événements vasculaires cérébraux, associés à la </a:t>
            </a:r>
            <a:r>
              <a:rPr lang="fr-CA" dirty="0" err="1"/>
              <a:t>polythérapie</a:t>
            </a:r>
            <a:r>
              <a:rPr lang="fr-CA" dirty="0"/>
              <a:t> initiale, composée de médicaments hypotenseurs avec la monothérapie initiale. Les données présentent les estimations obtenues par l’adaptation d’un modèle logistique conditionnel, et rajustées en fonction du nombre de classes de médicaments hypotenseurs, utilisées durant le suivi, ainsi qu’en fonction de l’emploi concomitant de médicaments pour le traitement de l’insuffisance cardiaque, de maladies coronariennes, du diabète et d’autres MCV.</a:t>
            </a:r>
          </a:p>
          <a:p>
            <a:pPr eaLnBrk="1" fontAlgn="auto" hangingPunct="1">
              <a:spcBef>
                <a:spcPts val="0"/>
              </a:spcBef>
              <a:spcAft>
                <a:spcPts val="0"/>
              </a:spcAft>
              <a:defRPr/>
            </a:pPr>
            <a:endParaRPr lang="fr-CA" dirty="0">
              <a:hlinkClick r:id="rId3"/>
            </a:endParaRPr>
          </a:p>
          <a:p>
            <a:pPr eaLnBrk="1" fontAlgn="auto" hangingPunct="1">
              <a:spcBef>
                <a:spcPts val="0"/>
              </a:spcBef>
              <a:spcAft>
                <a:spcPts val="0"/>
              </a:spcAft>
              <a:defRPr/>
            </a:pPr>
            <a:r>
              <a:rPr lang="fr-CA" b="1" dirty="0"/>
              <a:t>Référence</a:t>
            </a:r>
          </a:p>
          <a:p>
            <a:pPr eaLnBrk="1" fontAlgn="auto" hangingPunct="1">
              <a:spcBef>
                <a:spcPts val="0"/>
              </a:spcBef>
              <a:spcAft>
                <a:spcPts val="0"/>
              </a:spcAft>
              <a:defRPr/>
            </a:pPr>
            <a:r>
              <a:rPr lang="fr-CA" dirty="0" err="1"/>
              <a:t>Corrao</a:t>
            </a:r>
            <a:r>
              <a:rPr lang="fr-CA" dirty="0"/>
              <a:t> G, </a:t>
            </a:r>
            <a:r>
              <a:rPr lang="fr-CA" dirty="0" err="1"/>
              <a:t>Nicotra</a:t>
            </a:r>
            <a:r>
              <a:rPr lang="fr-CA" dirty="0"/>
              <a:t> F, Parodi A, </a:t>
            </a:r>
            <a:r>
              <a:rPr lang="fr-CA" i="1" dirty="0"/>
              <a:t>et al</a:t>
            </a:r>
            <a:r>
              <a:rPr lang="fr-CA" dirty="0"/>
              <a:t>. </a:t>
            </a:r>
            <a:r>
              <a:rPr lang="fr-CA" dirty="0" err="1"/>
              <a:t>Cardiovascular</a:t>
            </a:r>
            <a:r>
              <a:rPr lang="fr-CA" dirty="0"/>
              <a:t> Protection by Initial and </a:t>
            </a:r>
            <a:r>
              <a:rPr lang="fr-CA" dirty="0" err="1"/>
              <a:t>Subsequent</a:t>
            </a:r>
            <a:r>
              <a:rPr lang="fr-CA" dirty="0"/>
              <a:t> </a:t>
            </a:r>
            <a:r>
              <a:rPr lang="fr-CA" dirty="0" err="1"/>
              <a:t>Combination</a:t>
            </a:r>
            <a:r>
              <a:rPr lang="fr-CA" dirty="0"/>
              <a:t> of </a:t>
            </a:r>
            <a:r>
              <a:rPr lang="fr-CA" dirty="0" err="1"/>
              <a:t>Antihypertensive</a:t>
            </a:r>
            <a:r>
              <a:rPr lang="fr-CA" dirty="0"/>
              <a:t> </a:t>
            </a:r>
            <a:r>
              <a:rPr lang="fr-CA" dirty="0" err="1"/>
              <a:t>Drugs</a:t>
            </a:r>
            <a:r>
              <a:rPr lang="fr-CA" dirty="0"/>
              <a:t> in Daily Life Practice. </a:t>
            </a:r>
            <a:r>
              <a:rPr lang="fr-CA" i="1" dirty="0"/>
              <a:t>Hypertension, </a:t>
            </a:r>
            <a:r>
              <a:rPr lang="fr-CA" dirty="0"/>
              <a:t>2011; 58(4): 566-572.</a:t>
            </a:r>
          </a:p>
          <a:p>
            <a:pPr marL="228600" indent="-228600" eaLnBrk="1" fontAlgn="auto" hangingPunct="1">
              <a:spcBef>
                <a:spcPts val="0"/>
              </a:spcBef>
              <a:spcAft>
                <a:spcPts val="0"/>
              </a:spcAft>
              <a:buFontTx/>
              <a:buAutoNum type="arabicPeriod"/>
              <a:defRPr/>
            </a:pPr>
            <a:endParaRPr lang="fr-CA" dirty="0"/>
          </a:p>
          <a:p>
            <a:pPr eaLnBrk="1" fontAlgn="auto" hangingPunct="1">
              <a:spcBef>
                <a:spcPts val="0"/>
              </a:spcBef>
              <a:spcAft>
                <a:spcPts val="0"/>
              </a:spcAft>
              <a:defRPr/>
            </a:pPr>
            <a:endParaRPr lang="en-CA" dirty="0"/>
          </a:p>
          <a:p>
            <a:pPr eaLnBrk="1" fontAlgn="auto" hangingPunct="1">
              <a:spcBef>
                <a:spcPts val="0"/>
              </a:spcBef>
              <a:spcAft>
                <a:spcPts val="0"/>
              </a:spcAft>
              <a:defRPr/>
            </a:pPr>
            <a:endParaRPr lang="en-CA" dirty="0"/>
          </a:p>
          <a:p>
            <a:pPr eaLnBrk="1" fontAlgn="auto" hangingPunct="1">
              <a:spcBef>
                <a:spcPts val="0"/>
              </a:spcBef>
              <a:spcAft>
                <a:spcPts val="0"/>
              </a:spcAft>
              <a:defRPr/>
            </a:pPr>
            <a:endParaRPr lang="en-CA" dirty="0"/>
          </a:p>
          <a:p>
            <a:pPr eaLnBrk="1" fontAlgn="auto" hangingPunct="1">
              <a:spcBef>
                <a:spcPts val="0"/>
              </a:spcBef>
              <a:spcAft>
                <a:spcPts val="0"/>
              </a:spcAft>
              <a:defRPr/>
            </a:pPr>
            <a:endParaRPr lang="en-CA" dirty="0"/>
          </a:p>
          <a:p>
            <a:pPr eaLnBrk="1" fontAlgn="auto" hangingPunct="1">
              <a:spcBef>
                <a:spcPts val="0"/>
              </a:spcBef>
              <a:spcAft>
                <a:spcPts val="0"/>
              </a:spcAft>
              <a:defRPr/>
            </a:pPr>
            <a:endParaRPr lang="en-CA" dirty="0"/>
          </a:p>
          <a:p>
            <a:pPr eaLnBrk="1" fontAlgn="auto" hangingPunct="1">
              <a:spcBef>
                <a:spcPts val="0"/>
              </a:spcBef>
              <a:spcAft>
                <a:spcPts val="0"/>
              </a:spcAft>
              <a:defRPr/>
            </a:pPr>
            <a:endParaRPr lang="en-CA" dirty="0"/>
          </a:p>
        </p:txBody>
      </p:sp>
      <p:sp>
        <p:nvSpPr>
          <p:cNvPr id="768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AA26846-4642-4BF0-B8C4-4D5DC7A718B9}" type="slidenum">
              <a:rPr kumimoji="0" lang="en-CA"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CA"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90008295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p:cNvSpPr>
            <a:spLocks noGrp="1"/>
          </p:cNvSpPr>
          <p:nvPr>
            <p:ph type="body" idx="1"/>
          </p:nvPr>
        </p:nvSpPr>
        <p:spPr bwMode="auto">
          <a:xfrm>
            <a:off x="762000" y="4570413"/>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92500" lnSpcReduction="10000"/>
          </a:bodyPr>
          <a:lstStyle/>
          <a:p>
            <a:pPr>
              <a:spcBef>
                <a:spcPct val="0"/>
              </a:spcBef>
            </a:pPr>
            <a:r>
              <a:rPr lang="fr-CA" altLang="en-US" dirty="0"/>
              <a:t>D’après une étude rétrospective (n = 1762) portant sur l’association de médicaments (ou </a:t>
            </a:r>
            <a:r>
              <a:rPr lang="fr-CA" altLang="en-US" dirty="0" err="1"/>
              <a:t>polythérapie</a:t>
            </a:r>
            <a:r>
              <a:rPr lang="fr-CA" altLang="en-US" dirty="0"/>
              <a:t>) en comparaison avec la monothérapie suivie du passage à cette première formule, la </a:t>
            </a:r>
            <a:r>
              <a:rPr lang="fr-CA" altLang="en-US" dirty="0" err="1"/>
              <a:t>polythérapie</a:t>
            </a:r>
            <a:r>
              <a:rPr lang="fr-CA" altLang="en-US" dirty="0"/>
              <a:t> initiale était associée à une réduction significative du risque d’événement CV ou de mort (ratio des taux d’incidence : 0,66 [IC à 95 % : 0,52-0,84]; </a:t>
            </a:r>
            <a:br>
              <a:rPr lang="fr-CA" altLang="en-US" dirty="0"/>
            </a:br>
            <a:r>
              <a:rPr lang="fr-CA" altLang="en-US" i="1" dirty="0"/>
              <a:t>p</a:t>
            </a:r>
            <a:r>
              <a:rPr lang="fr-CA" altLang="en-US" dirty="0"/>
              <a:t> = 0,0008). </a:t>
            </a:r>
          </a:p>
          <a:p>
            <a:pPr eaLnBrk="1" hangingPunct="1">
              <a:spcBef>
                <a:spcPct val="0"/>
              </a:spcBef>
            </a:pPr>
            <a:endParaRPr lang="fr-CA" altLang="en-US" dirty="0"/>
          </a:p>
          <a:p>
            <a:pPr>
              <a:spcBef>
                <a:spcPct val="0"/>
              </a:spcBef>
            </a:pPr>
            <a:r>
              <a:rPr lang="fr-CA" altLang="en-US" dirty="0"/>
              <a:t>Après 6 mois de traitement, 40,3 % et 32,6 % des patients soumis respectivement au traitement par association au départ, puis plus tard, ont atteint la maîtrise de la PA. </a:t>
            </a:r>
          </a:p>
          <a:p>
            <a:pPr eaLnBrk="1" hangingPunct="1">
              <a:spcBef>
                <a:spcPct val="0"/>
              </a:spcBef>
            </a:pPr>
            <a:endParaRPr lang="fr-CA" altLang="en-US" dirty="0"/>
          </a:p>
          <a:p>
            <a:pPr>
              <a:spcBef>
                <a:spcPct val="0"/>
              </a:spcBef>
            </a:pPr>
            <a:r>
              <a:rPr lang="fr-CA" altLang="en-US" dirty="0"/>
              <a:t>L’atteinte des valeurs cibles a été associée à une réduction statistiquement significative de </a:t>
            </a:r>
            <a:br>
              <a:rPr lang="fr-CA" altLang="en-US" dirty="0"/>
            </a:br>
            <a:r>
              <a:rPr lang="fr-CA" altLang="en-US" dirty="0"/>
              <a:t>23 % du risque d’événement CV ou de mort (rapport des risques instantanés [RRI] : 0,77 [IC à </a:t>
            </a:r>
            <a:br>
              <a:rPr lang="fr-CA" altLang="en-US" dirty="0"/>
            </a:br>
            <a:r>
              <a:rPr lang="fr-CA" altLang="en-US" dirty="0"/>
              <a:t>95 % : 0,61-0,96]; </a:t>
            </a:r>
            <a:r>
              <a:rPr lang="fr-CA" altLang="en-US" i="1" dirty="0"/>
              <a:t>p</a:t>
            </a:r>
            <a:r>
              <a:rPr lang="fr-CA" altLang="en-US" dirty="0"/>
              <a:t> = 0,0223). Le principal facteur favorisant la réduction du risque était l’atteinte rapide des cibles tensionnelles, indépendamment de la présence du diabète ou d’une néphropathie chronique au départ. Toutefois, l’effet résiduel du traitement initial par l’association de médicaments n’a pas atteint la signification statistique (RRI : 0,84 [IC à 95 % : 0,68-1,03]; </a:t>
            </a:r>
            <a:r>
              <a:rPr lang="fr-CA" altLang="en-US" i="1" dirty="0"/>
              <a:t>p </a:t>
            </a:r>
            <a:r>
              <a:rPr lang="fr-CA" altLang="en-US" dirty="0"/>
              <a:t>= 0,0935). (Remarque : la valeur de </a:t>
            </a:r>
            <a:r>
              <a:rPr lang="fr-CA" altLang="en-US" i="1" dirty="0"/>
              <a:t>p</a:t>
            </a:r>
            <a:r>
              <a:rPr lang="fr-CA" altLang="en-US" i="0" dirty="0"/>
              <a:t>,</a:t>
            </a:r>
            <a:r>
              <a:rPr lang="fr-CA" altLang="en-US" dirty="0"/>
              <a:t> significative au bout de 6 mois, ne l’est plus au bout de 48 mois).</a:t>
            </a:r>
          </a:p>
          <a:p>
            <a:pPr eaLnBrk="1" hangingPunct="1">
              <a:spcBef>
                <a:spcPct val="0"/>
              </a:spcBef>
            </a:pPr>
            <a:endParaRPr lang="fr-CA" altLang="en-US" dirty="0"/>
          </a:p>
          <a:p>
            <a:pPr>
              <a:spcBef>
                <a:spcPct val="0"/>
              </a:spcBef>
            </a:pPr>
            <a:r>
              <a:rPr lang="fr-CA" altLang="en-US" dirty="0"/>
              <a:t>La figure montre des estimations selon la méthode de Kaplan-Meyer, concernant l’atteinte des valeurs cibles de PA chez tous les patients, peu importe que des événements CV se soient produits ou non durant le suivi. </a:t>
            </a:r>
          </a:p>
          <a:p>
            <a:pPr eaLnBrk="1" hangingPunct="1">
              <a:spcBef>
                <a:spcPct val="0"/>
              </a:spcBef>
            </a:pPr>
            <a:endParaRPr lang="fr-CA" altLang="en-US" dirty="0"/>
          </a:p>
          <a:p>
            <a:pPr eaLnBrk="1" hangingPunct="1">
              <a:spcBef>
                <a:spcPct val="0"/>
              </a:spcBef>
            </a:pPr>
            <a:r>
              <a:rPr lang="fr-CA" altLang="en-US" b="1" dirty="0"/>
              <a:t>Référence</a:t>
            </a:r>
          </a:p>
          <a:p>
            <a:pPr eaLnBrk="1" hangingPunct="1">
              <a:spcBef>
                <a:spcPct val="0"/>
              </a:spcBef>
            </a:pPr>
            <a:r>
              <a:rPr lang="fr-CA" altLang="en-US" dirty="0" err="1"/>
              <a:t>Gradman</a:t>
            </a:r>
            <a:r>
              <a:rPr lang="fr-CA" altLang="en-US" dirty="0"/>
              <a:t> AH, </a:t>
            </a:r>
            <a:r>
              <a:rPr lang="fr-CA" altLang="en-US" dirty="0" err="1"/>
              <a:t>Parisé</a:t>
            </a:r>
            <a:r>
              <a:rPr lang="fr-CA" altLang="en-US" dirty="0"/>
              <a:t> H, Lefebvre P, </a:t>
            </a:r>
            <a:r>
              <a:rPr lang="fr-CA" altLang="en-US" i="1" dirty="0"/>
              <a:t>et al</a:t>
            </a:r>
            <a:r>
              <a:rPr lang="fr-CA" altLang="en-US" dirty="0"/>
              <a:t>. Initial </a:t>
            </a:r>
            <a:r>
              <a:rPr lang="fr-CA" altLang="en-US" dirty="0" err="1"/>
              <a:t>Combination</a:t>
            </a:r>
            <a:r>
              <a:rPr lang="fr-CA" altLang="en-US" dirty="0"/>
              <a:t> </a:t>
            </a:r>
            <a:r>
              <a:rPr lang="fr-CA" altLang="en-US" dirty="0" err="1"/>
              <a:t>Therapy</a:t>
            </a:r>
            <a:r>
              <a:rPr lang="fr-CA" altLang="en-US" dirty="0"/>
              <a:t> </a:t>
            </a:r>
            <a:r>
              <a:rPr lang="fr-CA" altLang="en-US" dirty="0" err="1"/>
              <a:t>Reduces</a:t>
            </a:r>
            <a:r>
              <a:rPr lang="fr-CA" altLang="en-US" dirty="0"/>
              <a:t> the </a:t>
            </a:r>
            <a:r>
              <a:rPr lang="fr-CA" altLang="en-US" dirty="0" err="1"/>
              <a:t>Risk</a:t>
            </a:r>
            <a:r>
              <a:rPr lang="fr-CA" altLang="en-US" dirty="0"/>
              <a:t> of </a:t>
            </a:r>
            <a:r>
              <a:rPr lang="fr-CA" altLang="en-US" dirty="0" err="1"/>
              <a:t>Cardiovascular</a:t>
            </a:r>
            <a:r>
              <a:rPr lang="fr-CA" altLang="en-US" dirty="0"/>
              <a:t> </a:t>
            </a:r>
            <a:r>
              <a:rPr lang="fr-CA" altLang="en-US" dirty="0" err="1"/>
              <a:t>Events</a:t>
            </a:r>
            <a:r>
              <a:rPr lang="fr-CA" altLang="en-US" dirty="0"/>
              <a:t> in Hypertensive Patients: A </a:t>
            </a:r>
            <a:r>
              <a:rPr lang="fr-CA" altLang="en-US" dirty="0" err="1"/>
              <a:t>Matched</a:t>
            </a:r>
            <a:r>
              <a:rPr lang="fr-CA" altLang="en-US" dirty="0"/>
              <a:t> </a:t>
            </a:r>
            <a:r>
              <a:rPr lang="fr-CA" altLang="en-US" dirty="0" err="1"/>
              <a:t>Cohort</a:t>
            </a:r>
            <a:r>
              <a:rPr lang="fr-CA" altLang="en-US" dirty="0"/>
              <a:t> </a:t>
            </a:r>
            <a:r>
              <a:rPr lang="fr-CA" altLang="en-US" dirty="0" err="1"/>
              <a:t>Study</a:t>
            </a:r>
            <a:r>
              <a:rPr lang="fr-CA" altLang="en-US" dirty="0"/>
              <a:t>. </a:t>
            </a:r>
            <a:r>
              <a:rPr lang="fr-CA" altLang="en-US" i="1" dirty="0"/>
              <a:t>Hypertension, </a:t>
            </a:r>
            <a:r>
              <a:rPr lang="fr-CA" altLang="en-US" dirty="0"/>
              <a:t>2013; 61(2): 309-318.</a:t>
            </a:r>
          </a:p>
          <a:p>
            <a:pPr eaLnBrk="1" hangingPunct="1">
              <a:spcBef>
                <a:spcPct val="0"/>
              </a:spcBef>
            </a:pPr>
            <a:endParaRPr lang="en-CA" altLang="en-US" dirty="0"/>
          </a:p>
          <a:p>
            <a:pPr eaLnBrk="1" hangingPunct="1">
              <a:spcBef>
                <a:spcPct val="0"/>
              </a:spcBef>
            </a:pPr>
            <a:endParaRPr lang="en-CA" altLang="en-US" dirty="0"/>
          </a:p>
          <a:p>
            <a:pPr eaLnBrk="1" hangingPunct="1">
              <a:spcBef>
                <a:spcPct val="0"/>
              </a:spcBef>
            </a:pPr>
            <a:endParaRPr lang="en-CA" altLang="en-US" dirty="0"/>
          </a:p>
          <a:p>
            <a:pPr eaLnBrk="1" hangingPunct="1">
              <a:spcBef>
                <a:spcPct val="0"/>
              </a:spcBef>
            </a:pPr>
            <a:endParaRPr lang="en-CA" altLang="en-US" dirty="0"/>
          </a:p>
        </p:txBody>
      </p:sp>
      <p:sp>
        <p:nvSpPr>
          <p:cNvPr id="809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56B436E-5FB2-4086-9C88-5405573084EB}" type="slidenum">
              <a:rPr kumimoji="0" lang="en-CA"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CA"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80890152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fr-CA" dirty="0"/>
              <a:t>D’après le </a:t>
            </a:r>
            <a:r>
              <a:rPr lang="fr-CA" i="1" dirty="0"/>
              <a:t>Guide de pratique clinique d’Hypertension Canada</a:t>
            </a:r>
            <a:r>
              <a:rPr lang="fr-CA" dirty="0"/>
              <a:t> 2017, les données les plus concluantes en ce qui concerne les associations de médicaments en </a:t>
            </a:r>
            <a:r>
              <a:rPr lang="fr-CA" dirty="0" err="1"/>
              <a:t>monocomprimé</a:t>
            </a:r>
            <a:r>
              <a:rPr lang="fr-CA" dirty="0"/>
              <a:t> comme traitement initial proviennent de l’essai </a:t>
            </a:r>
            <a:r>
              <a:rPr lang="fr-CA" baseline="0" dirty="0"/>
              <a:t>ACCOMPLISH (</a:t>
            </a:r>
            <a:r>
              <a:rPr lang="fr-CA" i="1" u="sng" baseline="0" dirty="0" err="1"/>
              <a:t>A</a:t>
            </a:r>
            <a:r>
              <a:rPr lang="fr-CA" i="1" baseline="0" dirty="0" err="1"/>
              <a:t>voiding</a:t>
            </a:r>
            <a:r>
              <a:rPr lang="fr-CA" i="1" baseline="0" dirty="0"/>
              <a:t> </a:t>
            </a:r>
            <a:r>
              <a:rPr lang="fr-CA" i="1" u="sng" baseline="0" dirty="0" err="1"/>
              <a:t>C</a:t>
            </a:r>
            <a:r>
              <a:rPr lang="fr-CA" i="1" baseline="0" dirty="0" err="1"/>
              <a:t>ardiovascular</a:t>
            </a:r>
            <a:r>
              <a:rPr lang="fr-CA" i="1" baseline="0" dirty="0"/>
              <a:t> </a:t>
            </a:r>
            <a:r>
              <a:rPr lang="fr-CA" i="1" baseline="0" dirty="0" err="1"/>
              <a:t>Events</a:t>
            </a:r>
            <a:r>
              <a:rPr lang="fr-CA" i="1" baseline="0" dirty="0"/>
              <a:t> </a:t>
            </a:r>
            <a:r>
              <a:rPr lang="fr-CA" i="1" baseline="0" dirty="0" err="1"/>
              <a:t>through</a:t>
            </a:r>
            <a:r>
              <a:rPr lang="fr-CA" i="1" baseline="0" dirty="0"/>
              <a:t> </a:t>
            </a:r>
            <a:r>
              <a:rPr lang="fr-CA" i="1" u="sng" baseline="0" dirty="0" err="1"/>
              <a:t>Com</a:t>
            </a:r>
            <a:r>
              <a:rPr lang="fr-CA" i="1" baseline="0" dirty="0" err="1"/>
              <a:t>bination</a:t>
            </a:r>
            <a:r>
              <a:rPr lang="fr-CA" i="1" baseline="0" dirty="0"/>
              <a:t> </a:t>
            </a:r>
            <a:r>
              <a:rPr lang="fr-CA" i="1" baseline="0" dirty="0" err="1"/>
              <a:t>Therapy</a:t>
            </a:r>
            <a:r>
              <a:rPr lang="fr-CA" i="1" baseline="0" dirty="0"/>
              <a:t> in </a:t>
            </a:r>
            <a:r>
              <a:rPr lang="fr-CA" i="1" u="sng" baseline="0" dirty="0"/>
              <a:t>P</a:t>
            </a:r>
            <a:r>
              <a:rPr lang="fr-CA" i="1" baseline="0" dirty="0"/>
              <a:t>atients </a:t>
            </a:r>
            <a:r>
              <a:rPr lang="fr-CA" i="1" u="sng" baseline="0" dirty="0"/>
              <a:t>Li</a:t>
            </a:r>
            <a:r>
              <a:rPr lang="fr-CA" i="1" baseline="0" dirty="0"/>
              <a:t>ving </a:t>
            </a:r>
            <a:r>
              <a:rPr lang="fr-CA" i="1" baseline="0" dirty="0" err="1"/>
              <a:t>with</a:t>
            </a:r>
            <a:r>
              <a:rPr lang="fr-CA" i="1" baseline="0" dirty="0"/>
              <a:t> </a:t>
            </a:r>
            <a:r>
              <a:rPr lang="fr-CA" i="1" u="sng" baseline="0" dirty="0" err="1"/>
              <a:t>S</a:t>
            </a:r>
            <a:r>
              <a:rPr lang="fr-CA" i="1" baseline="0" dirty="0" err="1"/>
              <a:t>ystolic</a:t>
            </a:r>
            <a:r>
              <a:rPr lang="fr-CA" i="1" baseline="0" dirty="0"/>
              <a:t> </a:t>
            </a:r>
            <a:r>
              <a:rPr lang="fr-CA" i="1" u="sng" baseline="0" dirty="0"/>
              <a:t>H</a:t>
            </a:r>
            <a:r>
              <a:rPr lang="fr-CA" i="1" baseline="0" dirty="0"/>
              <a:t>ypertension</a:t>
            </a:r>
            <a:r>
              <a:rPr lang="fr-CA" baseline="0" dirty="0"/>
              <a:t>) et de l’essai HOPE-3 (</a:t>
            </a:r>
            <a:r>
              <a:rPr lang="fr-CA" i="1" u="sng" baseline="0" dirty="0" err="1"/>
              <a:t>H</a:t>
            </a:r>
            <a:r>
              <a:rPr lang="fr-CA" i="1" baseline="0" dirty="0" err="1"/>
              <a:t>eart</a:t>
            </a:r>
            <a:r>
              <a:rPr lang="fr-CA" i="1" baseline="0" dirty="0"/>
              <a:t> </a:t>
            </a:r>
            <a:r>
              <a:rPr lang="fr-CA" i="1" u="sng" baseline="0" dirty="0" err="1"/>
              <a:t>O</a:t>
            </a:r>
            <a:r>
              <a:rPr lang="fr-CA" i="1" baseline="0" dirty="0" err="1"/>
              <a:t>utcomes</a:t>
            </a:r>
            <a:r>
              <a:rPr lang="fr-CA" i="1" baseline="0" dirty="0"/>
              <a:t> </a:t>
            </a:r>
            <a:r>
              <a:rPr lang="fr-CA" i="1" u="sng" baseline="0" dirty="0" err="1"/>
              <a:t>P</a:t>
            </a:r>
            <a:r>
              <a:rPr lang="fr-CA" i="1" baseline="0" dirty="0" err="1"/>
              <a:t>revention</a:t>
            </a:r>
            <a:r>
              <a:rPr lang="fr-CA" i="1" baseline="0" dirty="0"/>
              <a:t> </a:t>
            </a:r>
            <a:r>
              <a:rPr lang="fr-CA" i="1" u="sng" baseline="0" dirty="0" err="1"/>
              <a:t>E</a:t>
            </a:r>
            <a:r>
              <a:rPr lang="fr-CA" i="1" baseline="0" dirty="0" err="1"/>
              <a:t>valuation</a:t>
            </a:r>
            <a:r>
              <a:rPr lang="fr-CA" baseline="0" dirty="0"/>
              <a:t>), plus récent.</a:t>
            </a:r>
          </a:p>
          <a:p>
            <a:endParaRPr lang="fr-CA" baseline="0" dirty="0"/>
          </a:p>
          <a:p>
            <a:r>
              <a:rPr lang="fr-CA" dirty="0"/>
              <a:t>Il a été démontré dans l’essai HOPE-3 que l’association de </a:t>
            </a:r>
            <a:r>
              <a:rPr lang="fr-CA" dirty="0" err="1"/>
              <a:t>rosuvastatine</a:t>
            </a:r>
            <a:r>
              <a:rPr lang="fr-CA" dirty="0"/>
              <a:t> (10 mg par jour), de </a:t>
            </a:r>
            <a:r>
              <a:rPr lang="fr-CA" dirty="0" err="1"/>
              <a:t>candésartan</a:t>
            </a:r>
            <a:r>
              <a:rPr lang="fr-CA" dirty="0"/>
              <a:t> (16 mg par jour) et d’</a:t>
            </a:r>
            <a:r>
              <a:rPr lang="fr-CA" dirty="0" err="1"/>
              <a:t>hydrochlorothiazide</a:t>
            </a:r>
            <a:r>
              <a:rPr lang="fr-CA" dirty="0"/>
              <a:t> (12,5 mg par jour) était associée à un taux significativement plus faible d’événement CV que le double placébo chez les sujets à risque intermédiaire, ne souffrant pas d’une MCV. </a:t>
            </a:r>
          </a:p>
          <a:p>
            <a:endParaRPr lang="fr-CA" baseline="0" dirty="0"/>
          </a:p>
          <a:p>
            <a:r>
              <a:rPr lang="fr-CA" baseline="0" dirty="0"/>
              <a:t>Quant à l’essai ACCOMPLISH, les résultats ont démontré que l’association de </a:t>
            </a:r>
            <a:r>
              <a:rPr lang="fr-CA" baseline="0" dirty="0" err="1"/>
              <a:t>bénazépril</a:t>
            </a:r>
            <a:r>
              <a:rPr lang="fr-CA" baseline="0" dirty="0"/>
              <a:t> et d’</a:t>
            </a:r>
            <a:r>
              <a:rPr lang="fr-CA" baseline="0" dirty="0" err="1"/>
              <a:t>amlodipine</a:t>
            </a:r>
            <a:r>
              <a:rPr lang="fr-CA" baseline="0" dirty="0"/>
              <a:t> était supérieure</a:t>
            </a:r>
            <a:r>
              <a:rPr lang="fr-CA" dirty="0"/>
              <a:t> à l’association de </a:t>
            </a:r>
            <a:r>
              <a:rPr lang="fr-CA" baseline="0" dirty="0" err="1"/>
              <a:t>bénazépril</a:t>
            </a:r>
            <a:r>
              <a:rPr lang="fr-CA" baseline="0" dirty="0"/>
              <a:t> et d’HCTZ dans la diminution du nombre d’événements</a:t>
            </a:r>
            <a:r>
              <a:rPr lang="fr-CA" dirty="0"/>
              <a:t> cardiaques graves </a:t>
            </a:r>
            <a:r>
              <a:rPr lang="fr-CA" baseline="0" dirty="0"/>
              <a:t>(9,6 % contre 11,8 </a:t>
            </a:r>
            <a:r>
              <a:rPr lang="fr-CA" dirty="0"/>
              <a:t>%; RRI [rapport des risques instantanés] </a:t>
            </a:r>
            <a:r>
              <a:rPr lang="fr-CA" baseline="0" dirty="0"/>
              <a:t>: 0,80; IC à 95 % : 0,72 à 0,90; </a:t>
            </a:r>
            <a:r>
              <a:rPr lang="fr-CA" i="1" baseline="0" dirty="0"/>
              <a:t>p</a:t>
            </a:r>
            <a:r>
              <a:rPr lang="fr-CA" baseline="0" dirty="0"/>
              <a:t> &lt; 0,001).</a:t>
            </a:r>
          </a:p>
          <a:p>
            <a:endParaRPr lang="fr-CA" baseline="0" dirty="0"/>
          </a:p>
          <a:p>
            <a:r>
              <a:rPr lang="fr-CA" b="1" dirty="0"/>
              <a:t>Références</a:t>
            </a:r>
          </a:p>
          <a:p>
            <a:pPr marL="228600" indent="-228600">
              <a:buFont typeface="+mj-lt"/>
              <a:buAutoNum type="arabicPeriod"/>
            </a:pPr>
            <a:r>
              <a:rPr lang="fr-CA" dirty="0"/>
              <a:t>Leung AA, </a:t>
            </a:r>
            <a:r>
              <a:rPr lang="fr-CA" i="1" dirty="0"/>
              <a:t>et al</a:t>
            </a:r>
            <a:r>
              <a:rPr lang="fr-CA" dirty="0"/>
              <a:t>. Hypertension </a:t>
            </a:r>
            <a:r>
              <a:rPr lang="fr-CA" dirty="0" err="1"/>
              <a:t>Canada’s</a:t>
            </a:r>
            <a:r>
              <a:rPr lang="fr-CA" dirty="0"/>
              <a:t> 2017 Guidelines. </a:t>
            </a:r>
            <a:r>
              <a:rPr lang="fr-CA" i="1" dirty="0"/>
              <a:t>Can</a:t>
            </a:r>
            <a:r>
              <a:rPr lang="fr-CA" i="1" baseline="0" dirty="0"/>
              <a:t> J </a:t>
            </a:r>
            <a:r>
              <a:rPr lang="fr-CA" i="1" baseline="0" dirty="0" err="1"/>
              <a:t>Cardiol</a:t>
            </a:r>
            <a:r>
              <a:rPr lang="fr-CA" baseline="0" dirty="0"/>
              <a:t>., 2017.</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fr-CA" dirty="0" err="1"/>
              <a:t>Lonn</a:t>
            </a:r>
            <a:r>
              <a:rPr lang="fr-CA" dirty="0"/>
              <a:t> EM, </a:t>
            </a:r>
            <a:r>
              <a:rPr lang="fr-CA" i="1" dirty="0"/>
              <a:t>et al</a:t>
            </a:r>
            <a:r>
              <a:rPr lang="fr-CA" dirty="0"/>
              <a:t>. Blood-pressure  </a:t>
            </a:r>
            <a:r>
              <a:rPr lang="fr-CA" dirty="0" err="1"/>
              <a:t>lowering</a:t>
            </a:r>
            <a:r>
              <a:rPr lang="fr-CA" dirty="0"/>
              <a:t> in </a:t>
            </a:r>
            <a:r>
              <a:rPr lang="fr-CA" dirty="0" err="1"/>
              <a:t>intermediate-risk</a:t>
            </a:r>
            <a:r>
              <a:rPr lang="fr-CA" dirty="0"/>
              <a:t> </a:t>
            </a:r>
            <a:r>
              <a:rPr lang="fr-CA" dirty="0" err="1"/>
              <a:t>persons</a:t>
            </a:r>
            <a:r>
              <a:rPr lang="fr-CA" baseline="0" dirty="0"/>
              <a:t> </a:t>
            </a:r>
            <a:r>
              <a:rPr lang="fr-CA" baseline="0" dirty="0" err="1"/>
              <a:t>without</a:t>
            </a:r>
            <a:r>
              <a:rPr lang="fr-CA" baseline="0" dirty="0"/>
              <a:t> </a:t>
            </a:r>
            <a:r>
              <a:rPr lang="fr-CA" baseline="0" dirty="0" err="1"/>
              <a:t>cardiovascular</a:t>
            </a:r>
            <a:r>
              <a:rPr lang="fr-CA" baseline="0" dirty="0"/>
              <a:t> </a:t>
            </a:r>
            <a:r>
              <a:rPr lang="fr-CA" baseline="0" dirty="0" err="1"/>
              <a:t>disease</a:t>
            </a:r>
            <a:r>
              <a:rPr lang="fr-CA" baseline="0" dirty="0"/>
              <a:t>. </a:t>
            </a:r>
            <a:r>
              <a:rPr lang="fr-CA" i="1" baseline="0" dirty="0"/>
              <a:t>N </a:t>
            </a:r>
            <a:r>
              <a:rPr lang="fr-CA" i="1" baseline="0" dirty="0" err="1"/>
              <a:t>Engl</a:t>
            </a:r>
            <a:r>
              <a:rPr lang="fr-CA" i="1" baseline="0" dirty="0"/>
              <a:t> J Med</a:t>
            </a:r>
            <a:r>
              <a:rPr lang="fr-CA" baseline="0" dirty="0"/>
              <a:t>., 2016; 374: 2009-2020.</a:t>
            </a:r>
            <a:endParaRPr lang="fr-CA" dirty="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fr-CA" dirty="0" err="1"/>
              <a:t>Jamerson</a:t>
            </a:r>
            <a:r>
              <a:rPr lang="fr-CA" dirty="0"/>
              <a:t> K, </a:t>
            </a:r>
            <a:r>
              <a:rPr lang="fr-CA" i="1" dirty="0"/>
              <a:t>et al. </a:t>
            </a:r>
            <a:r>
              <a:rPr lang="fr-CA" dirty="0" err="1"/>
              <a:t>Benazepril</a:t>
            </a:r>
            <a:r>
              <a:rPr lang="fr-CA" dirty="0"/>
              <a:t> plus </a:t>
            </a:r>
            <a:r>
              <a:rPr lang="fr-CA" dirty="0" err="1"/>
              <a:t>amiloride</a:t>
            </a:r>
            <a:r>
              <a:rPr lang="fr-CA" dirty="0"/>
              <a:t> or </a:t>
            </a:r>
            <a:r>
              <a:rPr lang="fr-CA" dirty="0" err="1"/>
              <a:t>hydrochlorothiazide</a:t>
            </a:r>
            <a:r>
              <a:rPr lang="fr-CA" dirty="0"/>
              <a:t> for hypertension in high-</a:t>
            </a:r>
            <a:r>
              <a:rPr lang="fr-CA" dirty="0" err="1"/>
              <a:t>risk</a:t>
            </a:r>
            <a:r>
              <a:rPr lang="fr-CA" dirty="0"/>
              <a:t> patients. </a:t>
            </a:r>
            <a:r>
              <a:rPr lang="fr-CA" i="1" dirty="0"/>
              <a:t>N </a:t>
            </a:r>
            <a:r>
              <a:rPr lang="fr-CA" i="1" dirty="0" err="1"/>
              <a:t>Engl</a:t>
            </a:r>
            <a:r>
              <a:rPr lang="fr-CA" i="1" baseline="0" dirty="0"/>
              <a:t> J Med</a:t>
            </a:r>
            <a:r>
              <a:rPr lang="fr-CA" baseline="0" dirty="0"/>
              <a:t>., 2008; 359: 2417-2428.</a:t>
            </a:r>
            <a:endParaRPr lang="fr-CA" b="1" dirty="0"/>
          </a:p>
          <a:p>
            <a:pPr marL="228600" indent="-228600">
              <a:buFont typeface="+mj-lt"/>
              <a:buAutoNum type="arabicPeriod"/>
            </a:pPr>
            <a:endParaRPr lang="en-CA" dirty="0"/>
          </a:p>
          <a:p>
            <a:endParaRPr lang="en-CA" dirty="0"/>
          </a:p>
          <a:p>
            <a:endParaRPr lang="en-CA" dirty="0"/>
          </a:p>
        </p:txBody>
      </p:sp>
      <p:sp>
        <p:nvSpPr>
          <p:cNvPr id="4" name="Slide Number Placeholder 3"/>
          <p:cNvSpPr>
            <a:spLocks noGrp="1"/>
          </p:cNvSpPr>
          <p:nvPr>
            <p:ph type="sldNum" sz="quarter" idx="10"/>
          </p:nvPr>
        </p:nvSpPr>
        <p:spPr/>
        <p:txBody>
          <a:bodyPr/>
          <a:lstStyle/>
          <a:p>
            <a:fld id="{B46EFE9D-044C-4BA1-9A40-FBFDC38C0AB7}" type="slidenum">
              <a:rPr lang="en-US" smtClean="0">
                <a:solidFill>
                  <a:prstClr val="black"/>
                </a:solidFill>
                <a:latin typeface="Calibri"/>
              </a:rPr>
              <a:pPr/>
              <a:t>50</a:t>
            </a:fld>
            <a:endParaRPr lang="en-US">
              <a:solidFill>
                <a:prstClr val="black"/>
              </a:solidFill>
              <a:latin typeface="Calibri"/>
            </a:endParaRPr>
          </a:p>
        </p:txBody>
      </p:sp>
    </p:spTree>
    <p:extLst>
      <p:ext uri="{BB962C8B-B14F-4D97-AF65-F5344CB8AC3E}">
        <p14:creationId xmlns:p14="http://schemas.microsoft.com/office/powerpoint/2010/main" val="2965014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fr-CA" dirty="0"/>
              <a:t>L’essai HOPE-3 a été mené chez des hommes de 55 ans et plus ou des femmes de    65 ans et plus, qui avaient au moins un facteur de risque de MCV. Le suivi médian était de 5,6 ans. </a:t>
            </a:r>
          </a:p>
          <a:p>
            <a:pPr marL="0" marR="0" lvl="1"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r>
              <a:rPr lang="fr-CA" dirty="0"/>
              <a:t>L’essai principal portait sur l’évaluation d’une association à dose fixe d’un ARA et d’un diurétique thiazidique, d’un traitement hypocholestérolémiant à l’aide d’une statine et d’une association de ces deux interventions chez les sujets connaissant un risque intermédiaire de MCV. </a:t>
            </a:r>
          </a:p>
          <a:p>
            <a:pPr marL="0" marR="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r>
              <a:rPr lang="fr-CA" dirty="0"/>
              <a:t>Les résultats généraux ont démontré que l’association de </a:t>
            </a:r>
            <a:r>
              <a:rPr lang="fr-CA" dirty="0" err="1"/>
              <a:t>rosuvastatine</a:t>
            </a:r>
            <a:r>
              <a:rPr lang="fr-CA" dirty="0"/>
              <a:t> (10 mg/jour), de  </a:t>
            </a:r>
            <a:r>
              <a:rPr lang="fr-CA" dirty="0" err="1"/>
              <a:t>candésartan</a:t>
            </a:r>
            <a:r>
              <a:rPr lang="fr-CA" dirty="0"/>
              <a:t> (16 mg/jour) et d’</a:t>
            </a:r>
            <a:r>
              <a:rPr lang="fr-CA" dirty="0" err="1"/>
              <a:t>hydrochlorothiazide</a:t>
            </a:r>
            <a:r>
              <a:rPr lang="fr-CA" dirty="0"/>
              <a:t> (12,5 mg/jour) a été associée à un taux d’événement CV significativement plus bas que le double placébo chez les sujets à risque intermédiaire, exempts d’une MCV.</a:t>
            </a:r>
          </a:p>
          <a:p>
            <a:pPr marL="0" marR="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r>
              <a:rPr lang="fr-CA" b="1" dirty="0"/>
              <a:t>Référence</a:t>
            </a:r>
          </a:p>
          <a:p>
            <a:pPr marL="0" marR="0" indent="0" algn="l" defTabSz="914400" rtl="0" eaLnBrk="1" fontAlgn="auto" latinLnBrk="0" hangingPunct="1">
              <a:lnSpc>
                <a:spcPct val="100000"/>
              </a:lnSpc>
              <a:spcBef>
                <a:spcPts val="0"/>
              </a:spcBef>
              <a:spcAft>
                <a:spcPts val="0"/>
              </a:spcAft>
              <a:buClrTx/>
              <a:buSzTx/>
              <a:buFontTx/>
              <a:buNone/>
              <a:tabLst/>
              <a:defRPr/>
            </a:pPr>
            <a:r>
              <a:rPr lang="fr-CA" dirty="0" err="1"/>
              <a:t>Lonn</a:t>
            </a:r>
            <a:r>
              <a:rPr lang="fr-CA" dirty="0"/>
              <a:t> EM, </a:t>
            </a:r>
            <a:r>
              <a:rPr lang="fr-CA" i="1" dirty="0"/>
              <a:t>et al</a:t>
            </a:r>
            <a:r>
              <a:rPr lang="fr-CA" dirty="0"/>
              <a:t>. Blood-pressure  </a:t>
            </a:r>
            <a:r>
              <a:rPr lang="fr-CA" dirty="0" err="1"/>
              <a:t>lowering</a:t>
            </a:r>
            <a:r>
              <a:rPr lang="fr-CA" dirty="0"/>
              <a:t> in </a:t>
            </a:r>
            <a:r>
              <a:rPr lang="fr-CA" dirty="0" err="1"/>
              <a:t>intermediate-risk</a:t>
            </a:r>
            <a:r>
              <a:rPr lang="fr-CA" dirty="0"/>
              <a:t> </a:t>
            </a:r>
            <a:r>
              <a:rPr lang="fr-CA" dirty="0" err="1"/>
              <a:t>persons</a:t>
            </a:r>
            <a:r>
              <a:rPr lang="fr-CA" baseline="0" dirty="0"/>
              <a:t> </a:t>
            </a:r>
            <a:r>
              <a:rPr lang="fr-CA" baseline="0" dirty="0" err="1"/>
              <a:t>without</a:t>
            </a:r>
            <a:r>
              <a:rPr lang="fr-CA" baseline="0" dirty="0"/>
              <a:t> </a:t>
            </a:r>
            <a:r>
              <a:rPr lang="fr-CA" baseline="0" dirty="0" err="1"/>
              <a:t>cardiovascular</a:t>
            </a:r>
            <a:r>
              <a:rPr lang="fr-CA" baseline="0" dirty="0"/>
              <a:t> </a:t>
            </a:r>
            <a:r>
              <a:rPr lang="fr-CA" baseline="0" dirty="0" err="1"/>
              <a:t>disease</a:t>
            </a:r>
            <a:r>
              <a:rPr lang="fr-CA" baseline="0" dirty="0"/>
              <a:t>. </a:t>
            </a:r>
            <a:r>
              <a:rPr lang="fr-CA" i="1" baseline="0" dirty="0"/>
              <a:t>N </a:t>
            </a:r>
            <a:r>
              <a:rPr lang="fr-CA" i="1" baseline="0" dirty="0" err="1"/>
              <a:t>Engl</a:t>
            </a:r>
            <a:r>
              <a:rPr lang="fr-CA" i="1" baseline="0" dirty="0"/>
              <a:t> J Med</a:t>
            </a:r>
            <a:r>
              <a:rPr lang="fr-CA" baseline="0" dirty="0"/>
              <a:t>., 2016; 374: 2009-2020.</a:t>
            </a:r>
            <a:endParaRPr lang="fr-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F45825-8802-4D02-8581-991AF4C76E0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060127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defRPr/>
            </a:pPr>
            <a:r>
              <a:rPr lang="fr-CA" b="0" dirty="0"/>
              <a:t>Dans l’analyse des groupes prédéterminés, les sujets situés dans le tiers supérieur de la pression systolique </a:t>
            </a:r>
            <a:r>
              <a:rPr lang="fr-CA" dirty="0"/>
              <a:t>(&gt; 143,5 mm Hg; moyenne : 154,1 ± 8,9 mm Hg) et traités par une association de médicaments ont subi moins d’événements compris dans le premier résultat principal (rapport des risques instantanés [RRI] : 0,73; IC à 95 % : 0,56-0,94) et dans le deuxième résultat principal (RRI : 0,76; IC à 95 % : 0,60-0,96) que les autres sujets.</a:t>
            </a:r>
            <a:r>
              <a:rPr lang="fr-CA" baseline="0" dirty="0"/>
              <a:t> Les effets se sont montrés neutres dans les tiers</a:t>
            </a:r>
            <a:r>
              <a:rPr lang="fr-CA" dirty="0"/>
              <a:t> médian et inférieur</a:t>
            </a:r>
            <a:r>
              <a:rPr lang="fr-CA" baseline="0" dirty="0"/>
              <a:t>. </a:t>
            </a:r>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r>
              <a:rPr lang="fr-CA" b="0" dirty="0"/>
              <a:t>Il n’y avait pas d’écart important entre les taux d’événement indésirable grave. </a:t>
            </a:r>
            <a:endParaRPr lang="fr-CA" b="0"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fr-CA" b="1"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fr-CA" b="1" dirty="0"/>
              <a:t>Référence</a:t>
            </a:r>
          </a:p>
          <a:p>
            <a:pPr marL="0" marR="0" indent="0" algn="l" defTabSz="914400" rtl="0" eaLnBrk="1" fontAlgn="auto" latinLnBrk="0" hangingPunct="1">
              <a:lnSpc>
                <a:spcPct val="100000"/>
              </a:lnSpc>
              <a:spcBef>
                <a:spcPts val="0"/>
              </a:spcBef>
              <a:spcAft>
                <a:spcPts val="0"/>
              </a:spcAft>
              <a:buClrTx/>
              <a:buSzTx/>
              <a:buFontTx/>
              <a:buNone/>
              <a:tabLst/>
              <a:defRPr/>
            </a:pPr>
            <a:r>
              <a:rPr lang="fr-CA" dirty="0" err="1"/>
              <a:t>Lonn</a:t>
            </a:r>
            <a:r>
              <a:rPr lang="fr-CA" dirty="0"/>
              <a:t> EM, </a:t>
            </a:r>
            <a:r>
              <a:rPr lang="fr-CA" i="1" dirty="0"/>
              <a:t>et al</a:t>
            </a:r>
            <a:r>
              <a:rPr lang="fr-CA" dirty="0"/>
              <a:t>. Blood-pressure  </a:t>
            </a:r>
            <a:r>
              <a:rPr lang="fr-CA" dirty="0" err="1"/>
              <a:t>lowering</a:t>
            </a:r>
            <a:r>
              <a:rPr lang="fr-CA" dirty="0"/>
              <a:t> in </a:t>
            </a:r>
            <a:r>
              <a:rPr lang="fr-CA" dirty="0" err="1"/>
              <a:t>intermediate-risk</a:t>
            </a:r>
            <a:r>
              <a:rPr lang="fr-CA" dirty="0"/>
              <a:t> </a:t>
            </a:r>
            <a:r>
              <a:rPr lang="fr-CA" dirty="0" err="1"/>
              <a:t>persons</a:t>
            </a:r>
            <a:r>
              <a:rPr lang="fr-CA" baseline="0" dirty="0"/>
              <a:t> </a:t>
            </a:r>
            <a:r>
              <a:rPr lang="fr-CA" baseline="0" dirty="0" err="1"/>
              <a:t>without</a:t>
            </a:r>
            <a:r>
              <a:rPr lang="fr-CA" baseline="0" dirty="0"/>
              <a:t> </a:t>
            </a:r>
            <a:r>
              <a:rPr lang="fr-CA" baseline="0" dirty="0" err="1"/>
              <a:t>cardiovascular</a:t>
            </a:r>
            <a:r>
              <a:rPr lang="fr-CA" baseline="0" dirty="0"/>
              <a:t> </a:t>
            </a:r>
            <a:r>
              <a:rPr lang="fr-CA" baseline="0" dirty="0" err="1"/>
              <a:t>disease</a:t>
            </a:r>
            <a:r>
              <a:rPr lang="fr-CA" baseline="0" dirty="0"/>
              <a:t>. </a:t>
            </a:r>
            <a:r>
              <a:rPr lang="fr-CA" i="1" baseline="0" dirty="0"/>
              <a:t>N </a:t>
            </a:r>
            <a:r>
              <a:rPr lang="fr-CA" i="1" baseline="0" dirty="0" err="1"/>
              <a:t>Engl</a:t>
            </a:r>
            <a:r>
              <a:rPr lang="fr-CA" i="1" baseline="0" dirty="0"/>
              <a:t> J Med</a:t>
            </a:r>
            <a:r>
              <a:rPr lang="fr-CA" baseline="0" dirty="0"/>
              <a:t>., 2016; 374: 2009-2020.</a:t>
            </a:r>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F45825-8802-4D02-8581-991AF4C76E0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913292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fr-CA" dirty="0"/>
              <a:t>L’essai ACCOMPLISH a été mené chez des patients à risque élevé, atteints d’hypertension et ayant des antécédents d’événement CV, d’infarctus du myocarde, de </a:t>
            </a:r>
            <a:r>
              <a:rPr lang="fr-CA" baseline="0" dirty="0"/>
              <a:t>revascularisation, d’accident vasculaire cérébral avec ou sans néphropathie chronique, d’artériopathie</a:t>
            </a:r>
            <a:r>
              <a:rPr lang="fr-CA" dirty="0"/>
              <a:t> oblitérante, d’</a:t>
            </a:r>
            <a:r>
              <a:rPr lang="fr-CA" baseline="0" dirty="0"/>
              <a:t>hypertrophie ventriculaire gauche ou de diabète sucré. </a:t>
            </a:r>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r>
              <a:rPr lang="fr-CA" dirty="0"/>
              <a:t>L’étude a pris fin plus tôt que prévu, après un suivi de 36 mois, en raison du dépassement de la règle d’arrêt prédéterminée. </a:t>
            </a:r>
            <a:endParaRPr lang="fr-CA"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fr-CA"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fr-CA" b="1" baseline="0" dirty="0"/>
              <a:t>Référence</a:t>
            </a:r>
          </a:p>
          <a:p>
            <a:pPr marL="0" marR="0" indent="0" algn="l" defTabSz="914400" rtl="0" eaLnBrk="1" fontAlgn="auto" latinLnBrk="0" hangingPunct="1">
              <a:lnSpc>
                <a:spcPct val="100000"/>
              </a:lnSpc>
              <a:spcBef>
                <a:spcPts val="0"/>
              </a:spcBef>
              <a:spcAft>
                <a:spcPts val="0"/>
              </a:spcAft>
              <a:buClrTx/>
              <a:buSzTx/>
              <a:buFontTx/>
              <a:buNone/>
              <a:tabLst/>
              <a:defRPr/>
            </a:pPr>
            <a:r>
              <a:rPr lang="fr-CA" dirty="0" err="1"/>
              <a:t>Jamerson</a:t>
            </a:r>
            <a:r>
              <a:rPr lang="fr-CA" dirty="0"/>
              <a:t> K, </a:t>
            </a:r>
            <a:r>
              <a:rPr lang="fr-CA" i="1" dirty="0"/>
              <a:t>et al. </a:t>
            </a:r>
            <a:r>
              <a:rPr lang="fr-CA" dirty="0" err="1"/>
              <a:t>Benazepril</a:t>
            </a:r>
            <a:r>
              <a:rPr lang="fr-CA" dirty="0"/>
              <a:t> plus </a:t>
            </a:r>
            <a:r>
              <a:rPr lang="fr-CA" dirty="0" err="1"/>
              <a:t>amlodipine</a:t>
            </a:r>
            <a:r>
              <a:rPr lang="fr-CA" dirty="0"/>
              <a:t> or </a:t>
            </a:r>
            <a:r>
              <a:rPr lang="fr-CA" dirty="0" err="1"/>
              <a:t>hydrochlorothiazide</a:t>
            </a:r>
            <a:r>
              <a:rPr lang="fr-CA" dirty="0"/>
              <a:t> for hypertension in high-</a:t>
            </a:r>
            <a:r>
              <a:rPr lang="fr-CA" dirty="0" err="1"/>
              <a:t>risk</a:t>
            </a:r>
            <a:r>
              <a:rPr lang="fr-CA" dirty="0"/>
              <a:t> patients. </a:t>
            </a:r>
            <a:r>
              <a:rPr lang="fr-CA" i="1" dirty="0"/>
              <a:t>N </a:t>
            </a:r>
            <a:r>
              <a:rPr lang="fr-CA" i="1" dirty="0" err="1"/>
              <a:t>Engl</a:t>
            </a:r>
            <a:r>
              <a:rPr lang="fr-CA" i="1" baseline="0" dirty="0"/>
              <a:t> J Med</a:t>
            </a:r>
            <a:r>
              <a:rPr lang="fr-CA" dirty="0"/>
              <a:t>.</a:t>
            </a:r>
            <a:r>
              <a:rPr lang="fr-CA" baseline="0" dirty="0"/>
              <a:t>, 2008; 359: 2417-2428.</a:t>
            </a:r>
            <a:endParaRPr lang="fr-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F45825-8802-4D02-8581-991AF4C76E0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5552790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dirty="0"/>
              <a:t>Le principal critère d’évaluation consistait en un paramètre composé de différents événements : mort par MCV, infarctus du myocarde non mortel, accident vasculaire cérébral non mortel, </a:t>
            </a:r>
            <a:r>
              <a:rPr lang="fr-CA" baseline="0" dirty="0"/>
              <a:t>hospitalisation pour de l’angine, réanimation après</a:t>
            </a:r>
            <a:r>
              <a:rPr lang="fr-CA" dirty="0"/>
              <a:t> un arrêt cardiaque subit et </a:t>
            </a:r>
            <a:r>
              <a:rPr lang="fr-CA" baseline="0" dirty="0"/>
              <a:t>revascularisation</a:t>
            </a:r>
            <a:r>
              <a:rPr lang="fr-CA" dirty="0"/>
              <a:t> coronarienne.</a:t>
            </a:r>
            <a:endParaRPr lang="fr-CA"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fr-CA" baseline="0" dirty="0"/>
          </a:p>
          <a:p>
            <a:pPr>
              <a:defRPr/>
            </a:pPr>
            <a:r>
              <a:rPr lang="fr-CA" baseline="0" dirty="0"/>
              <a:t>Un événement compris dans le </a:t>
            </a:r>
            <a:r>
              <a:rPr lang="fr-CA" dirty="0"/>
              <a:t>principal critère d’évaluation s’est produit chez 9,6 %</a:t>
            </a:r>
            <a:r>
              <a:rPr lang="fr-CA" baseline="0" dirty="0"/>
              <a:t> des sujets </a:t>
            </a:r>
            <a:r>
              <a:rPr lang="fr-CA" dirty="0"/>
              <a:t>traités par l’association IECA-IC et chez </a:t>
            </a:r>
            <a:r>
              <a:rPr lang="fr-CA" baseline="0" dirty="0"/>
              <a:t>11,8 % des sujets traités par l’association IECA-HCTZ. </a:t>
            </a:r>
            <a:r>
              <a:rPr lang="fr-CA" dirty="0"/>
              <a:t>La réduction du risque absolu associée au traitement par le </a:t>
            </a:r>
            <a:r>
              <a:rPr lang="fr-CA" dirty="0" err="1"/>
              <a:t>bénazépril</a:t>
            </a:r>
            <a:r>
              <a:rPr lang="fr-CA" dirty="0"/>
              <a:t> et l’</a:t>
            </a:r>
            <a:r>
              <a:rPr lang="fr-CA" dirty="0" err="1"/>
              <a:t>amlodipine</a:t>
            </a:r>
            <a:r>
              <a:rPr lang="fr-CA" dirty="0"/>
              <a:t> était de 2,2 %, et la réduction du risque relatif, de 19,6 % (rapport des risques instantanés : 0,80; IC à 95 % : 0,72- 0,90; </a:t>
            </a:r>
            <a:r>
              <a:rPr lang="fr-CA" i="1" dirty="0"/>
              <a:t>p</a:t>
            </a:r>
            <a:r>
              <a:rPr lang="fr-CA" dirty="0"/>
              <a:t> &lt; 0,001).</a:t>
            </a:r>
          </a:p>
          <a:p>
            <a:pPr marL="0" marR="0" indent="0" algn="l" defTabSz="914400" rtl="0" eaLnBrk="1" fontAlgn="auto" latinLnBrk="0" hangingPunct="1">
              <a:lnSpc>
                <a:spcPct val="100000"/>
              </a:lnSpc>
              <a:spcBef>
                <a:spcPts val="0"/>
              </a:spcBef>
              <a:spcAft>
                <a:spcPts val="0"/>
              </a:spcAft>
              <a:buClrTx/>
              <a:buSzTx/>
              <a:buFontTx/>
              <a:buNone/>
              <a:tabLst/>
              <a:defRPr/>
            </a:pPr>
            <a:endParaRPr lang="fr-CA" b="1" dirty="0"/>
          </a:p>
          <a:p>
            <a:pPr marL="0" marR="0" indent="0" algn="l" defTabSz="914400" rtl="0" eaLnBrk="1" fontAlgn="auto" latinLnBrk="0" hangingPunct="1">
              <a:lnSpc>
                <a:spcPct val="100000"/>
              </a:lnSpc>
              <a:spcBef>
                <a:spcPts val="0"/>
              </a:spcBef>
              <a:spcAft>
                <a:spcPts val="0"/>
              </a:spcAft>
              <a:buClrTx/>
              <a:buSzTx/>
              <a:buFontTx/>
              <a:buNone/>
              <a:tabLst/>
              <a:defRPr/>
            </a:pPr>
            <a:r>
              <a:rPr lang="fr-CA" b="0" dirty="0"/>
              <a:t>Les taux d’interruption des médicaments pour cause d’effets indésirables étaient comparables dans les deux groupes.</a:t>
            </a:r>
          </a:p>
          <a:p>
            <a:pPr marL="0" marR="0" indent="0" algn="l" defTabSz="914400" rtl="0" eaLnBrk="1" fontAlgn="auto" latinLnBrk="0" hangingPunct="1">
              <a:lnSpc>
                <a:spcPct val="100000"/>
              </a:lnSpc>
              <a:spcBef>
                <a:spcPts val="0"/>
              </a:spcBef>
              <a:spcAft>
                <a:spcPts val="0"/>
              </a:spcAft>
              <a:buClrTx/>
              <a:buSzTx/>
              <a:buFontTx/>
              <a:buNone/>
              <a:tabLst/>
              <a:defRPr/>
            </a:pPr>
            <a:endParaRPr lang="fr-CA" b="1" dirty="0"/>
          </a:p>
          <a:p>
            <a:pPr marL="0" marR="0" indent="0" algn="l" defTabSz="914400" rtl="0" eaLnBrk="1" fontAlgn="auto" latinLnBrk="0" hangingPunct="1">
              <a:lnSpc>
                <a:spcPct val="100000"/>
              </a:lnSpc>
              <a:spcBef>
                <a:spcPts val="0"/>
              </a:spcBef>
              <a:spcAft>
                <a:spcPts val="0"/>
              </a:spcAft>
              <a:buClrTx/>
              <a:buSzTx/>
              <a:buFontTx/>
              <a:buNone/>
              <a:tabLst/>
              <a:defRPr/>
            </a:pPr>
            <a:r>
              <a:rPr lang="fr-CA" b="1" baseline="0" dirty="0"/>
              <a:t>Référence</a:t>
            </a:r>
          </a:p>
          <a:p>
            <a:pPr marL="0" marR="0" indent="0" algn="l" defTabSz="914400" rtl="0" eaLnBrk="1" fontAlgn="auto" latinLnBrk="0" hangingPunct="1">
              <a:lnSpc>
                <a:spcPct val="100000"/>
              </a:lnSpc>
              <a:spcBef>
                <a:spcPts val="0"/>
              </a:spcBef>
              <a:spcAft>
                <a:spcPts val="0"/>
              </a:spcAft>
              <a:buClrTx/>
              <a:buSzTx/>
              <a:buFontTx/>
              <a:buNone/>
              <a:tabLst/>
              <a:defRPr/>
            </a:pPr>
            <a:r>
              <a:rPr lang="fr-CA" dirty="0" err="1"/>
              <a:t>Jamerson</a:t>
            </a:r>
            <a:r>
              <a:rPr lang="fr-CA" dirty="0"/>
              <a:t> K, </a:t>
            </a:r>
            <a:r>
              <a:rPr lang="fr-CA" i="1" dirty="0"/>
              <a:t>et al. </a:t>
            </a:r>
            <a:r>
              <a:rPr lang="fr-CA" dirty="0" err="1"/>
              <a:t>Benazepril</a:t>
            </a:r>
            <a:r>
              <a:rPr lang="fr-CA" dirty="0"/>
              <a:t> plus </a:t>
            </a:r>
            <a:r>
              <a:rPr lang="fr-CA" dirty="0" err="1"/>
              <a:t>amiloride</a:t>
            </a:r>
            <a:r>
              <a:rPr lang="fr-CA" dirty="0"/>
              <a:t> or </a:t>
            </a:r>
            <a:r>
              <a:rPr lang="fr-CA" dirty="0" err="1"/>
              <a:t>hydrochlorothiazide</a:t>
            </a:r>
            <a:r>
              <a:rPr lang="fr-CA" dirty="0"/>
              <a:t> for hypertension in high-</a:t>
            </a:r>
            <a:r>
              <a:rPr lang="fr-CA" dirty="0" err="1"/>
              <a:t>risk</a:t>
            </a:r>
            <a:r>
              <a:rPr lang="fr-CA" dirty="0"/>
              <a:t> patients. </a:t>
            </a:r>
            <a:r>
              <a:rPr lang="fr-CA" i="1" dirty="0"/>
              <a:t>N </a:t>
            </a:r>
            <a:r>
              <a:rPr lang="fr-CA" i="1" dirty="0" err="1"/>
              <a:t>Engl</a:t>
            </a:r>
            <a:r>
              <a:rPr lang="fr-CA" i="1" baseline="0" dirty="0"/>
              <a:t> J Med</a:t>
            </a:r>
            <a:r>
              <a:rPr lang="fr-CA" baseline="0" dirty="0"/>
              <a:t>., 2008; 359: 2417-2428.</a:t>
            </a:r>
            <a:endParaRPr lang="fr-CA"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F45825-8802-4D02-8581-991AF4C76E0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9729270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nchor="b"/>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37B6DA83-6573-4521-A55E-D0C1BA305D6C}" type="slidenum">
              <a:rPr kumimoji="0" lang="fr-FR" altLang="en-US" sz="1200" b="0" i="0" u="none" strike="noStrike" kern="1200" cap="none" spc="0" normalizeH="0" baseline="0" noProof="0">
                <a:ln>
                  <a:noFill/>
                </a:ln>
                <a:solidFill>
                  <a:srgbClr val="000000"/>
                </a:solidFill>
                <a:effectLst/>
                <a:uLnTx/>
                <a:uFillTx/>
                <a:latin typeface="Times New Roman" pitchFamily="18" charset="0"/>
                <a:ea typeface="MS PGothic"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55</a:t>
            </a:fld>
            <a:endParaRPr kumimoji="0" lang="fr-FR" altLang="en-US" sz="1200" b="0" i="0" u="none" strike="noStrike" kern="1200" cap="none" spc="0" normalizeH="0" baseline="0" noProof="0">
              <a:ln>
                <a:noFill/>
              </a:ln>
              <a:solidFill>
                <a:srgbClr val="000000"/>
              </a:solidFill>
              <a:effectLst/>
              <a:uLnTx/>
              <a:uFillTx/>
              <a:latin typeface="Times New Roman" pitchFamily="18" charset="0"/>
              <a:ea typeface="MS PGothic" pitchFamily="34" charset="-128"/>
              <a:cs typeface="+mn-cs"/>
            </a:endParaRPr>
          </a:p>
        </p:txBody>
      </p:sp>
      <p:sp>
        <p:nvSpPr>
          <p:cNvPr id="150531" name="Rectangle 5"/>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2" name="Rectangle 6"/>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fr-CA" altLang="en-US" dirty="0"/>
              <a:t>Nouvelle recommandation en 2017 : l’ajout des associations de médicaments en </a:t>
            </a:r>
            <a:r>
              <a:rPr lang="fr-CA" altLang="en-US" dirty="0" err="1"/>
              <a:t>monocomprimé</a:t>
            </a:r>
            <a:r>
              <a:rPr lang="fr-CA" altLang="en-US" dirty="0"/>
              <a:t> (AMM) à la liste des traitements </a:t>
            </a:r>
            <a:r>
              <a:rPr lang="fr-CA" altLang="en-US" b="1" dirty="0"/>
              <a:t>initiaux</a:t>
            </a:r>
            <a:r>
              <a:rPr lang="fr-CA" altLang="en-US" dirty="0"/>
              <a:t> possibles chez les </a:t>
            </a:r>
            <a:r>
              <a:rPr lang="fr-CA" altLang="en-US" baseline="0" dirty="0"/>
              <a:t>patients atteints d’hypertension. Plusieurs</a:t>
            </a:r>
            <a:r>
              <a:rPr lang="fr-CA" altLang="en-US" dirty="0"/>
              <a:t> associations peuvent convenir, notamment :</a:t>
            </a:r>
            <a:endParaRPr lang="fr-CA" altLang="en-US" baseline="0" dirty="0"/>
          </a:p>
          <a:p>
            <a:pPr eaLnBrk="1" hangingPunct="1">
              <a:spcBef>
                <a:spcPct val="0"/>
              </a:spcBef>
            </a:pPr>
            <a:endParaRPr lang="fr-CA" altLang="en-US" baseline="0" dirty="0"/>
          </a:p>
          <a:p>
            <a:pPr marL="171450" indent="-171450" eaLnBrk="1" hangingPunct="1">
              <a:spcBef>
                <a:spcPct val="0"/>
              </a:spcBef>
              <a:buFont typeface="Arial" pitchFamily="34" charset="0"/>
              <a:buChar char="•"/>
            </a:pPr>
            <a:r>
              <a:rPr lang="fr-CA" altLang="en-US" baseline="0" dirty="0"/>
              <a:t>IECA + IC</a:t>
            </a:r>
          </a:p>
          <a:p>
            <a:pPr marL="171450" indent="-171450" eaLnBrk="1" hangingPunct="1">
              <a:spcBef>
                <a:spcPct val="0"/>
              </a:spcBef>
              <a:buFont typeface="Arial" pitchFamily="34" charset="0"/>
              <a:buChar char="•"/>
            </a:pPr>
            <a:r>
              <a:rPr lang="fr-CA" altLang="en-US" baseline="0" dirty="0"/>
              <a:t>ARA + IC</a:t>
            </a:r>
          </a:p>
          <a:p>
            <a:pPr marL="171450" indent="-171450" eaLnBrk="1" hangingPunct="1">
              <a:spcBef>
                <a:spcPct val="0"/>
              </a:spcBef>
              <a:buFont typeface="Arial" pitchFamily="34" charset="0"/>
              <a:buChar char="•"/>
            </a:pPr>
            <a:r>
              <a:rPr lang="fr-CA" altLang="en-US" baseline="0" dirty="0"/>
              <a:t>IECA + diurétique</a:t>
            </a:r>
          </a:p>
          <a:p>
            <a:pPr marL="171450" indent="-171450" eaLnBrk="1" hangingPunct="1">
              <a:spcBef>
                <a:spcPct val="0"/>
              </a:spcBef>
              <a:buFont typeface="Arial" pitchFamily="34" charset="0"/>
              <a:buChar char="•"/>
            </a:pPr>
            <a:r>
              <a:rPr lang="fr-CA" altLang="en-US" baseline="0" dirty="0"/>
              <a:t>ARA + diurétique</a:t>
            </a:r>
          </a:p>
          <a:p>
            <a:pPr eaLnBrk="1" hangingPunct="1">
              <a:spcBef>
                <a:spcPct val="0"/>
              </a:spcBef>
            </a:pPr>
            <a:endParaRPr lang="fr-CA" altLang="en-US" dirty="0"/>
          </a:p>
          <a:p>
            <a:r>
              <a:rPr lang="fr-CA" b="1" dirty="0"/>
              <a:t>Référence</a:t>
            </a:r>
          </a:p>
          <a:p>
            <a:r>
              <a:rPr lang="fr-CA" dirty="0"/>
              <a:t>Leung AA, </a:t>
            </a:r>
            <a:r>
              <a:rPr lang="fr-CA" i="1" dirty="0"/>
              <a:t>et al</a:t>
            </a:r>
            <a:r>
              <a:rPr lang="fr-CA" dirty="0"/>
              <a:t>. Hypertension </a:t>
            </a:r>
            <a:r>
              <a:rPr lang="fr-CA" dirty="0" err="1"/>
              <a:t>Canada’s</a:t>
            </a:r>
            <a:r>
              <a:rPr lang="fr-CA" dirty="0"/>
              <a:t> 2017 Guidelines. </a:t>
            </a:r>
            <a:r>
              <a:rPr lang="fr-CA" i="1" dirty="0"/>
              <a:t>Can</a:t>
            </a:r>
            <a:r>
              <a:rPr lang="fr-CA" i="1" baseline="0" dirty="0"/>
              <a:t> J </a:t>
            </a:r>
            <a:r>
              <a:rPr lang="fr-CA" i="1" baseline="0" dirty="0" err="1"/>
              <a:t>Cardiol</a:t>
            </a:r>
            <a:r>
              <a:rPr lang="fr-CA" baseline="0" dirty="0"/>
              <a:t>., 2017.</a:t>
            </a:r>
            <a:endParaRPr lang="fr-CA" dirty="0"/>
          </a:p>
          <a:p>
            <a:pPr eaLnBrk="1" hangingPunct="1">
              <a:spcBef>
                <a:spcPct val="0"/>
              </a:spcBef>
            </a:pPr>
            <a:endParaRPr lang="fr-FR" altLang="en-US" dirty="0"/>
          </a:p>
          <a:p>
            <a:pPr eaLnBrk="1" hangingPunct="1">
              <a:spcBef>
                <a:spcPct val="0"/>
              </a:spcBef>
            </a:pPr>
            <a:endParaRPr lang="fr-FR" altLang="en-US" dirty="0"/>
          </a:p>
        </p:txBody>
      </p:sp>
    </p:spTree>
    <p:extLst>
      <p:ext uri="{BB962C8B-B14F-4D97-AF65-F5344CB8AC3E}">
        <p14:creationId xmlns:p14="http://schemas.microsoft.com/office/powerpoint/2010/main" val="59890115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fr-CA" dirty="0"/>
              <a:t>Le </a:t>
            </a:r>
            <a:r>
              <a:rPr lang="fr-CA" i="1" dirty="0"/>
              <a:t>Guide de pratique clinique d’Hypertension Canada </a:t>
            </a:r>
            <a:r>
              <a:rPr lang="fr-CA" dirty="0"/>
              <a:t>2017 contient dix nouvelles recommandations, et la présente activité éducative porte sur deux d’entre elles. Il s’agit de lignes de conduite relatives à la </a:t>
            </a:r>
            <a:r>
              <a:rPr lang="fr-CA" baseline="0" dirty="0"/>
              <a:t>pharmacothérapie de </a:t>
            </a:r>
            <a:r>
              <a:rPr lang="fr-CA" dirty="0"/>
              <a:t>première intention, soit de </a:t>
            </a:r>
            <a:r>
              <a:rPr lang="fr-CA" baseline="0" dirty="0"/>
              <a:t>stratégies qui offrent une efficacité</a:t>
            </a:r>
            <a:r>
              <a:rPr lang="fr-CA" dirty="0"/>
              <a:t> accrue tout en se montrant pratiques pour les patients</a:t>
            </a:r>
            <a:r>
              <a:rPr lang="fr-CA" baseline="0" dirty="0"/>
              <a:t>.</a:t>
            </a:r>
            <a:endParaRPr lang="fr-CA" dirty="0"/>
          </a:p>
          <a:p>
            <a:endParaRPr lang="en-CA" dirty="0"/>
          </a:p>
        </p:txBody>
      </p:sp>
      <p:sp>
        <p:nvSpPr>
          <p:cNvPr id="4" name="Slide Number Placeholder 3"/>
          <p:cNvSpPr>
            <a:spLocks noGrp="1"/>
          </p:cNvSpPr>
          <p:nvPr>
            <p:ph type="sldNum" sz="quarter" idx="10"/>
          </p:nvPr>
        </p:nvSpPr>
        <p:spPr/>
        <p:txBody>
          <a:bodyPr/>
          <a:lstStyle/>
          <a:p>
            <a:fld id="{B46EFE9D-044C-4BA1-9A40-FBFDC38C0AB7}" type="slidenum">
              <a:rPr lang="en-US" smtClean="0">
                <a:solidFill>
                  <a:prstClr val="black"/>
                </a:solidFill>
                <a:latin typeface="Calibri"/>
              </a:rPr>
              <a:pPr/>
              <a:t>56</a:t>
            </a:fld>
            <a:endParaRPr lang="en-US">
              <a:solidFill>
                <a:prstClr val="black"/>
              </a:solidFill>
              <a:latin typeface="Calibri"/>
            </a:endParaRPr>
          </a:p>
        </p:txBody>
      </p:sp>
    </p:spTree>
    <p:extLst>
      <p:ext uri="{BB962C8B-B14F-4D97-AF65-F5344CB8AC3E}">
        <p14:creationId xmlns:p14="http://schemas.microsoft.com/office/powerpoint/2010/main" val="3288786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fr-CA" dirty="0"/>
              <a:t>Il a aussi été question, dans la présente activité éducative, de deux </a:t>
            </a:r>
            <a:r>
              <a:rPr lang="fr-CA" baseline="0" dirty="0"/>
              <a:t>recommandations formulées dans le </a:t>
            </a:r>
            <a:r>
              <a:rPr lang="fr-CA" i="1" dirty="0"/>
              <a:t>Guide de pratique clinique d’</a:t>
            </a:r>
            <a:r>
              <a:rPr lang="fr-CA" i="1" baseline="0" dirty="0"/>
              <a:t>Hypertension Canada </a:t>
            </a:r>
            <a:r>
              <a:rPr lang="fr-CA" baseline="0" dirty="0"/>
              <a:t>2016. Ces </a:t>
            </a:r>
            <a:r>
              <a:rPr lang="fr-CA" dirty="0"/>
              <a:t>deux </a:t>
            </a:r>
            <a:r>
              <a:rPr lang="fr-CA" baseline="0" dirty="0"/>
              <a:t>recommandations </a:t>
            </a:r>
            <a:r>
              <a:rPr lang="fr-CA" dirty="0"/>
              <a:t>ont trait à des lignes de conduite relatives à l’évaluation de l’</a:t>
            </a:r>
            <a:r>
              <a:rPr lang="fr-CA" baseline="0" dirty="0"/>
              <a:t>hypertension artérielle et aux cibles de PA, et elles représentent des changements</a:t>
            </a:r>
            <a:r>
              <a:rPr lang="fr-CA" dirty="0"/>
              <a:t> de taille, </a:t>
            </a:r>
            <a:r>
              <a:rPr lang="fr-CA" baseline="0" dirty="0"/>
              <a:t>qui conservent</a:t>
            </a:r>
            <a:r>
              <a:rPr lang="fr-CA" dirty="0"/>
              <a:t> toute leur importance dans la prise en charge </a:t>
            </a:r>
            <a:r>
              <a:rPr lang="fr-CA" baseline="0" dirty="0"/>
              <a:t>optimale de l’hypertension.</a:t>
            </a:r>
            <a:endParaRPr lang="fr-CA" dirty="0"/>
          </a:p>
          <a:p>
            <a:endParaRPr lang="en-CA" dirty="0"/>
          </a:p>
        </p:txBody>
      </p:sp>
      <p:sp>
        <p:nvSpPr>
          <p:cNvPr id="4" name="Slide Number Placeholder 3"/>
          <p:cNvSpPr>
            <a:spLocks noGrp="1"/>
          </p:cNvSpPr>
          <p:nvPr>
            <p:ph type="sldNum" sz="quarter" idx="10"/>
          </p:nvPr>
        </p:nvSpPr>
        <p:spPr/>
        <p:txBody>
          <a:bodyPr/>
          <a:lstStyle/>
          <a:p>
            <a:fld id="{B46EFE9D-044C-4BA1-9A40-FBFDC38C0AB7}" type="slidenum">
              <a:rPr lang="en-US" smtClean="0">
                <a:solidFill>
                  <a:prstClr val="black"/>
                </a:solidFill>
                <a:latin typeface="Calibri"/>
              </a:rPr>
              <a:pPr/>
              <a:t>57</a:t>
            </a:fld>
            <a:endParaRPr lang="en-US">
              <a:solidFill>
                <a:prstClr val="black"/>
              </a:solidFill>
              <a:latin typeface="Calibri"/>
            </a:endParaRPr>
          </a:p>
        </p:txBody>
      </p:sp>
    </p:spTree>
    <p:extLst>
      <p:ext uri="{BB962C8B-B14F-4D97-AF65-F5344CB8AC3E}">
        <p14:creationId xmlns:p14="http://schemas.microsoft.com/office/powerpoint/2010/main" val="33315626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1" name="Shape 761"/>
          <p:cNvSpPr>
            <a:spLocks noGrp="1" noRot="1" noChangeAspect="1"/>
          </p:cNvSpPr>
          <p:nvPr>
            <p:ph type="sldImg"/>
          </p:nvPr>
        </p:nvSpPr>
        <p:spPr>
          <a:prstGeom prst="rect">
            <a:avLst/>
          </a:prstGeom>
        </p:spPr>
        <p:txBody>
          <a:bodyPr/>
          <a:lstStyle/>
          <a:p>
            <a:endParaRPr/>
          </a:p>
        </p:txBody>
      </p:sp>
      <p:sp>
        <p:nvSpPr>
          <p:cNvPr id="762" name="Shape 762"/>
          <p:cNvSpPr>
            <a:spLocks noGrp="1"/>
          </p:cNvSpPr>
          <p:nvPr>
            <p:ph type="body" sz="quarter" idx="1"/>
          </p:nvPr>
        </p:nvSpPr>
        <p:spPr>
          <a:prstGeom prst="rect">
            <a:avLst/>
          </a:prstGeom>
        </p:spPr>
        <p:txBody>
          <a:bodyPr/>
          <a:lstStyle/>
          <a:p>
            <a:pPr>
              <a:defRPr sz="1000"/>
            </a:pPr>
            <a:r>
              <a:rPr dirty="0"/>
              <a:t>Ask your patients to visit the public section of the website for free access to the latest information and resources.</a:t>
            </a:r>
          </a:p>
          <a:p>
            <a:pPr>
              <a:defRPr sz="1000"/>
            </a:pPr>
            <a:endParaRPr dirty="0"/>
          </a:p>
          <a:p>
            <a:pPr>
              <a:defRPr sz="1000"/>
            </a:pPr>
            <a:r>
              <a:rPr dirty="0"/>
              <a:t>Special efforts are being made for health care professionals to have greater accessibility to hypertension resources.  Health care professionals can enroll at </a:t>
            </a:r>
            <a:r>
              <a:rPr u="sng" dirty="0">
                <a:solidFill>
                  <a:srgbClr val="0000FF"/>
                </a:solidFill>
                <a:uFill>
                  <a:solidFill>
                    <a:srgbClr val="0000FF"/>
                  </a:solidFill>
                </a:uFill>
                <a:hlinkClick r:id="rId3"/>
              </a:rPr>
              <a:t>www.hypertension.ca</a:t>
            </a:r>
            <a:r>
              <a:rPr dirty="0"/>
              <a:t> to get automated email notices when new or updated hypertension resources are available for you and for your patients.  </a:t>
            </a:r>
          </a:p>
          <a:p>
            <a:pPr>
              <a:defRPr sz="1000"/>
            </a:pPr>
            <a:endParaRPr dirty="0"/>
          </a:p>
          <a:p>
            <a:pPr>
              <a:defRPr sz="1000"/>
            </a:pPr>
            <a:r>
              <a:rPr dirty="0"/>
              <a:t>A case-based interactive lecture series on clinically important hypertension topics is available on the internet to provide additional learning opportunities, and for you to interact with national hypertension experts.   The lecture series will feature important clinical topics provided by national experts, with case presentations and an opportunity to ask questions and make comments.</a:t>
            </a:r>
          </a:p>
          <a:p>
            <a:pPr>
              <a:defRPr sz="1000"/>
            </a:pPr>
            <a:endParaRPr dirty="0"/>
          </a:p>
          <a:p>
            <a:pPr>
              <a:defRPr sz="1000"/>
            </a:pPr>
            <a:r>
              <a:rPr dirty="0"/>
              <a:t>We will also continue and expand our programs to train community leaders in hypertension.  </a:t>
            </a:r>
          </a:p>
        </p:txBody>
      </p:sp>
    </p:spTree>
    <p:extLst>
      <p:ext uri="{BB962C8B-B14F-4D97-AF65-F5344CB8AC3E}">
        <p14:creationId xmlns:p14="http://schemas.microsoft.com/office/powerpoint/2010/main" val="42741957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41017385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1024421"/>
            <a:ext cx="7886700" cy="861530"/>
          </a:xfrm>
        </p:spPr>
        <p:txBody>
          <a:bodyPr>
            <a:normAutofit/>
          </a:bodyPr>
          <a:lstStyle>
            <a:lvl1pPr algn="ctr">
              <a:defRPr sz="3200">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628650" y="2250000"/>
            <a:ext cx="7886700" cy="3569214"/>
          </a:xfrm>
        </p:spPr>
        <p:txBody>
          <a:bodyPr anchor="t"/>
          <a:lstStyle>
            <a:lvl1pPr marL="323850" indent="-323850">
              <a:lnSpc>
                <a:spcPct val="100000"/>
              </a:lnSpc>
              <a:spcBef>
                <a:spcPts val="600"/>
              </a:spcBef>
              <a:spcAft>
                <a:spcPts val="300"/>
              </a:spcAft>
              <a:buClr>
                <a:schemeClr val="accent1"/>
              </a:buClr>
              <a:tabLst/>
              <a:defRPr sz="2600"/>
            </a:lvl1pPr>
            <a:lvl2pPr marL="719138" indent="-261938">
              <a:lnSpc>
                <a:spcPct val="100000"/>
              </a:lnSpc>
              <a:spcBef>
                <a:spcPts val="600"/>
              </a:spcBef>
              <a:spcAft>
                <a:spcPts val="300"/>
              </a:spcAft>
              <a:buClr>
                <a:schemeClr val="bg2">
                  <a:lumMod val="50000"/>
                </a:schemeClr>
              </a:buClr>
              <a:tabLst/>
              <a:defRPr/>
            </a:lvl2pPr>
            <a:lvl3pPr>
              <a:lnSpc>
                <a:spcPct val="100000"/>
              </a:lnSpc>
              <a:spcBef>
                <a:spcPts val="600"/>
              </a:spcBef>
              <a:spcAft>
                <a:spcPts val="300"/>
              </a:spcAft>
              <a:buClr>
                <a:schemeClr val="bg2">
                  <a:lumMod val="50000"/>
                </a:schemeClr>
              </a:buClr>
              <a:defRPr/>
            </a:lvl3pPr>
            <a:lvl4pPr>
              <a:lnSpc>
                <a:spcPct val="100000"/>
              </a:lnSpc>
              <a:spcBef>
                <a:spcPts val="600"/>
              </a:spcBef>
              <a:spcAft>
                <a:spcPts val="300"/>
              </a:spcAft>
              <a:buClr>
                <a:schemeClr val="bg2">
                  <a:lumMod val="50000"/>
                </a:schemeClr>
              </a:buClr>
              <a:defRPr/>
            </a:lvl4pPr>
            <a:lvl5pPr>
              <a:lnSpc>
                <a:spcPct val="100000"/>
              </a:lnSpc>
              <a:spcBef>
                <a:spcPts val="600"/>
              </a:spcBef>
              <a:spcAft>
                <a:spcPts val="300"/>
              </a:spcAft>
              <a:buClr>
                <a:schemeClr val="bg2">
                  <a:lumMod val="50000"/>
                </a:schemeClr>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069324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59511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748114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2535721"/>
            <a:ext cx="3886200" cy="38121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2535721"/>
            <a:ext cx="3886200" cy="38121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7264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1203852"/>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2519889"/>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3343801"/>
            <a:ext cx="3868340" cy="29624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2519889"/>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3343801"/>
            <a:ext cx="3887391" cy="29624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23776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603432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DC6BFBD1-F0D6-7B43-B540-41594AE6FE91}" type="datetimeFigureOut">
              <a:rPr lang="en-US" smtClean="0">
                <a:solidFill>
                  <a:srgbClr val="000000"/>
                </a:solidFill>
                <a:latin typeface="Calibri"/>
              </a:rPr>
              <a:pPr/>
              <a:t>17-05-19</a:t>
            </a:fld>
            <a:endParaRPr lang="en-US">
              <a:solidFill>
                <a:srgbClr val="000000"/>
              </a:solidFill>
              <a:latin typeface="Calibri"/>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srgbClr val="000000"/>
              </a:solidFill>
              <a:latin typeface="Calibri"/>
            </a:endParaRPr>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A2207911-4388-E247-8AB1-F14091C1CA07}" type="slidenum">
              <a:rPr lang="en-US" smtClean="0">
                <a:solidFill>
                  <a:srgbClr val="000000"/>
                </a:solidFill>
                <a:latin typeface="Calibri"/>
              </a:rPr>
              <a:pPr/>
              <a:t>‹#›</a:t>
            </a:fld>
            <a:endParaRPr lang="en-US">
              <a:solidFill>
                <a:srgbClr val="000000"/>
              </a:solidFill>
              <a:latin typeface="Calibri"/>
            </a:endParaRPr>
          </a:p>
        </p:txBody>
      </p:sp>
    </p:spTree>
    <p:extLst>
      <p:ext uri="{BB962C8B-B14F-4D97-AF65-F5344CB8AC3E}">
        <p14:creationId xmlns:p14="http://schemas.microsoft.com/office/powerpoint/2010/main" val="42884016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930165"/>
            <a:ext cx="2949178" cy="1600200"/>
          </a:xfrm>
        </p:spPr>
        <p:txBody>
          <a:bodyPr anchor="b"/>
          <a:lstStyle>
            <a:lvl1pPr>
              <a:defRPr sz="3200"/>
            </a:lvl1pPr>
          </a:lstStyle>
          <a:p>
            <a:r>
              <a:rPr lang="en-US" dirty="0"/>
              <a:t>Click to edit Master title style</a:t>
            </a:r>
          </a:p>
        </p:txBody>
      </p:sp>
      <p:sp>
        <p:nvSpPr>
          <p:cNvPr id="3" name="Content Placeholder 2"/>
          <p:cNvSpPr>
            <a:spLocks noGrp="1"/>
          </p:cNvSpPr>
          <p:nvPr>
            <p:ph idx="1"/>
          </p:nvPr>
        </p:nvSpPr>
        <p:spPr>
          <a:xfrm>
            <a:off x="3887391" y="1460391"/>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530365"/>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9152908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1138271"/>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1668497"/>
            <a:ext cx="4629150" cy="45620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29841" y="2738471"/>
            <a:ext cx="2949178" cy="356789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541521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728755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1217097"/>
            <a:ext cx="1971675" cy="495986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1217097"/>
            <a:ext cx="5800725" cy="49598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498687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95352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1024421"/>
            <a:ext cx="7886700" cy="861530"/>
          </a:xfrm>
        </p:spPr>
        <p:txBody>
          <a:bodyPr>
            <a:normAutofit/>
          </a:bodyPr>
          <a:lstStyle>
            <a:lvl1pPr algn="ctr">
              <a:defRPr sz="3200">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628650" y="2250000"/>
            <a:ext cx="7886700" cy="3569214"/>
          </a:xfrm>
        </p:spPr>
        <p:txBody>
          <a:bodyPr anchor="t"/>
          <a:lstStyle>
            <a:lvl1pPr marL="323850" indent="-323850">
              <a:lnSpc>
                <a:spcPct val="100000"/>
              </a:lnSpc>
              <a:spcBef>
                <a:spcPts val="600"/>
              </a:spcBef>
              <a:spcAft>
                <a:spcPts val="300"/>
              </a:spcAft>
              <a:buClr>
                <a:schemeClr val="accent1"/>
              </a:buClr>
              <a:tabLst/>
              <a:defRPr sz="2600"/>
            </a:lvl1pPr>
            <a:lvl2pPr marL="719138" indent="-261938">
              <a:lnSpc>
                <a:spcPct val="100000"/>
              </a:lnSpc>
              <a:spcBef>
                <a:spcPts val="600"/>
              </a:spcBef>
              <a:spcAft>
                <a:spcPts val="300"/>
              </a:spcAft>
              <a:buClr>
                <a:schemeClr val="bg2">
                  <a:lumMod val="50000"/>
                </a:schemeClr>
              </a:buClr>
              <a:tabLst/>
              <a:defRPr/>
            </a:lvl2pPr>
            <a:lvl3pPr>
              <a:lnSpc>
                <a:spcPct val="100000"/>
              </a:lnSpc>
              <a:spcBef>
                <a:spcPts val="600"/>
              </a:spcBef>
              <a:spcAft>
                <a:spcPts val="300"/>
              </a:spcAft>
              <a:buClr>
                <a:schemeClr val="bg2">
                  <a:lumMod val="50000"/>
                </a:schemeClr>
              </a:buClr>
              <a:defRPr/>
            </a:lvl3pPr>
            <a:lvl4pPr>
              <a:lnSpc>
                <a:spcPct val="100000"/>
              </a:lnSpc>
              <a:spcBef>
                <a:spcPts val="600"/>
              </a:spcBef>
              <a:spcAft>
                <a:spcPts val="300"/>
              </a:spcAft>
              <a:buClr>
                <a:schemeClr val="bg2">
                  <a:lumMod val="50000"/>
                </a:schemeClr>
              </a:buClr>
              <a:defRPr/>
            </a:lvl4pPr>
            <a:lvl5pPr>
              <a:lnSpc>
                <a:spcPct val="100000"/>
              </a:lnSpc>
              <a:spcBef>
                <a:spcPts val="600"/>
              </a:spcBef>
              <a:spcAft>
                <a:spcPts val="300"/>
              </a:spcAft>
              <a:buClr>
                <a:schemeClr val="bg2">
                  <a:lumMod val="50000"/>
                </a:schemeClr>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602324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984928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9097671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2535721"/>
            <a:ext cx="3886200" cy="38121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2535721"/>
            <a:ext cx="3886200" cy="38121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799824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1203852"/>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2519889"/>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3343801"/>
            <a:ext cx="3868340" cy="29624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2519889"/>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3343801"/>
            <a:ext cx="3887391" cy="29624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082211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637879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DC6BFBD1-F0D6-7B43-B540-41594AE6FE91}" type="datetimeFigureOut">
              <a:rPr lang="en-US" smtClean="0">
                <a:solidFill>
                  <a:srgbClr val="000000"/>
                </a:solidFill>
                <a:latin typeface="Calibri"/>
              </a:rPr>
              <a:pPr/>
              <a:t>17-05-19</a:t>
            </a:fld>
            <a:endParaRPr lang="en-US">
              <a:solidFill>
                <a:srgbClr val="000000"/>
              </a:solidFill>
              <a:latin typeface="Calibri"/>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srgbClr val="000000"/>
              </a:solidFill>
              <a:latin typeface="Calibri"/>
            </a:endParaRPr>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A2207911-4388-E247-8AB1-F14091C1CA07}" type="slidenum">
              <a:rPr lang="en-US" smtClean="0">
                <a:solidFill>
                  <a:srgbClr val="000000"/>
                </a:solidFill>
                <a:latin typeface="Calibri"/>
              </a:rPr>
              <a:pPr/>
              <a:t>‹#›</a:t>
            </a:fld>
            <a:endParaRPr lang="en-US">
              <a:solidFill>
                <a:srgbClr val="000000"/>
              </a:solidFill>
              <a:latin typeface="Calibri"/>
            </a:endParaRPr>
          </a:p>
        </p:txBody>
      </p:sp>
    </p:spTree>
    <p:extLst>
      <p:ext uri="{BB962C8B-B14F-4D97-AF65-F5344CB8AC3E}">
        <p14:creationId xmlns:p14="http://schemas.microsoft.com/office/powerpoint/2010/main" val="23611366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930165"/>
            <a:ext cx="2949178" cy="1600200"/>
          </a:xfrm>
        </p:spPr>
        <p:txBody>
          <a:bodyPr anchor="b"/>
          <a:lstStyle>
            <a:lvl1pPr>
              <a:defRPr sz="3200"/>
            </a:lvl1pPr>
          </a:lstStyle>
          <a:p>
            <a:r>
              <a:rPr lang="en-US" dirty="0"/>
              <a:t>Click to edit Master title style</a:t>
            </a:r>
          </a:p>
        </p:txBody>
      </p:sp>
      <p:sp>
        <p:nvSpPr>
          <p:cNvPr id="3" name="Content Placeholder 2"/>
          <p:cNvSpPr>
            <a:spLocks noGrp="1"/>
          </p:cNvSpPr>
          <p:nvPr>
            <p:ph idx="1"/>
          </p:nvPr>
        </p:nvSpPr>
        <p:spPr>
          <a:xfrm>
            <a:off x="3887391" y="1460391"/>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530365"/>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6222594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1138271"/>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1668497"/>
            <a:ext cx="4629150" cy="45620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29841" y="2738471"/>
            <a:ext cx="2949178" cy="356789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0720297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549864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1217097"/>
            <a:ext cx="1971675" cy="495986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1217097"/>
            <a:ext cx="5800725" cy="49598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518703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 Id="rId15" Type="http://schemas.openxmlformats.org/officeDocument/2006/relationships/image" Target="file://localhost/Users/lynnbrenner/Desktop/Hypertension%20Canada%20Guidelines%20Campaign/PPT%20Slide/HTC_Cert_PPTSlide_2017_R1.jpg" TargetMode="Externa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2" Type="http://schemas.openxmlformats.org/officeDocument/2006/relationships/slideLayout" Target="../slideLayouts/slideLayout24.xml"/><Relationship Id="rId13" Type="http://schemas.openxmlformats.org/officeDocument/2006/relationships/theme" Target="../theme/theme2.xml"/><Relationship Id="rId14" Type="http://schemas.openxmlformats.org/officeDocument/2006/relationships/image" Target="../media/image1.jpg"/><Relationship Id="rId15" Type="http://schemas.openxmlformats.org/officeDocument/2006/relationships/image" Target="file://localhost/Users/lynnbrenner/Desktop/Hypertension%20Canada%20Guidelines%20Campaign/PPT%20Slide/HTC_Cert_PPTSlide_2017_R1.jpg" TargetMode="Externa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 Id="rId9" Type="http://schemas.openxmlformats.org/officeDocument/2006/relationships/slideLayout" Target="../slideLayouts/slideLayout21.xml"/><Relationship Id="rId10"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r:link="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210158"/>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2651738"/>
            <a:ext cx="7886700" cy="344636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8315025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4" r:link="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210158"/>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2651738"/>
            <a:ext cx="7886700" cy="344636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71628896"/>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chart" Target="../charts/chart2.xml"/><Relationship Id="rId5" Type="http://schemas.openxmlformats.org/officeDocument/2006/relationships/chart" Target="../charts/chart3.xml"/><Relationship Id="rId6" Type="http://schemas.openxmlformats.org/officeDocument/2006/relationships/chart" Target="../charts/chart4.xml"/><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7.tif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8.tif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12.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chart" Target="../charts/char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4" Type="http://schemas.openxmlformats.org/officeDocument/2006/relationships/oleObject" Target="../embeddings/oleObject1.bin"/><Relationship Id="rId5" Type="http://schemas.openxmlformats.org/officeDocument/2006/relationships/image" Target="../media/image13.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1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4" Type="http://schemas.openxmlformats.org/officeDocument/2006/relationships/oleObject" Target="../embeddings/oleObject2.bin"/><Relationship Id="rId5" Type="http://schemas.openxmlformats.org/officeDocument/2006/relationships/image" Target="../media/image15.w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16.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17.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1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19.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20.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 Id="rId3"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185"/>
          <p:cNvSpPr txBox="1">
            <a:spLocks/>
          </p:cNvSpPr>
          <p:nvPr/>
        </p:nvSpPr>
        <p:spPr>
          <a:xfrm>
            <a:off x="449675" y="1828801"/>
            <a:ext cx="8245405" cy="147002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sz="4400">
                <a:solidFill>
                  <a:srgbClr val="000000"/>
                </a:solidFill>
              </a:defRPr>
            </a:pPr>
            <a:r>
              <a:rPr lang="en-CA" sz="4400" dirty="0">
                <a:solidFill>
                  <a:srgbClr val="000000"/>
                </a:solidFill>
                <a:latin typeface="Calibri Light"/>
                <a:ea typeface="Calibri" charset="0"/>
                <a:cs typeface="Calibri" charset="0"/>
              </a:rPr>
              <a:t/>
            </a:r>
            <a:br>
              <a:rPr lang="en-CA" sz="4400" dirty="0">
                <a:solidFill>
                  <a:srgbClr val="000000"/>
                </a:solidFill>
                <a:latin typeface="Calibri Light"/>
                <a:ea typeface="Calibri" charset="0"/>
                <a:cs typeface="Calibri" charset="0"/>
              </a:rPr>
            </a:br>
            <a:r>
              <a:rPr lang="en-CA" sz="4400" dirty="0">
                <a:solidFill>
                  <a:srgbClr val="C00000"/>
                </a:solidFill>
                <a:latin typeface="Calibri Light"/>
                <a:ea typeface="Calibri" charset="0"/>
                <a:cs typeface="Calibri" charset="0"/>
              </a:rPr>
              <a:t>Hypertension 2017:</a:t>
            </a:r>
          </a:p>
        </p:txBody>
      </p:sp>
      <p:sp>
        <p:nvSpPr>
          <p:cNvPr id="7" name="Shape 186"/>
          <p:cNvSpPr txBox="1">
            <a:spLocks/>
          </p:cNvSpPr>
          <p:nvPr/>
        </p:nvSpPr>
        <p:spPr>
          <a:xfrm>
            <a:off x="609600" y="3496734"/>
            <a:ext cx="7992889" cy="175260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defRPr sz="3200" b="0">
                <a:latin typeface="Calibri Light"/>
                <a:ea typeface="Calibri Light"/>
                <a:cs typeface="Calibri Light"/>
                <a:sym typeface="Calibri Light"/>
              </a:defRPr>
            </a:pPr>
            <a:r>
              <a:rPr lang="en-CA" sz="3200" dirty="0">
                <a:solidFill>
                  <a:srgbClr val="000000"/>
                </a:solidFill>
                <a:latin typeface="Calibri" charset="0"/>
                <a:ea typeface="Calibri" charset="0"/>
                <a:cs typeface="Calibri" charset="0"/>
                <a:sym typeface="Calibri Light"/>
              </a:rPr>
              <a:t>de la recherche à la </a:t>
            </a:r>
            <a:r>
              <a:rPr lang="en-CA" sz="3200" dirty="0" err="1">
                <a:solidFill>
                  <a:srgbClr val="000000"/>
                </a:solidFill>
                <a:latin typeface="Calibri" charset="0"/>
                <a:ea typeface="Calibri" charset="0"/>
                <a:cs typeface="Calibri" charset="0"/>
                <a:sym typeface="Calibri Light"/>
              </a:rPr>
              <a:t>pratique</a:t>
            </a:r>
            <a:endParaRPr lang="en-CA" sz="3200" dirty="0">
              <a:solidFill>
                <a:srgbClr val="000000"/>
              </a:solidFill>
              <a:latin typeface="Calibri" charset="0"/>
              <a:ea typeface="Calibri" charset="0"/>
              <a:cs typeface="Calibri" charset="0"/>
              <a:sym typeface="Calibri Light"/>
            </a:endParaRPr>
          </a:p>
        </p:txBody>
      </p:sp>
    </p:spTree>
    <p:extLst>
      <p:ext uri="{BB962C8B-B14F-4D97-AF65-F5344CB8AC3E}">
        <p14:creationId xmlns:p14="http://schemas.microsoft.com/office/powerpoint/2010/main" val="411388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a:t>Déclaration</a:t>
            </a:r>
          </a:p>
        </p:txBody>
      </p:sp>
      <p:sp>
        <p:nvSpPr>
          <p:cNvPr id="4" name="Espace réservé du contenu 3"/>
          <p:cNvSpPr>
            <a:spLocks noGrp="1"/>
          </p:cNvSpPr>
          <p:nvPr>
            <p:ph idx="1"/>
          </p:nvPr>
        </p:nvSpPr>
        <p:spPr/>
        <p:txBody>
          <a:bodyPr/>
          <a:lstStyle/>
          <a:p>
            <a:r>
              <a:rPr lang="fr-FR" dirty="0"/>
              <a:t>Relations de nature commerciale</a:t>
            </a:r>
          </a:p>
          <a:p>
            <a:pPr lvl="1"/>
            <a:r>
              <a:rPr lang="fr-FR" dirty="0"/>
              <a:t>Subventions/soutien à la recherche </a:t>
            </a:r>
          </a:p>
          <a:p>
            <a:pPr lvl="1"/>
            <a:r>
              <a:rPr lang="fr-FR" dirty="0"/>
              <a:t>Service de conférenciers/honoraires </a:t>
            </a:r>
          </a:p>
          <a:p>
            <a:pPr lvl="1"/>
            <a:r>
              <a:rPr lang="fr-FR" dirty="0"/>
              <a:t>Honoraires de consultation </a:t>
            </a:r>
          </a:p>
          <a:p>
            <a:pPr lvl="1"/>
            <a:r>
              <a:rPr lang="fr-FR" dirty="0"/>
              <a:t>Sauvegarde et surveillance de données</a:t>
            </a:r>
          </a:p>
        </p:txBody>
      </p:sp>
    </p:spTree>
    <p:extLst>
      <p:ext uri="{BB962C8B-B14F-4D97-AF65-F5344CB8AC3E}">
        <p14:creationId xmlns:p14="http://schemas.microsoft.com/office/powerpoint/2010/main" val="25395944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a:t>Déclaration – Soutien commercial</a:t>
            </a:r>
          </a:p>
        </p:txBody>
      </p:sp>
      <p:sp>
        <p:nvSpPr>
          <p:cNvPr id="5" name="Espace réservé du contenu 4"/>
          <p:cNvSpPr>
            <a:spLocks noGrp="1"/>
          </p:cNvSpPr>
          <p:nvPr>
            <p:ph idx="1"/>
          </p:nvPr>
        </p:nvSpPr>
        <p:spPr/>
        <p:txBody>
          <a:bodyPr>
            <a:normAutofit/>
          </a:bodyPr>
          <a:lstStyle/>
          <a:p>
            <a:pPr>
              <a:spcBef>
                <a:spcPts val="1200"/>
              </a:spcBef>
            </a:pPr>
            <a:r>
              <a:rPr lang="fr-FR" dirty="0"/>
              <a:t>Le programme a profité d’un soutien financier de </a:t>
            </a:r>
            <a:r>
              <a:rPr lang="fr-FR" dirty="0" err="1"/>
              <a:t>Servier</a:t>
            </a:r>
            <a:r>
              <a:rPr lang="fr-FR" dirty="0"/>
              <a:t> sous la forme d’une subvention à but éducatif.</a:t>
            </a:r>
          </a:p>
          <a:p>
            <a:pPr>
              <a:spcBef>
                <a:spcPts val="1200"/>
              </a:spcBef>
            </a:pPr>
            <a:r>
              <a:rPr lang="fr-FR" dirty="0"/>
              <a:t>Le programme n’a profité d’aucun soutien en nature.</a:t>
            </a:r>
          </a:p>
          <a:p>
            <a:pPr>
              <a:spcBef>
                <a:spcPts val="1200"/>
              </a:spcBef>
            </a:pPr>
            <a:r>
              <a:rPr lang="fr-FR" dirty="0"/>
              <a:t>Il y a possibilité de conflit d’intérêts.</a:t>
            </a:r>
          </a:p>
          <a:p>
            <a:pPr lvl="1">
              <a:spcBef>
                <a:spcPts val="1200"/>
              </a:spcBef>
            </a:pPr>
            <a:r>
              <a:rPr lang="fr-FR" dirty="0"/>
              <a:t>_______a reçu des honoraires de </a:t>
            </a:r>
            <a:r>
              <a:rPr lang="fr-FR" dirty="0" err="1"/>
              <a:t>Servier</a:t>
            </a:r>
            <a:r>
              <a:rPr lang="fr-FR" dirty="0"/>
              <a:t>, qui a des produits dans le domaine thérapeutique traité ici. </a:t>
            </a:r>
          </a:p>
        </p:txBody>
      </p:sp>
    </p:spTree>
    <p:extLst>
      <p:ext uri="{BB962C8B-B14F-4D97-AF65-F5344CB8AC3E}">
        <p14:creationId xmlns:p14="http://schemas.microsoft.com/office/powerpoint/2010/main" val="2593869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Atténuation </a:t>
            </a:r>
            <a:r>
              <a:rPr lang="fr-FR" dirty="0" smtClean="0"/>
              <a:t>des sources potentielles de partialité</a:t>
            </a:r>
            <a:endParaRPr lang="fr-FR" dirty="0"/>
          </a:p>
        </p:txBody>
      </p:sp>
      <p:sp>
        <p:nvSpPr>
          <p:cNvPr id="4" name="Espace réservé du contenu 3"/>
          <p:cNvSpPr>
            <a:spLocks noGrp="1"/>
          </p:cNvSpPr>
          <p:nvPr>
            <p:ph idx="1"/>
          </p:nvPr>
        </p:nvSpPr>
        <p:spPr/>
        <p:txBody>
          <a:bodyPr/>
          <a:lstStyle/>
          <a:p>
            <a:r>
              <a:rPr lang="fr-FR" dirty="0"/>
              <a:t>L’information présentée ici repose sur de l’information récente, fondée explicitement sur des « données probantes », et n’est basée que sur le </a:t>
            </a:r>
            <a:r>
              <a:rPr lang="fr-FR" i="1" dirty="0"/>
              <a:t>Guide de pratique clinique d’Hypertension Canada.</a:t>
            </a:r>
          </a:p>
        </p:txBody>
      </p:sp>
    </p:spTree>
    <p:extLst>
      <p:ext uri="{BB962C8B-B14F-4D97-AF65-F5344CB8AC3E}">
        <p14:creationId xmlns:p14="http://schemas.microsoft.com/office/powerpoint/2010/main" val="10140532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Shape 198"/>
          <p:cNvSpPr>
            <a:spLocks noGrp="1"/>
          </p:cNvSpPr>
          <p:nvPr>
            <p:ph idx="1"/>
          </p:nvPr>
        </p:nvSpPr>
        <p:spPr>
          <a:prstGeom prst="rect">
            <a:avLst/>
          </a:prstGeom>
        </p:spPr>
        <p:txBody>
          <a:bodyPr>
            <a:normAutofit fontScale="85000" lnSpcReduction="10000"/>
          </a:bodyPr>
          <a:lstStyle/>
          <a:p>
            <a:pPr>
              <a:lnSpc>
                <a:spcPct val="110000"/>
              </a:lnSpc>
              <a:spcBef>
                <a:spcPts val="1200"/>
              </a:spcBef>
              <a:defRPr sz="2700"/>
            </a:pPr>
            <a:r>
              <a:rPr lang="fr-CA" dirty="0"/>
              <a:t>Le Canada est le pays où sont enregistrés les taux les plus élevés de maîtrise de la pression artérielle dans le monde.</a:t>
            </a:r>
          </a:p>
          <a:p>
            <a:pPr>
              <a:lnSpc>
                <a:spcPct val="110000"/>
              </a:lnSpc>
              <a:spcBef>
                <a:spcPts val="1200"/>
              </a:spcBef>
              <a:defRPr sz="2700"/>
            </a:pPr>
            <a:r>
              <a:rPr lang="fr-CA" dirty="0"/>
              <a:t>Hypertension Canada (HC) est reconnue comme la source </a:t>
            </a:r>
            <a:br>
              <a:rPr lang="fr-CA" dirty="0"/>
            </a:br>
            <a:r>
              <a:rPr lang="fr-CA" dirty="0"/>
              <a:t>la plus digne de confiance pour ce qui est des lignes directrices fondées sur des données probantes relativement </a:t>
            </a:r>
            <a:br>
              <a:rPr lang="fr-CA" dirty="0"/>
            </a:br>
            <a:r>
              <a:rPr lang="fr-CA" dirty="0"/>
              <a:t>à la prise en charge de l’hypertension artérielle; HC procède </a:t>
            </a:r>
            <a:br>
              <a:rPr lang="fr-CA" dirty="0"/>
            </a:br>
            <a:r>
              <a:rPr lang="fr-CA" dirty="0"/>
              <a:t>à des mises à jour annuelles, selon un processus validé d’examen, et applique des techniques efficaces de diffusion </a:t>
            </a:r>
            <a:br>
              <a:rPr lang="fr-CA" dirty="0"/>
            </a:br>
            <a:r>
              <a:rPr lang="fr-CA" dirty="0"/>
              <a:t>et de mise en œuvre partout au Canada. </a:t>
            </a:r>
          </a:p>
        </p:txBody>
      </p:sp>
      <p:sp>
        <p:nvSpPr>
          <p:cNvPr id="2" name="Titre 1"/>
          <p:cNvSpPr>
            <a:spLocks noGrp="1"/>
          </p:cNvSpPr>
          <p:nvPr>
            <p:ph type="title"/>
          </p:nvPr>
        </p:nvSpPr>
        <p:spPr>
          <a:xfrm>
            <a:off x="628650" y="1170000"/>
            <a:ext cx="7886700" cy="861530"/>
          </a:xfrm>
        </p:spPr>
        <p:txBody>
          <a:bodyPr>
            <a:normAutofit fontScale="90000"/>
          </a:bodyPr>
          <a:lstStyle/>
          <a:p>
            <a:r>
              <a:rPr lang="fr-FR" dirty="0"/>
              <a:t>Lignes directrices annuelles, </a:t>
            </a:r>
            <a:br>
              <a:rPr lang="fr-FR" dirty="0"/>
            </a:br>
            <a:r>
              <a:rPr lang="fr-FR" dirty="0"/>
              <a:t>fondées sur des données probantes</a:t>
            </a:r>
          </a:p>
        </p:txBody>
      </p:sp>
    </p:spTree>
    <p:extLst>
      <p:ext uri="{BB962C8B-B14F-4D97-AF65-F5344CB8AC3E}">
        <p14:creationId xmlns:p14="http://schemas.microsoft.com/office/powerpoint/2010/main" val="1823474999"/>
      </p:ext>
    </p:extLst>
  </p:cSld>
  <p:clrMapOvr>
    <a:masterClrMapping/>
  </p:clrMapOvr>
  <p:transition xmlns:p14="http://schemas.microsoft.com/office/powerpoint/2010/mai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Objectifs d’apprentissage</a:t>
            </a:r>
          </a:p>
        </p:txBody>
      </p:sp>
      <p:sp>
        <p:nvSpPr>
          <p:cNvPr id="5" name="Espace réservé du contenu 4"/>
          <p:cNvSpPr>
            <a:spLocks noGrp="1"/>
          </p:cNvSpPr>
          <p:nvPr>
            <p:ph idx="1"/>
          </p:nvPr>
        </p:nvSpPr>
        <p:spPr>
          <a:xfrm>
            <a:off x="628650" y="2250000"/>
            <a:ext cx="7886700" cy="3569214"/>
          </a:xfrm>
        </p:spPr>
        <p:txBody>
          <a:bodyPr>
            <a:noAutofit/>
          </a:bodyPr>
          <a:lstStyle/>
          <a:p>
            <a:pPr marL="0" indent="0">
              <a:buNone/>
            </a:pPr>
            <a:r>
              <a:rPr lang="fr-FR" sz="2200" dirty="0"/>
              <a:t>À la fin de la séance, les personnes présentes seront en mesure :</a:t>
            </a:r>
          </a:p>
          <a:p>
            <a:pPr>
              <a:spcBef>
                <a:spcPts val="1200"/>
              </a:spcBef>
            </a:pPr>
            <a:r>
              <a:rPr lang="fr-FR" sz="2200" dirty="0"/>
              <a:t>d’appliquer les méthodes appropriées de pose du diagnostic d’hypertension; </a:t>
            </a:r>
          </a:p>
          <a:p>
            <a:pPr>
              <a:spcBef>
                <a:spcPts val="1200"/>
              </a:spcBef>
            </a:pPr>
            <a:r>
              <a:rPr lang="fr-FR" sz="2200" dirty="0"/>
              <a:t>de respecter les seuils et les cibles de PA, fondés sur des données probantes;</a:t>
            </a:r>
          </a:p>
          <a:p>
            <a:pPr>
              <a:spcBef>
                <a:spcPts val="1200"/>
              </a:spcBef>
            </a:pPr>
            <a:r>
              <a:rPr lang="fr-FR" sz="2200" dirty="0"/>
              <a:t>d’intégrer, dans leur pratique, de nouvelles lignes directrices </a:t>
            </a:r>
            <a:br>
              <a:rPr lang="fr-FR" sz="2200" dirty="0"/>
            </a:br>
            <a:r>
              <a:rPr lang="fr-FR" sz="2200" dirty="0"/>
              <a:t>sur la prise en charge de l’hypertension, notamment l’utilisation :</a:t>
            </a:r>
          </a:p>
          <a:p>
            <a:pPr lvl="1"/>
            <a:r>
              <a:rPr lang="fr-FR" sz="2000" dirty="0"/>
              <a:t>de diurétiques à action prolongée plutôt qu’à action brève;</a:t>
            </a:r>
          </a:p>
          <a:p>
            <a:pPr lvl="1"/>
            <a:r>
              <a:rPr lang="fr-FR" sz="2000" dirty="0"/>
              <a:t>d’associations de médicaments en </a:t>
            </a:r>
            <a:r>
              <a:rPr lang="fr-FR" sz="2000" dirty="0" err="1"/>
              <a:t>monocomprimé</a:t>
            </a:r>
            <a:r>
              <a:rPr lang="fr-FR" sz="2000" dirty="0"/>
              <a:t> comme traitement de première intention</a:t>
            </a:r>
          </a:p>
        </p:txBody>
      </p:sp>
    </p:spTree>
    <p:extLst>
      <p:ext uri="{BB962C8B-B14F-4D97-AF65-F5344CB8AC3E}">
        <p14:creationId xmlns:p14="http://schemas.microsoft.com/office/powerpoint/2010/main" val="24351091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lvl="0"/>
            <a:r>
              <a:rPr lang="fr-FR" dirty="0"/>
              <a:t>Hypertension 2017</a:t>
            </a:r>
          </a:p>
        </p:txBody>
      </p:sp>
      <p:sp>
        <p:nvSpPr>
          <p:cNvPr id="4" name="Espace réservé du contenu 3"/>
          <p:cNvSpPr>
            <a:spLocks noGrp="1"/>
          </p:cNvSpPr>
          <p:nvPr>
            <p:ph idx="1"/>
          </p:nvPr>
        </p:nvSpPr>
        <p:spPr/>
        <p:txBody>
          <a:bodyPr>
            <a:noAutofit/>
          </a:bodyPr>
          <a:lstStyle/>
          <a:p>
            <a:pPr marL="0" lvl="0" indent="0" hangingPunct="0">
              <a:spcBef>
                <a:spcPts val="1200"/>
              </a:spcBef>
              <a:buNone/>
              <a:defRPr/>
            </a:pPr>
            <a:r>
              <a:rPr lang="fr-CA" b="1" kern="0" dirty="0">
                <a:solidFill>
                  <a:schemeClr val="accent1"/>
                </a:solidFill>
                <a:cs typeface="Helvetica"/>
                <a:sym typeface="Helvetica"/>
              </a:rPr>
              <a:t>Qu’y </a:t>
            </a:r>
            <a:r>
              <a:rPr lang="fr-CA" b="1" kern="0" dirty="0" err="1">
                <a:solidFill>
                  <a:schemeClr val="accent1"/>
                </a:solidFill>
                <a:cs typeface="Helvetica"/>
                <a:sym typeface="Helvetica"/>
              </a:rPr>
              <a:t>a-t-il</a:t>
            </a:r>
            <a:r>
              <a:rPr lang="fr-CA" b="1" kern="0" dirty="0">
                <a:solidFill>
                  <a:schemeClr val="accent1"/>
                </a:solidFill>
                <a:cs typeface="Helvetica"/>
                <a:sym typeface="Helvetica"/>
              </a:rPr>
              <a:t> de nouveau?</a:t>
            </a:r>
          </a:p>
          <a:p>
            <a:pPr marL="285750" lvl="0" indent="-285750">
              <a:spcBef>
                <a:spcPts val="1200"/>
              </a:spcBef>
              <a:buClr>
                <a:srgbClr val="C00000"/>
              </a:buClr>
              <a:defRPr/>
            </a:pPr>
            <a:r>
              <a:rPr lang="fr-CA" dirty="0"/>
              <a:t>L’utilisation des diurétiques à action prolongée </a:t>
            </a:r>
            <a:br>
              <a:rPr lang="fr-CA" dirty="0"/>
            </a:br>
            <a:r>
              <a:rPr lang="fr-CA" dirty="0"/>
              <a:t>(de type thiazidique) de préférence aux diurétiques </a:t>
            </a:r>
            <a:br>
              <a:rPr lang="fr-CA" dirty="0"/>
            </a:br>
            <a:r>
              <a:rPr lang="fr-CA" dirty="0"/>
              <a:t>à action brève </a:t>
            </a:r>
            <a:r>
              <a:rPr lang="fr-CA" dirty="0">
                <a:solidFill>
                  <a:prstClr val="black"/>
                </a:solidFill>
              </a:rPr>
              <a:t>(thiazidiques) </a:t>
            </a:r>
            <a:endParaRPr lang="fr-CA" kern="0" dirty="0">
              <a:solidFill>
                <a:srgbClr val="000000"/>
              </a:solidFill>
              <a:cs typeface="Helvetica"/>
              <a:sym typeface="Helvetica"/>
            </a:endParaRPr>
          </a:p>
          <a:p>
            <a:pPr marL="285750" lvl="0" indent="-285750">
              <a:spcBef>
                <a:spcPts val="1200"/>
              </a:spcBef>
              <a:buClr>
                <a:srgbClr val="C00000"/>
              </a:buClr>
              <a:defRPr/>
            </a:pPr>
            <a:r>
              <a:rPr lang="fr-CA" kern="0" dirty="0">
                <a:solidFill>
                  <a:srgbClr val="000000"/>
                </a:solidFill>
                <a:cs typeface="Helvetica"/>
                <a:sym typeface="Helvetica"/>
              </a:rPr>
              <a:t>L’utilisation d’associations de médicaments </a:t>
            </a:r>
            <a:br>
              <a:rPr lang="fr-CA" kern="0" dirty="0">
                <a:solidFill>
                  <a:srgbClr val="000000"/>
                </a:solidFill>
                <a:cs typeface="Helvetica"/>
                <a:sym typeface="Helvetica"/>
              </a:rPr>
            </a:br>
            <a:r>
              <a:rPr lang="fr-CA" kern="0" dirty="0">
                <a:solidFill>
                  <a:srgbClr val="000000"/>
                </a:solidFill>
                <a:cs typeface="Helvetica"/>
                <a:sym typeface="Helvetica"/>
              </a:rPr>
              <a:t>en </a:t>
            </a:r>
            <a:r>
              <a:rPr lang="fr-CA" kern="0" dirty="0" err="1">
                <a:solidFill>
                  <a:srgbClr val="000000"/>
                </a:solidFill>
                <a:cs typeface="Helvetica"/>
                <a:sym typeface="Helvetica"/>
              </a:rPr>
              <a:t>monocomprimé</a:t>
            </a:r>
            <a:r>
              <a:rPr lang="fr-CA" kern="0" dirty="0">
                <a:solidFill>
                  <a:srgbClr val="000000"/>
                </a:solidFill>
                <a:cs typeface="Helvetica"/>
                <a:sym typeface="Helvetica"/>
              </a:rPr>
              <a:t> comme traitement de première intention (indépendamment du degré d’élévation </a:t>
            </a:r>
            <a:br>
              <a:rPr lang="fr-CA" kern="0" dirty="0">
                <a:solidFill>
                  <a:srgbClr val="000000"/>
                </a:solidFill>
                <a:cs typeface="Helvetica"/>
                <a:sym typeface="Helvetica"/>
              </a:rPr>
            </a:br>
            <a:r>
              <a:rPr lang="fr-CA" kern="0" dirty="0">
                <a:solidFill>
                  <a:srgbClr val="000000"/>
                </a:solidFill>
                <a:cs typeface="Helvetica"/>
                <a:sym typeface="Helvetica"/>
              </a:rPr>
              <a:t>de la pression artérielle) </a:t>
            </a:r>
          </a:p>
        </p:txBody>
      </p:sp>
    </p:spTree>
    <p:extLst>
      <p:ext uri="{BB962C8B-B14F-4D97-AF65-F5344CB8AC3E}">
        <p14:creationId xmlns:p14="http://schemas.microsoft.com/office/powerpoint/2010/main" val="39263671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8650" y="1026000"/>
            <a:ext cx="7886700" cy="861530"/>
          </a:xfrm>
        </p:spPr>
        <p:txBody>
          <a:bodyPr>
            <a:normAutofit/>
          </a:bodyPr>
          <a:lstStyle/>
          <a:p>
            <a:pPr lvl="0"/>
            <a:r>
              <a:rPr lang="fr-FR" dirty="0"/>
              <a:t>Hypertension 2017</a:t>
            </a:r>
          </a:p>
        </p:txBody>
      </p:sp>
      <p:sp>
        <p:nvSpPr>
          <p:cNvPr id="4" name="Espace réservé du contenu 3"/>
          <p:cNvSpPr>
            <a:spLocks noGrp="1"/>
          </p:cNvSpPr>
          <p:nvPr>
            <p:ph idx="1"/>
          </p:nvPr>
        </p:nvSpPr>
        <p:spPr/>
        <p:txBody>
          <a:bodyPr>
            <a:normAutofit/>
          </a:bodyPr>
          <a:lstStyle/>
          <a:p>
            <a:pPr marL="0" indent="0">
              <a:spcBef>
                <a:spcPts val="1200"/>
              </a:spcBef>
              <a:buNone/>
            </a:pPr>
            <a:r>
              <a:rPr lang="fr-FR" b="1" dirty="0">
                <a:solidFill>
                  <a:schemeClr val="accent1"/>
                </a:solidFill>
              </a:rPr>
              <a:t>Qu’y </a:t>
            </a:r>
            <a:r>
              <a:rPr lang="fr-FR" b="1" dirty="0" err="1">
                <a:solidFill>
                  <a:schemeClr val="accent1"/>
                </a:solidFill>
              </a:rPr>
              <a:t>a-t-il</a:t>
            </a:r>
            <a:r>
              <a:rPr lang="fr-FR" b="1" dirty="0">
                <a:solidFill>
                  <a:schemeClr val="accent1"/>
                </a:solidFill>
              </a:rPr>
              <a:t> d’important encore?</a:t>
            </a:r>
          </a:p>
          <a:p>
            <a:pPr>
              <a:spcBef>
                <a:spcPts val="1200"/>
              </a:spcBef>
            </a:pPr>
            <a:r>
              <a:rPr lang="fr-FR" b="1" dirty="0"/>
              <a:t>Le diagnostic de l’hypertension devrait reposer </a:t>
            </a:r>
            <a:br>
              <a:rPr lang="fr-FR" b="1" dirty="0"/>
            </a:br>
            <a:r>
              <a:rPr lang="fr-FR" b="1" dirty="0"/>
              <a:t>sur des mesures hors clinique; en clinique, </a:t>
            </a:r>
            <a:br>
              <a:rPr lang="fr-FR" b="1" dirty="0"/>
            </a:br>
            <a:r>
              <a:rPr lang="fr-FR" b="1" dirty="0"/>
              <a:t>ayez recours à la mesure oscillométrique, </a:t>
            </a:r>
            <a:br>
              <a:rPr lang="fr-FR" b="1" dirty="0"/>
            </a:br>
            <a:r>
              <a:rPr lang="fr-FR" b="1" dirty="0"/>
              <a:t>en série de la pression artérielle (MPAC-OS).</a:t>
            </a:r>
          </a:p>
          <a:p>
            <a:pPr>
              <a:spcBef>
                <a:spcPts val="1200"/>
              </a:spcBef>
            </a:pPr>
            <a:r>
              <a:rPr lang="fr-FR" dirty="0"/>
              <a:t>Les seuils et les cibles de pression artérielle </a:t>
            </a:r>
            <a:br>
              <a:rPr lang="fr-FR" dirty="0"/>
            </a:br>
            <a:r>
              <a:rPr lang="fr-FR" dirty="0"/>
              <a:t>sont plus bas chez les personnes à risque élevé. </a:t>
            </a:r>
          </a:p>
        </p:txBody>
      </p:sp>
    </p:spTree>
    <p:extLst>
      <p:ext uri="{BB962C8B-B14F-4D97-AF65-F5344CB8AC3E}">
        <p14:creationId xmlns:p14="http://schemas.microsoft.com/office/powerpoint/2010/main" val="6714849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 name="Shape 347"/>
          <p:cNvSpPr/>
          <p:nvPr/>
        </p:nvSpPr>
        <p:spPr>
          <a:xfrm>
            <a:off x="1222373" y="652582"/>
            <a:ext cx="7643815" cy="338550"/>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ctr">
              <a:defRPr sz="1600" b="1">
                <a:latin typeface="+mj-lt"/>
                <a:ea typeface="+mj-ea"/>
                <a:cs typeface="+mj-cs"/>
                <a:sym typeface="Calibri"/>
              </a:defRPr>
            </a:lvl1pPr>
          </a:lstStyle>
          <a:p>
            <a:endParaRPr dirty="0">
              <a:solidFill>
                <a:srgbClr val="000000"/>
              </a:solidFill>
              <a:latin typeface="Calibri Light"/>
            </a:endParaRPr>
          </a:p>
        </p:txBody>
      </p:sp>
      <p:sp>
        <p:nvSpPr>
          <p:cNvPr id="2" name="Espace réservé du contenu 1"/>
          <p:cNvSpPr>
            <a:spLocks noGrp="1"/>
          </p:cNvSpPr>
          <p:nvPr>
            <p:ph idx="1"/>
          </p:nvPr>
        </p:nvSpPr>
        <p:spPr>
          <a:xfrm>
            <a:off x="628650" y="2249999"/>
            <a:ext cx="3836258" cy="3005741"/>
          </a:xfrm>
        </p:spPr>
        <p:txBody>
          <a:bodyPr>
            <a:noAutofit/>
          </a:bodyPr>
          <a:lstStyle/>
          <a:p>
            <a:pPr marL="360363" indent="-360363">
              <a:spcBef>
                <a:spcPts val="1200"/>
              </a:spcBef>
              <a:buFont typeface="+mj-lt"/>
              <a:buAutoNum type="arabicPeriod"/>
            </a:pPr>
            <a:r>
              <a:rPr lang="fr-FR" sz="2000" dirty="0"/>
              <a:t>Les mesures </a:t>
            </a:r>
            <a:r>
              <a:rPr lang="fr-FR" sz="2000" b="1" dirty="0"/>
              <a:t>hors clinique </a:t>
            </a:r>
            <a:r>
              <a:rPr lang="fr-FR" sz="2000" dirty="0"/>
              <a:t>sont le meilleur moyen de diagnostiquer l’hypertension.</a:t>
            </a:r>
          </a:p>
          <a:p>
            <a:pPr marL="360363" indent="-360363">
              <a:spcBef>
                <a:spcPts val="1200"/>
              </a:spcBef>
              <a:buFont typeface="+mj-lt"/>
              <a:buAutoNum type="arabicPeriod"/>
            </a:pPr>
            <a:r>
              <a:rPr lang="fr-FR" sz="2000" dirty="0"/>
              <a:t>Il est préférable d’utiliser des </a:t>
            </a:r>
            <a:r>
              <a:rPr lang="fr-FR" sz="2000" b="1" dirty="0"/>
              <a:t>tensiomètres électroniques </a:t>
            </a:r>
            <a:r>
              <a:rPr lang="fr-FR" sz="2000" dirty="0"/>
              <a:t>(oscillométriques) de bras plutôt que de recourir </a:t>
            </a:r>
            <a:br>
              <a:rPr lang="fr-FR" sz="2000" dirty="0"/>
            </a:br>
            <a:r>
              <a:rPr lang="fr-FR" sz="2000" dirty="0"/>
              <a:t>à la méthode auscultatoire.</a:t>
            </a:r>
          </a:p>
        </p:txBody>
      </p:sp>
      <p:sp>
        <p:nvSpPr>
          <p:cNvPr id="11" name="TextBox 1"/>
          <p:cNvSpPr txBox="1"/>
          <p:nvPr/>
        </p:nvSpPr>
        <p:spPr>
          <a:xfrm>
            <a:off x="628650" y="5099513"/>
            <a:ext cx="5681663" cy="1200329"/>
          </a:xfrm>
          <a:prstGeom prst="rect">
            <a:avLst/>
          </a:prstGeom>
          <a:noFill/>
        </p:spPr>
        <p:txBody>
          <a:bodyPr wrap="square" rtlCol="0" anchor="b">
            <a:spAutoFit/>
          </a:bodyPr>
          <a:lstStyle/>
          <a:p>
            <a:r>
              <a:rPr lang="fr-CA" sz="1200" b="1" dirty="0">
                <a:solidFill>
                  <a:srgbClr val="000000"/>
                </a:solidFill>
                <a:latin typeface="Calibri"/>
              </a:rPr>
              <a:t>MAPA :</a:t>
            </a:r>
            <a:r>
              <a:rPr lang="en-CA" sz="1200" dirty="0">
                <a:solidFill>
                  <a:srgbClr val="000000"/>
                </a:solidFill>
                <a:latin typeface="Calibri"/>
              </a:rPr>
              <a:t> </a:t>
            </a:r>
            <a:r>
              <a:rPr lang="en-CA" sz="1200" dirty="0" err="1">
                <a:solidFill>
                  <a:srgbClr val="000000"/>
                </a:solidFill>
                <a:latin typeface="Calibri"/>
              </a:rPr>
              <a:t>monitorage</a:t>
            </a:r>
            <a:r>
              <a:rPr lang="en-CA" sz="1200" dirty="0">
                <a:solidFill>
                  <a:srgbClr val="000000"/>
                </a:solidFill>
                <a:latin typeface="Calibri"/>
              </a:rPr>
              <a:t> </a:t>
            </a:r>
            <a:r>
              <a:rPr lang="en-CA" sz="1200" dirty="0" err="1">
                <a:solidFill>
                  <a:srgbClr val="000000"/>
                </a:solidFill>
                <a:latin typeface="Calibri"/>
              </a:rPr>
              <a:t>ambulatoire</a:t>
            </a:r>
            <a:r>
              <a:rPr lang="en-CA" sz="1200" dirty="0">
                <a:solidFill>
                  <a:srgbClr val="000000"/>
                </a:solidFill>
                <a:latin typeface="Calibri"/>
              </a:rPr>
              <a:t> de la </a:t>
            </a:r>
            <a:r>
              <a:rPr lang="en-CA" sz="1200" dirty="0" err="1">
                <a:solidFill>
                  <a:srgbClr val="000000"/>
                </a:solidFill>
                <a:latin typeface="Calibri"/>
              </a:rPr>
              <a:t>pression</a:t>
            </a:r>
            <a:r>
              <a:rPr lang="en-CA" sz="1200" dirty="0">
                <a:solidFill>
                  <a:srgbClr val="000000"/>
                </a:solidFill>
                <a:latin typeface="Calibri"/>
              </a:rPr>
              <a:t> </a:t>
            </a:r>
            <a:r>
              <a:rPr lang="en-CA" sz="1200" dirty="0" err="1">
                <a:solidFill>
                  <a:srgbClr val="000000"/>
                </a:solidFill>
                <a:latin typeface="Calibri"/>
              </a:rPr>
              <a:t>artérielle</a:t>
            </a:r>
            <a:endParaRPr lang="en-CA" sz="1200" dirty="0">
              <a:solidFill>
                <a:srgbClr val="000000"/>
              </a:solidFill>
              <a:latin typeface="Calibri"/>
            </a:endParaRPr>
          </a:p>
          <a:p>
            <a:r>
              <a:rPr lang="fr-CA" sz="1200" b="1" dirty="0">
                <a:solidFill>
                  <a:srgbClr val="000000"/>
                </a:solidFill>
                <a:latin typeface="Calibri"/>
              </a:rPr>
              <a:t>MPAC-OS : </a:t>
            </a:r>
            <a:r>
              <a:rPr lang="fr-CA" sz="1200" dirty="0">
                <a:solidFill>
                  <a:srgbClr val="000000"/>
                </a:solidFill>
                <a:latin typeface="Calibri"/>
              </a:rPr>
              <a:t>mesure de la pression artérielle en </a:t>
            </a:r>
            <a:br>
              <a:rPr lang="fr-CA" sz="1200" dirty="0">
                <a:solidFill>
                  <a:srgbClr val="000000"/>
                </a:solidFill>
                <a:latin typeface="Calibri"/>
              </a:rPr>
            </a:br>
            <a:r>
              <a:rPr lang="fr-CA" sz="1200" dirty="0">
                <a:solidFill>
                  <a:srgbClr val="000000"/>
                </a:solidFill>
                <a:latin typeface="Calibri"/>
              </a:rPr>
              <a:t>clinique – oscillométrique en série</a:t>
            </a:r>
          </a:p>
          <a:p>
            <a:r>
              <a:rPr lang="fr-CA" sz="1200" b="1" dirty="0">
                <a:solidFill>
                  <a:srgbClr val="000000"/>
                </a:solidFill>
                <a:latin typeface="Calibri"/>
              </a:rPr>
              <a:t>MPAC </a:t>
            </a:r>
            <a:r>
              <a:rPr lang="fr-CA" sz="1200" dirty="0">
                <a:solidFill>
                  <a:srgbClr val="000000"/>
                </a:solidFill>
                <a:latin typeface="Calibri"/>
              </a:rPr>
              <a:t>: mesure de la pression artérielle en clinique</a:t>
            </a:r>
          </a:p>
          <a:p>
            <a:r>
              <a:rPr lang="en-CA" sz="1200" b="1" dirty="0">
                <a:solidFill>
                  <a:srgbClr val="000000"/>
                </a:solidFill>
                <a:latin typeface="Calibri"/>
              </a:rPr>
              <a:t>MPAD </a:t>
            </a:r>
            <a:r>
              <a:rPr lang="en-CA" sz="1200" dirty="0">
                <a:solidFill>
                  <a:srgbClr val="000000"/>
                </a:solidFill>
                <a:latin typeface="Calibri"/>
              </a:rPr>
              <a:t> : </a:t>
            </a:r>
            <a:r>
              <a:rPr lang="fr-CA" sz="1200" dirty="0">
                <a:solidFill>
                  <a:srgbClr val="000000"/>
                </a:solidFill>
                <a:latin typeface="Calibri"/>
              </a:rPr>
              <a:t>mesure de la pression artérielle à domicile</a:t>
            </a:r>
            <a:endParaRPr lang="en-CA" sz="1200" dirty="0">
              <a:solidFill>
                <a:srgbClr val="000000"/>
              </a:solidFill>
              <a:latin typeface="Calibri"/>
            </a:endParaRPr>
          </a:p>
          <a:p>
            <a:endParaRPr lang="fr-CA" sz="1200" dirty="0">
              <a:solidFill>
                <a:srgbClr val="000000"/>
              </a:solidFill>
              <a:latin typeface="Calibri"/>
            </a:endParaRPr>
          </a:p>
        </p:txBody>
      </p:sp>
      <p:sp>
        <p:nvSpPr>
          <p:cNvPr id="3" name="Titre 2"/>
          <p:cNvSpPr>
            <a:spLocks noGrp="1"/>
          </p:cNvSpPr>
          <p:nvPr>
            <p:ph type="title"/>
          </p:nvPr>
        </p:nvSpPr>
        <p:spPr/>
        <p:txBody>
          <a:bodyPr/>
          <a:lstStyle/>
          <a:p>
            <a:r>
              <a:rPr lang="fr-CA" dirty="0"/>
              <a:t>Algorithme de diagnostic de l’hypertension</a:t>
            </a:r>
            <a:endParaRPr lang="fr-FR" dirty="0"/>
          </a:p>
        </p:txBody>
      </p:sp>
      <p:pic>
        <p:nvPicPr>
          <p:cNvPr id="5" name="Image 4"/>
          <p:cNvPicPr>
            <a:picLocks noChangeAspect="1"/>
          </p:cNvPicPr>
          <p:nvPr/>
        </p:nvPicPr>
        <p:blipFill>
          <a:blip r:embed="rId3"/>
          <a:stretch>
            <a:fillRect/>
          </a:stretch>
        </p:blipFill>
        <p:spPr>
          <a:xfrm>
            <a:off x="4443202" y="1694881"/>
            <a:ext cx="4617150" cy="4934516"/>
          </a:xfrm>
          <a:prstGeom prst="rect">
            <a:avLst/>
          </a:prstGeom>
        </p:spPr>
      </p:pic>
    </p:spTree>
    <p:extLst>
      <p:ext uri="{BB962C8B-B14F-4D97-AF65-F5344CB8AC3E}">
        <p14:creationId xmlns:p14="http://schemas.microsoft.com/office/powerpoint/2010/main" val="440494355"/>
      </p:ext>
    </p:extLst>
  </p:cSld>
  <p:clrMapOvr>
    <a:masterClrMapping/>
  </p:clrMapOvr>
  <p:transition xmlns:p14="http://schemas.microsoft.com/office/powerpoint/2010/mai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1"/>
          <p:cNvSpPr txBox="1"/>
          <p:nvPr/>
        </p:nvSpPr>
        <p:spPr>
          <a:xfrm>
            <a:off x="1475724" y="5920428"/>
            <a:ext cx="5681663" cy="830997"/>
          </a:xfrm>
          <a:prstGeom prst="rect">
            <a:avLst/>
          </a:prstGeom>
          <a:noFill/>
        </p:spPr>
        <p:txBody>
          <a:bodyPr wrap="square" rtlCol="0">
            <a:spAutoFit/>
          </a:bodyPr>
          <a:lstStyle/>
          <a:p>
            <a:r>
              <a:rPr lang="en-CA" sz="1200" b="1" dirty="0">
                <a:solidFill>
                  <a:srgbClr val="000000"/>
                </a:solidFill>
                <a:latin typeface="Calibri"/>
              </a:rPr>
              <a:t>MAPA </a:t>
            </a:r>
            <a:r>
              <a:rPr lang="en-CA" sz="1200" dirty="0">
                <a:solidFill>
                  <a:srgbClr val="000000"/>
                </a:solidFill>
                <a:latin typeface="Calibri"/>
              </a:rPr>
              <a:t>= </a:t>
            </a:r>
            <a:r>
              <a:rPr lang="en-CA" sz="1200" dirty="0" err="1">
                <a:solidFill>
                  <a:srgbClr val="000000"/>
                </a:solidFill>
                <a:latin typeface="Calibri"/>
              </a:rPr>
              <a:t>monitorage</a:t>
            </a:r>
            <a:r>
              <a:rPr lang="en-CA" sz="1200" dirty="0">
                <a:solidFill>
                  <a:srgbClr val="000000"/>
                </a:solidFill>
                <a:latin typeface="Calibri"/>
              </a:rPr>
              <a:t> </a:t>
            </a:r>
            <a:r>
              <a:rPr lang="en-CA" sz="1200" dirty="0" err="1">
                <a:solidFill>
                  <a:srgbClr val="000000"/>
                </a:solidFill>
                <a:latin typeface="Calibri"/>
              </a:rPr>
              <a:t>ambulatoire</a:t>
            </a:r>
            <a:r>
              <a:rPr lang="en-CA" sz="1200" dirty="0">
                <a:solidFill>
                  <a:srgbClr val="000000"/>
                </a:solidFill>
                <a:latin typeface="Calibri"/>
              </a:rPr>
              <a:t> de la </a:t>
            </a:r>
            <a:r>
              <a:rPr lang="en-CA" sz="1200" dirty="0" err="1">
                <a:solidFill>
                  <a:srgbClr val="000000"/>
                </a:solidFill>
                <a:latin typeface="Calibri"/>
              </a:rPr>
              <a:t>pression</a:t>
            </a:r>
            <a:r>
              <a:rPr lang="en-CA" sz="1200" dirty="0">
                <a:solidFill>
                  <a:srgbClr val="000000"/>
                </a:solidFill>
                <a:latin typeface="Calibri"/>
              </a:rPr>
              <a:t> </a:t>
            </a:r>
            <a:r>
              <a:rPr lang="en-CA" sz="1200" dirty="0" err="1">
                <a:solidFill>
                  <a:srgbClr val="000000"/>
                </a:solidFill>
                <a:latin typeface="Calibri"/>
              </a:rPr>
              <a:t>artérielle</a:t>
            </a:r>
            <a:r>
              <a:rPr lang="en-CA" sz="1200" dirty="0">
                <a:solidFill>
                  <a:srgbClr val="000000"/>
                </a:solidFill>
                <a:latin typeface="Calibri"/>
              </a:rPr>
              <a:t> </a:t>
            </a:r>
          </a:p>
          <a:p>
            <a:r>
              <a:rPr lang="en-CA" sz="1200" b="1" dirty="0">
                <a:solidFill>
                  <a:srgbClr val="000000"/>
                </a:solidFill>
                <a:latin typeface="Calibri"/>
              </a:rPr>
              <a:t>MPAC </a:t>
            </a:r>
            <a:r>
              <a:rPr lang="en-CA" sz="1200" dirty="0">
                <a:solidFill>
                  <a:srgbClr val="000000"/>
                </a:solidFill>
                <a:latin typeface="Calibri"/>
              </a:rPr>
              <a:t>= </a:t>
            </a:r>
            <a:r>
              <a:rPr lang="en-CA" sz="1200" dirty="0" err="1">
                <a:solidFill>
                  <a:srgbClr val="000000"/>
                </a:solidFill>
                <a:latin typeface="Calibri"/>
              </a:rPr>
              <a:t>mesure</a:t>
            </a:r>
            <a:r>
              <a:rPr lang="en-CA" sz="1200" dirty="0">
                <a:solidFill>
                  <a:srgbClr val="000000"/>
                </a:solidFill>
                <a:latin typeface="Calibri"/>
              </a:rPr>
              <a:t> de la </a:t>
            </a:r>
            <a:r>
              <a:rPr lang="en-CA" sz="1200" dirty="0" err="1">
                <a:solidFill>
                  <a:srgbClr val="000000"/>
                </a:solidFill>
                <a:latin typeface="Calibri"/>
              </a:rPr>
              <a:t>pression</a:t>
            </a:r>
            <a:r>
              <a:rPr lang="en-CA" sz="1200" dirty="0">
                <a:solidFill>
                  <a:srgbClr val="000000"/>
                </a:solidFill>
                <a:latin typeface="Calibri"/>
              </a:rPr>
              <a:t> </a:t>
            </a:r>
            <a:r>
              <a:rPr lang="en-CA" sz="1200" dirty="0" err="1">
                <a:solidFill>
                  <a:srgbClr val="000000"/>
                </a:solidFill>
                <a:latin typeface="Calibri"/>
              </a:rPr>
              <a:t>artérielle</a:t>
            </a:r>
            <a:r>
              <a:rPr lang="en-CA" sz="1200" dirty="0">
                <a:solidFill>
                  <a:srgbClr val="000000"/>
                </a:solidFill>
                <a:latin typeface="Calibri"/>
              </a:rPr>
              <a:t> </a:t>
            </a:r>
            <a:r>
              <a:rPr lang="en-CA" sz="1200" dirty="0" err="1">
                <a:solidFill>
                  <a:srgbClr val="000000"/>
                </a:solidFill>
                <a:latin typeface="Calibri"/>
              </a:rPr>
              <a:t>en</a:t>
            </a:r>
            <a:r>
              <a:rPr lang="en-CA" sz="1200" dirty="0">
                <a:solidFill>
                  <a:srgbClr val="000000"/>
                </a:solidFill>
                <a:latin typeface="Calibri"/>
              </a:rPr>
              <a:t> </a:t>
            </a:r>
            <a:r>
              <a:rPr lang="en-CA" sz="1200" dirty="0" err="1">
                <a:solidFill>
                  <a:srgbClr val="000000"/>
                </a:solidFill>
                <a:latin typeface="Calibri"/>
              </a:rPr>
              <a:t>clinique</a:t>
            </a:r>
            <a:r>
              <a:rPr lang="en-CA" sz="1200" dirty="0">
                <a:solidFill>
                  <a:srgbClr val="000000"/>
                </a:solidFill>
                <a:latin typeface="Calibri"/>
              </a:rPr>
              <a:t> </a:t>
            </a:r>
          </a:p>
          <a:p>
            <a:r>
              <a:rPr lang="en-CA" sz="1200" b="1" dirty="0">
                <a:solidFill>
                  <a:srgbClr val="000000"/>
                </a:solidFill>
                <a:latin typeface="Calibri"/>
              </a:rPr>
              <a:t>MPAC-OS </a:t>
            </a:r>
            <a:r>
              <a:rPr lang="en-CA" sz="1200" dirty="0">
                <a:solidFill>
                  <a:srgbClr val="000000"/>
                </a:solidFill>
                <a:latin typeface="Calibri"/>
              </a:rPr>
              <a:t>= </a:t>
            </a:r>
            <a:r>
              <a:rPr lang="en-CA" sz="1200" dirty="0" err="1">
                <a:solidFill>
                  <a:srgbClr val="000000"/>
                </a:solidFill>
                <a:latin typeface="Calibri"/>
              </a:rPr>
              <a:t>mesure</a:t>
            </a:r>
            <a:r>
              <a:rPr lang="en-CA" sz="1200" dirty="0">
                <a:solidFill>
                  <a:srgbClr val="000000"/>
                </a:solidFill>
                <a:latin typeface="Calibri"/>
              </a:rPr>
              <a:t> de la </a:t>
            </a:r>
            <a:r>
              <a:rPr lang="en-CA" sz="1200" dirty="0" err="1">
                <a:solidFill>
                  <a:srgbClr val="000000"/>
                </a:solidFill>
                <a:latin typeface="Calibri"/>
              </a:rPr>
              <a:t>pression</a:t>
            </a:r>
            <a:r>
              <a:rPr lang="en-CA" sz="1200" dirty="0">
                <a:solidFill>
                  <a:srgbClr val="000000"/>
                </a:solidFill>
                <a:latin typeface="Calibri"/>
              </a:rPr>
              <a:t> </a:t>
            </a:r>
            <a:r>
              <a:rPr lang="en-CA" sz="1200" dirty="0" err="1">
                <a:solidFill>
                  <a:srgbClr val="000000"/>
                </a:solidFill>
                <a:latin typeface="Calibri"/>
              </a:rPr>
              <a:t>artérielle</a:t>
            </a:r>
            <a:r>
              <a:rPr lang="en-CA" sz="1200" dirty="0">
                <a:solidFill>
                  <a:srgbClr val="000000"/>
                </a:solidFill>
                <a:latin typeface="Calibri"/>
              </a:rPr>
              <a:t> </a:t>
            </a:r>
            <a:r>
              <a:rPr lang="en-CA" sz="1200" dirty="0" err="1">
                <a:solidFill>
                  <a:srgbClr val="000000"/>
                </a:solidFill>
                <a:latin typeface="Calibri"/>
              </a:rPr>
              <a:t>en</a:t>
            </a:r>
            <a:r>
              <a:rPr lang="en-CA" sz="1200" dirty="0">
                <a:solidFill>
                  <a:srgbClr val="000000"/>
                </a:solidFill>
                <a:latin typeface="Calibri"/>
              </a:rPr>
              <a:t> </a:t>
            </a:r>
            <a:r>
              <a:rPr lang="en-CA" sz="1200" dirty="0" err="1">
                <a:solidFill>
                  <a:srgbClr val="000000"/>
                </a:solidFill>
                <a:latin typeface="Calibri"/>
              </a:rPr>
              <a:t>clinique</a:t>
            </a:r>
            <a:r>
              <a:rPr lang="en-CA" sz="1200" dirty="0">
                <a:solidFill>
                  <a:srgbClr val="000000"/>
                </a:solidFill>
                <a:latin typeface="Calibri"/>
              </a:rPr>
              <a:t> – </a:t>
            </a:r>
            <a:r>
              <a:rPr lang="en-CA" sz="1200" dirty="0" err="1">
                <a:solidFill>
                  <a:srgbClr val="000000"/>
                </a:solidFill>
                <a:latin typeface="Calibri"/>
              </a:rPr>
              <a:t>oscillométrique</a:t>
            </a:r>
            <a:r>
              <a:rPr lang="en-CA" sz="1200" dirty="0">
                <a:solidFill>
                  <a:srgbClr val="000000"/>
                </a:solidFill>
                <a:latin typeface="Calibri"/>
              </a:rPr>
              <a:t> </a:t>
            </a:r>
            <a:r>
              <a:rPr lang="en-CA" sz="1200" dirty="0" err="1">
                <a:solidFill>
                  <a:srgbClr val="000000"/>
                </a:solidFill>
                <a:latin typeface="Calibri"/>
              </a:rPr>
              <a:t>en</a:t>
            </a:r>
            <a:r>
              <a:rPr lang="en-CA" sz="1200" dirty="0">
                <a:solidFill>
                  <a:srgbClr val="000000"/>
                </a:solidFill>
                <a:latin typeface="Calibri"/>
              </a:rPr>
              <a:t> </a:t>
            </a:r>
            <a:r>
              <a:rPr lang="en-CA" sz="1200" dirty="0" err="1">
                <a:solidFill>
                  <a:srgbClr val="000000"/>
                </a:solidFill>
                <a:latin typeface="Calibri"/>
              </a:rPr>
              <a:t>série</a:t>
            </a:r>
            <a:r>
              <a:rPr lang="en-CA" sz="1200" dirty="0">
                <a:solidFill>
                  <a:srgbClr val="000000"/>
                </a:solidFill>
                <a:latin typeface="Calibri"/>
              </a:rPr>
              <a:t> </a:t>
            </a:r>
          </a:p>
          <a:p>
            <a:r>
              <a:rPr lang="en-CA" sz="1200" b="1" dirty="0">
                <a:solidFill>
                  <a:srgbClr val="000000"/>
                </a:solidFill>
                <a:latin typeface="Calibri"/>
              </a:rPr>
              <a:t>MPAD </a:t>
            </a:r>
            <a:r>
              <a:rPr lang="en-CA" sz="1200" dirty="0">
                <a:solidFill>
                  <a:srgbClr val="000000"/>
                </a:solidFill>
                <a:latin typeface="Calibri"/>
              </a:rPr>
              <a:t>= </a:t>
            </a:r>
            <a:r>
              <a:rPr lang="fr-CA" sz="1200" dirty="0">
                <a:solidFill>
                  <a:srgbClr val="000000"/>
                </a:solidFill>
                <a:latin typeface="Calibri"/>
              </a:rPr>
              <a:t>mesure de la pression artérielle à domicile</a:t>
            </a:r>
            <a:endParaRPr lang="en-CA" sz="1200" dirty="0">
              <a:solidFill>
                <a:srgbClr val="000000"/>
              </a:solidFill>
              <a:latin typeface="Calibri"/>
            </a:endParaRPr>
          </a:p>
        </p:txBody>
      </p:sp>
      <p:grpSp>
        <p:nvGrpSpPr>
          <p:cNvPr id="4" name="Grouper 3"/>
          <p:cNvGrpSpPr/>
          <p:nvPr/>
        </p:nvGrpSpPr>
        <p:grpSpPr>
          <a:xfrm>
            <a:off x="1480144" y="2114401"/>
            <a:ext cx="5841634" cy="3647816"/>
            <a:chOff x="1480144" y="1315570"/>
            <a:chExt cx="5841634" cy="4453675"/>
          </a:xfrm>
        </p:grpSpPr>
        <p:sp>
          <p:nvSpPr>
            <p:cNvPr id="15" name="Rectangle à coins arrondis 14"/>
            <p:cNvSpPr/>
            <p:nvPr/>
          </p:nvSpPr>
          <p:spPr>
            <a:xfrm>
              <a:off x="1480144" y="2167020"/>
              <a:ext cx="5841633" cy="2252440"/>
            </a:xfrm>
            <a:prstGeom prst="roundRect">
              <a:avLst>
                <a:gd name="adj" fmla="val 5771"/>
              </a:avLst>
            </a:prstGeom>
            <a:solidFill>
              <a:schemeClr val="accent1">
                <a:alpha val="17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latin typeface="Calibri"/>
              </a:endParaRPr>
            </a:p>
          </p:txBody>
        </p:sp>
        <p:sp>
          <p:nvSpPr>
            <p:cNvPr id="36" name="Rectangle à coins arrondis 35"/>
            <p:cNvSpPr/>
            <p:nvPr/>
          </p:nvSpPr>
          <p:spPr>
            <a:xfrm>
              <a:off x="4639901" y="3503270"/>
              <a:ext cx="2531999" cy="764756"/>
            </a:xfrm>
            <a:prstGeom prst="roundRect">
              <a:avLst>
                <a:gd name="adj" fmla="val 10139"/>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latin typeface="Calibri"/>
              </a:endParaRPr>
            </a:p>
          </p:txBody>
        </p:sp>
        <p:sp>
          <p:nvSpPr>
            <p:cNvPr id="51" name="Forme libre 50"/>
            <p:cNvSpPr/>
            <p:nvPr/>
          </p:nvSpPr>
          <p:spPr>
            <a:xfrm rot="5400000">
              <a:off x="3938177" y="-1139139"/>
              <a:ext cx="925569" cy="5841633"/>
            </a:xfrm>
            <a:custGeom>
              <a:avLst/>
              <a:gdLst>
                <a:gd name="connsiteX0" fmla="*/ 0 w 925569"/>
                <a:gd name="connsiteY0" fmla="*/ 5748014 h 5841633"/>
                <a:gd name="connsiteX1" fmla="*/ 0 w 925569"/>
                <a:gd name="connsiteY1" fmla="*/ 93619 h 5841633"/>
                <a:gd name="connsiteX2" fmla="*/ 93619 w 925569"/>
                <a:gd name="connsiteY2" fmla="*/ 0 h 5841633"/>
                <a:gd name="connsiteX3" fmla="*/ 468081 w 925569"/>
                <a:gd name="connsiteY3" fmla="*/ 0 h 5841633"/>
                <a:gd name="connsiteX4" fmla="*/ 561700 w 925569"/>
                <a:gd name="connsiteY4" fmla="*/ 93619 h 5841633"/>
                <a:gd name="connsiteX5" fmla="*/ 561700 w 925569"/>
                <a:gd name="connsiteY5" fmla="*/ 4253239 h 5841633"/>
                <a:gd name="connsiteX6" fmla="*/ 632282 w 925569"/>
                <a:gd name="connsiteY6" fmla="*/ 4253239 h 5841633"/>
                <a:gd name="connsiteX7" fmla="*/ 632282 w 925569"/>
                <a:gd name="connsiteY7" fmla="*/ 4077266 h 5841633"/>
                <a:gd name="connsiteX8" fmla="*/ 925569 w 925569"/>
                <a:gd name="connsiteY8" fmla="*/ 4429211 h 5841633"/>
                <a:gd name="connsiteX9" fmla="*/ 632282 w 925569"/>
                <a:gd name="connsiteY9" fmla="*/ 4781156 h 5841633"/>
                <a:gd name="connsiteX10" fmla="*/ 632282 w 925569"/>
                <a:gd name="connsiteY10" fmla="*/ 4605184 h 5841633"/>
                <a:gd name="connsiteX11" fmla="*/ 561700 w 925569"/>
                <a:gd name="connsiteY11" fmla="*/ 4605184 h 5841633"/>
                <a:gd name="connsiteX12" fmla="*/ 561700 w 925569"/>
                <a:gd name="connsiteY12" fmla="*/ 5748014 h 5841633"/>
                <a:gd name="connsiteX13" fmla="*/ 468081 w 925569"/>
                <a:gd name="connsiteY13" fmla="*/ 5841633 h 5841633"/>
                <a:gd name="connsiteX14" fmla="*/ 93619 w 925569"/>
                <a:gd name="connsiteY14" fmla="*/ 5841633 h 5841633"/>
                <a:gd name="connsiteX15" fmla="*/ 0 w 925569"/>
                <a:gd name="connsiteY15" fmla="*/ 5748014 h 5841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25569" h="5841633">
                  <a:moveTo>
                    <a:pt x="0" y="5748014"/>
                  </a:moveTo>
                  <a:lnTo>
                    <a:pt x="0" y="93619"/>
                  </a:lnTo>
                  <a:cubicBezTo>
                    <a:pt x="0" y="41915"/>
                    <a:pt x="41915" y="0"/>
                    <a:pt x="93619" y="0"/>
                  </a:cubicBezTo>
                  <a:lnTo>
                    <a:pt x="468081" y="0"/>
                  </a:lnTo>
                  <a:cubicBezTo>
                    <a:pt x="519785" y="0"/>
                    <a:pt x="561700" y="41915"/>
                    <a:pt x="561700" y="93619"/>
                  </a:cubicBezTo>
                  <a:lnTo>
                    <a:pt x="561700" y="4253239"/>
                  </a:lnTo>
                  <a:lnTo>
                    <a:pt x="632282" y="4253239"/>
                  </a:lnTo>
                  <a:lnTo>
                    <a:pt x="632282" y="4077266"/>
                  </a:lnTo>
                  <a:lnTo>
                    <a:pt x="925569" y="4429211"/>
                  </a:lnTo>
                  <a:lnTo>
                    <a:pt x="632282" y="4781156"/>
                  </a:lnTo>
                  <a:lnTo>
                    <a:pt x="632282" y="4605184"/>
                  </a:lnTo>
                  <a:lnTo>
                    <a:pt x="561700" y="4605184"/>
                  </a:lnTo>
                  <a:lnTo>
                    <a:pt x="561700" y="5748014"/>
                  </a:lnTo>
                  <a:cubicBezTo>
                    <a:pt x="561700" y="5799718"/>
                    <a:pt x="519785" y="5841633"/>
                    <a:pt x="468081" y="5841633"/>
                  </a:cubicBezTo>
                  <a:lnTo>
                    <a:pt x="93619" y="5841633"/>
                  </a:lnTo>
                  <a:cubicBezTo>
                    <a:pt x="41915" y="5841633"/>
                    <a:pt x="0" y="5799718"/>
                    <a:pt x="0" y="5748014"/>
                  </a:cubicBez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latin typeface="Calibri"/>
              </a:endParaRPr>
            </a:p>
          </p:txBody>
        </p:sp>
        <p:sp>
          <p:nvSpPr>
            <p:cNvPr id="43" name="Forme libre 42"/>
            <p:cNvSpPr/>
            <p:nvPr/>
          </p:nvSpPr>
          <p:spPr>
            <a:xfrm rot="5400000">
              <a:off x="2531000" y="1416624"/>
              <a:ext cx="1181731" cy="2963502"/>
            </a:xfrm>
            <a:custGeom>
              <a:avLst/>
              <a:gdLst>
                <a:gd name="connsiteX0" fmla="*/ 0 w 1181731"/>
                <a:gd name="connsiteY0" fmla="*/ 2870826 h 2963502"/>
                <a:gd name="connsiteX1" fmla="*/ 0 w 1181731"/>
                <a:gd name="connsiteY1" fmla="*/ 499262 h 2963502"/>
                <a:gd name="connsiteX2" fmla="*/ 92676 w 1181731"/>
                <a:gd name="connsiteY2" fmla="*/ 406586 h 2963502"/>
                <a:gd name="connsiteX3" fmla="*/ 256510 w 1181731"/>
                <a:gd name="connsiteY3" fmla="*/ 406586 h 2963502"/>
                <a:gd name="connsiteX4" fmla="*/ 256510 w 1181731"/>
                <a:gd name="connsiteY4" fmla="*/ 279827 h 2963502"/>
                <a:gd name="connsiteX5" fmla="*/ 116596 w 1181731"/>
                <a:gd name="connsiteY5" fmla="*/ 279827 h 2963502"/>
                <a:gd name="connsiteX6" fmla="*/ 396424 w 1181731"/>
                <a:gd name="connsiteY6" fmla="*/ 0 h 2963502"/>
                <a:gd name="connsiteX7" fmla="*/ 676251 w 1181731"/>
                <a:gd name="connsiteY7" fmla="*/ 279827 h 2963502"/>
                <a:gd name="connsiteX8" fmla="*/ 536337 w 1181731"/>
                <a:gd name="connsiteY8" fmla="*/ 279827 h 2963502"/>
                <a:gd name="connsiteX9" fmla="*/ 536337 w 1181731"/>
                <a:gd name="connsiteY9" fmla="*/ 406586 h 2963502"/>
                <a:gd name="connsiteX10" fmla="*/ 700170 w 1181731"/>
                <a:gd name="connsiteY10" fmla="*/ 406586 h 2963502"/>
                <a:gd name="connsiteX11" fmla="*/ 792846 w 1181731"/>
                <a:gd name="connsiteY11" fmla="*/ 499262 h 2963502"/>
                <a:gd name="connsiteX12" fmla="*/ 792846 w 1181731"/>
                <a:gd name="connsiteY12" fmla="*/ 1535078 h 2963502"/>
                <a:gd name="connsiteX13" fmla="*/ 888444 w 1181731"/>
                <a:gd name="connsiteY13" fmla="*/ 1535078 h 2963502"/>
                <a:gd name="connsiteX14" fmla="*/ 888444 w 1181731"/>
                <a:gd name="connsiteY14" fmla="*/ 1359105 h 2963502"/>
                <a:gd name="connsiteX15" fmla="*/ 1181731 w 1181731"/>
                <a:gd name="connsiteY15" fmla="*/ 1711050 h 2963502"/>
                <a:gd name="connsiteX16" fmla="*/ 888444 w 1181731"/>
                <a:gd name="connsiteY16" fmla="*/ 2062995 h 2963502"/>
                <a:gd name="connsiteX17" fmla="*/ 888444 w 1181731"/>
                <a:gd name="connsiteY17" fmla="*/ 1887023 h 2963502"/>
                <a:gd name="connsiteX18" fmla="*/ 792846 w 1181731"/>
                <a:gd name="connsiteY18" fmla="*/ 1887023 h 2963502"/>
                <a:gd name="connsiteX19" fmla="*/ 792846 w 1181731"/>
                <a:gd name="connsiteY19" fmla="*/ 2870826 h 2963502"/>
                <a:gd name="connsiteX20" fmla="*/ 700170 w 1181731"/>
                <a:gd name="connsiteY20" fmla="*/ 2963502 h 2963502"/>
                <a:gd name="connsiteX21" fmla="*/ 92676 w 1181731"/>
                <a:gd name="connsiteY21" fmla="*/ 2963502 h 2963502"/>
                <a:gd name="connsiteX22" fmla="*/ 0 w 1181731"/>
                <a:gd name="connsiteY22" fmla="*/ 2870826 h 296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81731" h="2963502">
                  <a:moveTo>
                    <a:pt x="0" y="2870826"/>
                  </a:moveTo>
                  <a:lnTo>
                    <a:pt x="0" y="499262"/>
                  </a:lnTo>
                  <a:cubicBezTo>
                    <a:pt x="0" y="448078"/>
                    <a:pt x="41492" y="406586"/>
                    <a:pt x="92676" y="406586"/>
                  </a:cubicBezTo>
                  <a:lnTo>
                    <a:pt x="256510" y="406586"/>
                  </a:lnTo>
                  <a:lnTo>
                    <a:pt x="256510" y="279827"/>
                  </a:lnTo>
                  <a:lnTo>
                    <a:pt x="116596" y="279827"/>
                  </a:lnTo>
                  <a:lnTo>
                    <a:pt x="396424" y="0"/>
                  </a:lnTo>
                  <a:lnTo>
                    <a:pt x="676251" y="279827"/>
                  </a:lnTo>
                  <a:lnTo>
                    <a:pt x="536337" y="279827"/>
                  </a:lnTo>
                  <a:lnTo>
                    <a:pt x="536337" y="406586"/>
                  </a:lnTo>
                  <a:lnTo>
                    <a:pt x="700170" y="406586"/>
                  </a:lnTo>
                  <a:cubicBezTo>
                    <a:pt x="751354" y="406586"/>
                    <a:pt x="792846" y="448078"/>
                    <a:pt x="792846" y="499262"/>
                  </a:cubicBezTo>
                  <a:lnTo>
                    <a:pt x="792846" y="1535078"/>
                  </a:lnTo>
                  <a:lnTo>
                    <a:pt x="888444" y="1535078"/>
                  </a:lnTo>
                  <a:lnTo>
                    <a:pt x="888444" y="1359105"/>
                  </a:lnTo>
                  <a:lnTo>
                    <a:pt x="1181731" y="1711050"/>
                  </a:lnTo>
                  <a:lnTo>
                    <a:pt x="888444" y="2062995"/>
                  </a:lnTo>
                  <a:lnTo>
                    <a:pt x="888444" y="1887023"/>
                  </a:lnTo>
                  <a:lnTo>
                    <a:pt x="792846" y="1887023"/>
                  </a:lnTo>
                  <a:lnTo>
                    <a:pt x="792846" y="2870826"/>
                  </a:lnTo>
                  <a:cubicBezTo>
                    <a:pt x="792846" y="2922010"/>
                    <a:pt x="751354" y="2963502"/>
                    <a:pt x="700170" y="2963502"/>
                  </a:cubicBezTo>
                  <a:lnTo>
                    <a:pt x="92676" y="2963502"/>
                  </a:lnTo>
                  <a:cubicBezTo>
                    <a:pt x="41492" y="2963502"/>
                    <a:pt x="0" y="2922010"/>
                    <a:pt x="0" y="2870826"/>
                  </a:cubicBez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latin typeface="Calibri"/>
              </a:endParaRPr>
            </a:p>
          </p:txBody>
        </p:sp>
        <p:sp>
          <p:nvSpPr>
            <p:cNvPr id="44" name="Forme libre 43"/>
            <p:cNvSpPr/>
            <p:nvPr/>
          </p:nvSpPr>
          <p:spPr>
            <a:xfrm>
              <a:off x="4639902" y="2307510"/>
              <a:ext cx="1252498" cy="792846"/>
            </a:xfrm>
            <a:custGeom>
              <a:avLst/>
              <a:gdLst>
                <a:gd name="connsiteX0" fmla="*/ 92676 w 1252498"/>
                <a:gd name="connsiteY0" fmla="*/ 0 h 792846"/>
                <a:gd name="connsiteX1" fmla="*/ 737376 w 1252498"/>
                <a:gd name="connsiteY1" fmla="*/ 0 h 792846"/>
                <a:gd name="connsiteX2" fmla="*/ 830052 w 1252498"/>
                <a:gd name="connsiteY2" fmla="*/ 92676 h 792846"/>
                <a:gd name="connsiteX3" fmla="*/ 830052 w 1252498"/>
                <a:gd name="connsiteY3" fmla="*/ 256510 h 792846"/>
                <a:gd name="connsiteX4" fmla="*/ 972671 w 1252498"/>
                <a:gd name="connsiteY4" fmla="*/ 256510 h 792846"/>
                <a:gd name="connsiteX5" fmla="*/ 972671 w 1252498"/>
                <a:gd name="connsiteY5" fmla="*/ 116596 h 792846"/>
                <a:gd name="connsiteX6" fmla="*/ 1252498 w 1252498"/>
                <a:gd name="connsiteY6" fmla="*/ 396424 h 792846"/>
                <a:gd name="connsiteX7" fmla="*/ 972671 w 1252498"/>
                <a:gd name="connsiteY7" fmla="*/ 676251 h 792846"/>
                <a:gd name="connsiteX8" fmla="*/ 972671 w 1252498"/>
                <a:gd name="connsiteY8" fmla="*/ 536337 h 792846"/>
                <a:gd name="connsiteX9" fmla="*/ 830052 w 1252498"/>
                <a:gd name="connsiteY9" fmla="*/ 536337 h 792846"/>
                <a:gd name="connsiteX10" fmla="*/ 830052 w 1252498"/>
                <a:gd name="connsiteY10" fmla="*/ 700170 h 792846"/>
                <a:gd name="connsiteX11" fmla="*/ 737376 w 1252498"/>
                <a:gd name="connsiteY11" fmla="*/ 792846 h 792846"/>
                <a:gd name="connsiteX12" fmla="*/ 92676 w 1252498"/>
                <a:gd name="connsiteY12" fmla="*/ 792846 h 792846"/>
                <a:gd name="connsiteX13" fmla="*/ 0 w 1252498"/>
                <a:gd name="connsiteY13" fmla="*/ 700170 h 792846"/>
                <a:gd name="connsiteX14" fmla="*/ 0 w 1252498"/>
                <a:gd name="connsiteY14" fmla="*/ 92676 h 792846"/>
                <a:gd name="connsiteX15" fmla="*/ 92676 w 1252498"/>
                <a:gd name="connsiteY15" fmla="*/ 0 h 792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52498" h="792846">
                  <a:moveTo>
                    <a:pt x="92676" y="0"/>
                  </a:moveTo>
                  <a:lnTo>
                    <a:pt x="737376" y="0"/>
                  </a:lnTo>
                  <a:cubicBezTo>
                    <a:pt x="788560" y="0"/>
                    <a:pt x="830052" y="41492"/>
                    <a:pt x="830052" y="92676"/>
                  </a:cubicBezTo>
                  <a:lnTo>
                    <a:pt x="830052" y="256510"/>
                  </a:lnTo>
                  <a:lnTo>
                    <a:pt x="972671" y="256510"/>
                  </a:lnTo>
                  <a:lnTo>
                    <a:pt x="972671" y="116596"/>
                  </a:lnTo>
                  <a:lnTo>
                    <a:pt x="1252498" y="396424"/>
                  </a:lnTo>
                  <a:lnTo>
                    <a:pt x="972671" y="676251"/>
                  </a:lnTo>
                  <a:lnTo>
                    <a:pt x="972671" y="536337"/>
                  </a:lnTo>
                  <a:lnTo>
                    <a:pt x="830052" y="536337"/>
                  </a:lnTo>
                  <a:lnTo>
                    <a:pt x="830052" y="700170"/>
                  </a:lnTo>
                  <a:cubicBezTo>
                    <a:pt x="830052" y="751354"/>
                    <a:pt x="788560" y="792846"/>
                    <a:pt x="737376" y="792846"/>
                  </a:cubicBezTo>
                  <a:lnTo>
                    <a:pt x="92676" y="792846"/>
                  </a:lnTo>
                  <a:cubicBezTo>
                    <a:pt x="41492" y="792846"/>
                    <a:pt x="0" y="751354"/>
                    <a:pt x="0" y="700170"/>
                  </a:cubicBezTo>
                  <a:lnTo>
                    <a:pt x="0" y="92676"/>
                  </a:lnTo>
                  <a:cubicBezTo>
                    <a:pt x="0" y="41492"/>
                    <a:pt x="41492" y="0"/>
                    <a:pt x="92676" y="0"/>
                  </a:cubicBez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latin typeface="Calibri"/>
              </a:endParaRPr>
            </a:p>
          </p:txBody>
        </p:sp>
        <p:sp>
          <p:nvSpPr>
            <p:cNvPr id="24" name="Rectangle à coins arrondis 23"/>
            <p:cNvSpPr/>
            <p:nvPr/>
          </p:nvSpPr>
          <p:spPr>
            <a:xfrm>
              <a:off x="5924441" y="2474785"/>
              <a:ext cx="1247460" cy="458297"/>
            </a:xfrm>
            <a:prstGeom prst="roundRect">
              <a:avLst>
                <a:gd name="adj" fmla="val 1802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latin typeface="Calibri"/>
              </a:endParaRPr>
            </a:p>
          </p:txBody>
        </p:sp>
        <p:sp>
          <p:nvSpPr>
            <p:cNvPr id="45" name="Forme libre 44"/>
            <p:cNvSpPr/>
            <p:nvPr/>
          </p:nvSpPr>
          <p:spPr>
            <a:xfrm>
              <a:off x="1640114" y="3503269"/>
              <a:ext cx="2963502" cy="1462384"/>
            </a:xfrm>
            <a:custGeom>
              <a:avLst/>
              <a:gdLst>
                <a:gd name="connsiteX0" fmla="*/ 77539 w 2963502"/>
                <a:gd name="connsiteY0" fmla="*/ 0 h 1462384"/>
                <a:gd name="connsiteX1" fmla="*/ 2479377 w 2963502"/>
                <a:gd name="connsiteY1" fmla="*/ 0 h 1462384"/>
                <a:gd name="connsiteX2" fmla="*/ 2556916 w 2963502"/>
                <a:gd name="connsiteY2" fmla="*/ 77539 h 1462384"/>
                <a:gd name="connsiteX3" fmla="*/ 2556916 w 2963502"/>
                <a:gd name="connsiteY3" fmla="*/ 244806 h 1462384"/>
                <a:gd name="connsiteX4" fmla="*/ 2683675 w 2963502"/>
                <a:gd name="connsiteY4" fmla="*/ 244806 h 1462384"/>
                <a:gd name="connsiteX5" fmla="*/ 2683675 w 2963502"/>
                <a:gd name="connsiteY5" fmla="*/ 104892 h 1462384"/>
                <a:gd name="connsiteX6" fmla="*/ 2963502 w 2963502"/>
                <a:gd name="connsiteY6" fmla="*/ 384720 h 1462384"/>
                <a:gd name="connsiteX7" fmla="*/ 2683675 w 2963502"/>
                <a:gd name="connsiteY7" fmla="*/ 664547 h 1462384"/>
                <a:gd name="connsiteX8" fmla="*/ 2683675 w 2963502"/>
                <a:gd name="connsiteY8" fmla="*/ 524633 h 1462384"/>
                <a:gd name="connsiteX9" fmla="*/ 2556916 w 2963502"/>
                <a:gd name="connsiteY9" fmla="*/ 524633 h 1462384"/>
                <a:gd name="connsiteX10" fmla="*/ 2556916 w 2963502"/>
                <a:gd name="connsiteY10" fmla="*/ 687217 h 1462384"/>
                <a:gd name="connsiteX11" fmla="*/ 2479377 w 2963502"/>
                <a:gd name="connsiteY11" fmla="*/ 764756 h 1462384"/>
                <a:gd name="connsiteX12" fmla="*/ 1428424 w 2963502"/>
                <a:gd name="connsiteY12" fmla="*/ 764756 h 1462384"/>
                <a:gd name="connsiteX13" fmla="*/ 1428424 w 2963502"/>
                <a:gd name="connsiteY13" fmla="*/ 1168496 h 1462384"/>
                <a:gd name="connsiteX14" fmla="*/ 1604397 w 2963502"/>
                <a:gd name="connsiteY14" fmla="*/ 1168496 h 1462384"/>
                <a:gd name="connsiteX15" fmla="*/ 1252452 w 2963502"/>
                <a:gd name="connsiteY15" fmla="*/ 1462384 h 1462384"/>
                <a:gd name="connsiteX16" fmla="*/ 900507 w 2963502"/>
                <a:gd name="connsiteY16" fmla="*/ 1168496 h 1462384"/>
                <a:gd name="connsiteX17" fmla="*/ 1076479 w 2963502"/>
                <a:gd name="connsiteY17" fmla="*/ 1168496 h 1462384"/>
                <a:gd name="connsiteX18" fmla="*/ 1076479 w 2963502"/>
                <a:gd name="connsiteY18" fmla="*/ 764756 h 1462384"/>
                <a:gd name="connsiteX19" fmla="*/ 77539 w 2963502"/>
                <a:gd name="connsiteY19" fmla="*/ 764756 h 1462384"/>
                <a:gd name="connsiteX20" fmla="*/ 0 w 2963502"/>
                <a:gd name="connsiteY20" fmla="*/ 687217 h 1462384"/>
                <a:gd name="connsiteX21" fmla="*/ 0 w 2963502"/>
                <a:gd name="connsiteY21" fmla="*/ 77539 h 1462384"/>
                <a:gd name="connsiteX22" fmla="*/ 77539 w 2963502"/>
                <a:gd name="connsiteY22" fmla="*/ 0 h 1462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963502" h="1462384">
                  <a:moveTo>
                    <a:pt x="77539" y="0"/>
                  </a:moveTo>
                  <a:lnTo>
                    <a:pt x="2479377" y="0"/>
                  </a:lnTo>
                  <a:cubicBezTo>
                    <a:pt x="2522201" y="0"/>
                    <a:pt x="2556916" y="34715"/>
                    <a:pt x="2556916" y="77539"/>
                  </a:cubicBezTo>
                  <a:lnTo>
                    <a:pt x="2556916" y="244806"/>
                  </a:lnTo>
                  <a:lnTo>
                    <a:pt x="2683675" y="244806"/>
                  </a:lnTo>
                  <a:lnTo>
                    <a:pt x="2683675" y="104892"/>
                  </a:lnTo>
                  <a:lnTo>
                    <a:pt x="2963502" y="384720"/>
                  </a:lnTo>
                  <a:lnTo>
                    <a:pt x="2683675" y="664547"/>
                  </a:lnTo>
                  <a:lnTo>
                    <a:pt x="2683675" y="524633"/>
                  </a:lnTo>
                  <a:lnTo>
                    <a:pt x="2556916" y="524633"/>
                  </a:lnTo>
                  <a:lnTo>
                    <a:pt x="2556916" y="687217"/>
                  </a:lnTo>
                  <a:cubicBezTo>
                    <a:pt x="2556916" y="730041"/>
                    <a:pt x="2522201" y="764756"/>
                    <a:pt x="2479377" y="764756"/>
                  </a:cubicBezTo>
                  <a:lnTo>
                    <a:pt x="1428424" y="764756"/>
                  </a:lnTo>
                  <a:lnTo>
                    <a:pt x="1428424" y="1168496"/>
                  </a:lnTo>
                  <a:lnTo>
                    <a:pt x="1604397" y="1168496"/>
                  </a:lnTo>
                  <a:lnTo>
                    <a:pt x="1252452" y="1462384"/>
                  </a:lnTo>
                  <a:lnTo>
                    <a:pt x="900507" y="1168496"/>
                  </a:lnTo>
                  <a:lnTo>
                    <a:pt x="1076479" y="1168496"/>
                  </a:lnTo>
                  <a:lnTo>
                    <a:pt x="1076479" y="764756"/>
                  </a:lnTo>
                  <a:lnTo>
                    <a:pt x="77539" y="764756"/>
                  </a:lnTo>
                  <a:cubicBezTo>
                    <a:pt x="34715" y="764756"/>
                    <a:pt x="0" y="730041"/>
                    <a:pt x="0" y="687217"/>
                  </a:cubicBezTo>
                  <a:lnTo>
                    <a:pt x="0" y="77539"/>
                  </a:lnTo>
                  <a:cubicBezTo>
                    <a:pt x="0" y="34715"/>
                    <a:pt x="34715" y="0"/>
                    <a:pt x="77539" y="0"/>
                  </a:cubicBez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latin typeface="Calibri"/>
              </a:endParaRPr>
            </a:p>
          </p:txBody>
        </p:sp>
        <p:sp>
          <p:nvSpPr>
            <p:cNvPr id="30" name="ZoneTexte 29"/>
            <p:cNvSpPr txBox="1"/>
            <p:nvPr/>
          </p:nvSpPr>
          <p:spPr>
            <a:xfrm>
              <a:off x="1588103" y="1315570"/>
              <a:ext cx="5583798" cy="430887"/>
            </a:xfrm>
            <a:prstGeom prst="rect">
              <a:avLst/>
            </a:prstGeom>
            <a:noFill/>
          </p:spPr>
          <p:txBody>
            <a:bodyPr wrap="square" rtlCol="0">
              <a:spAutoFit/>
            </a:bodyPr>
            <a:lstStyle/>
            <a:p>
              <a:pPr algn="ctr"/>
              <a:r>
                <a:rPr lang="fr-CA" sz="2200" b="1" dirty="0">
                  <a:solidFill>
                    <a:srgbClr val="AE1D27">
                      <a:lumMod val="75000"/>
                    </a:srgbClr>
                  </a:solidFill>
                  <a:latin typeface="Calibri"/>
                </a:rPr>
                <a:t>PA élevée – Clinique, domicile, pharmacie</a:t>
              </a:r>
              <a:endParaRPr lang="fr-FR" dirty="0">
                <a:solidFill>
                  <a:srgbClr val="000000"/>
                </a:solidFill>
                <a:latin typeface="Calibri"/>
              </a:endParaRPr>
            </a:p>
          </p:txBody>
        </p:sp>
        <p:sp>
          <p:nvSpPr>
            <p:cNvPr id="31" name="ZoneTexte 30"/>
            <p:cNvSpPr txBox="1"/>
            <p:nvPr/>
          </p:nvSpPr>
          <p:spPr>
            <a:xfrm>
              <a:off x="1640114" y="2245062"/>
              <a:ext cx="2556916" cy="901846"/>
            </a:xfrm>
            <a:prstGeom prst="rect">
              <a:avLst/>
            </a:prstGeom>
            <a:noFill/>
          </p:spPr>
          <p:txBody>
            <a:bodyPr wrap="square" lIns="0" rIns="0" rtlCol="0" anchor="t">
              <a:spAutoFit/>
            </a:bodyPr>
            <a:lstStyle/>
            <a:p>
              <a:pPr algn="ctr"/>
              <a:r>
                <a:rPr lang="fr-CA" sz="1700" b="1" dirty="0">
                  <a:solidFill>
                    <a:srgbClr val="AE1D27">
                      <a:lumMod val="75000"/>
                    </a:srgbClr>
                  </a:solidFill>
                  <a:latin typeface="Calibri"/>
                </a:rPr>
                <a:t>Hypertension – 1</a:t>
              </a:r>
              <a:r>
                <a:rPr lang="fr-CA" sz="1700" b="1" baseline="30000" dirty="0">
                  <a:solidFill>
                    <a:srgbClr val="AE1D27">
                      <a:lumMod val="75000"/>
                    </a:srgbClr>
                  </a:solidFill>
                  <a:latin typeface="Calibri"/>
                </a:rPr>
                <a:t>re</a:t>
              </a:r>
              <a:r>
                <a:rPr lang="fr-CA" sz="1700" b="1" dirty="0">
                  <a:solidFill>
                    <a:srgbClr val="AE1D27">
                      <a:lumMod val="75000"/>
                    </a:srgbClr>
                  </a:solidFill>
                  <a:latin typeface="Calibri"/>
                </a:rPr>
                <a:t> visite</a:t>
              </a:r>
            </a:p>
            <a:p>
              <a:pPr algn="ctr"/>
              <a:r>
                <a:rPr lang="fr-CA" sz="1200" dirty="0">
                  <a:solidFill>
                    <a:srgbClr val="000000"/>
                  </a:solidFill>
                  <a:latin typeface="Calibri"/>
                </a:rPr>
                <a:t>Anamnèse, examen physique </a:t>
              </a:r>
              <a:br>
                <a:rPr lang="fr-CA" sz="1200" dirty="0">
                  <a:solidFill>
                    <a:srgbClr val="000000"/>
                  </a:solidFill>
                  <a:latin typeface="Calibri"/>
                </a:rPr>
              </a:br>
              <a:r>
                <a:rPr lang="fr-CA" sz="1200" dirty="0">
                  <a:solidFill>
                    <a:srgbClr val="000000"/>
                  </a:solidFill>
                  <a:latin typeface="Calibri"/>
                </a:rPr>
                <a:t>et ex. diagnostiques</a:t>
              </a:r>
              <a:r>
                <a:rPr lang="fr-CA" sz="1200" b="1" dirty="0">
                  <a:solidFill>
                    <a:srgbClr val="AE1D27">
                      <a:lumMod val="75000"/>
                    </a:srgbClr>
                  </a:solidFill>
                  <a:latin typeface="Calibri"/>
                </a:rPr>
                <a:t> </a:t>
              </a:r>
              <a:endParaRPr lang="fr-FR" sz="1200" dirty="0">
                <a:solidFill>
                  <a:srgbClr val="000000"/>
                </a:solidFill>
                <a:latin typeface="Calibri"/>
              </a:endParaRPr>
            </a:p>
          </p:txBody>
        </p:sp>
        <p:sp>
          <p:nvSpPr>
            <p:cNvPr id="32" name="ZoneTexte 31"/>
            <p:cNvSpPr txBox="1"/>
            <p:nvPr/>
          </p:nvSpPr>
          <p:spPr>
            <a:xfrm>
              <a:off x="4644380" y="2409862"/>
              <a:ext cx="834719" cy="523220"/>
            </a:xfrm>
            <a:prstGeom prst="rect">
              <a:avLst/>
            </a:prstGeom>
            <a:noFill/>
          </p:spPr>
          <p:txBody>
            <a:bodyPr wrap="square" lIns="0" rIns="0" rtlCol="0" anchor="ctr">
              <a:spAutoFit/>
            </a:bodyPr>
            <a:lstStyle/>
            <a:p>
              <a:pPr algn="ctr"/>
              <a:r>
                <a:rPr lang="fr-CA" sz="1400" b="1" dirty="0">
                  <a:solidFill>
                    <a:srgbClr val="000000"/>
                  </a:solidFill>
                  <a:latin typeface="Calibri"/>
                </a:rPr>
                <a:t>PA </a:t>
              </a:r>
              <a:br>
                <a:rPr lang="fr-CA" sz="1400" b="1" dirty="0">
                  <a:solidFill>
                    <a:srgbClr val="000000"/>
                  </a:solidFill>
                  <a:latin typeface="Calibri"/>
                </a:rPr>
              </a:br>
              <a:r>
                <a:rPr lang="fr-CA" sz="1400" b="1" dirty="0">
                  <a:solidFill>
                    <a:srgbClr val="000000"/>
                  </a:solidFill>
                  <a:latin typeface="Calibri"/>
                  <a:sym typeface="Symbol" charset="2"/>
                </a:rPr>
                <a:t></a:t>
              </a:r>
              <a:r>
                <a:rPr lang="fr-CA" sz="1400" b="1" dirty="0">
                  <a:solidFill>
                    <a:srgbClr val="000000"/>
                  </a:solidFill>
                  <a:latin typeface="Calibri"/>
                </a:rPr>
                <a:t> 180/110</a:t>
              </a:r>
              <a:endParaRPr lang="fr-FR" sz="1400" b="1" dirty="0">
                <a:solidFill>
                  <a:srgbClr val="000000"/>
                </a:solidFill>
                <a:latin typeface="Calibri"/>
              </a:endParaRPr>
            </a:p>
          </p:txBody>
        </p:sp>
        <p:sp>
          <p:nvSpPr>
            <p:cNvPr id="33" name="ZoneTexte 32"/>
            <p:cNvSpPr txBox="1"/>
            <p:nvPr/>
          </p:nvSpPr>
          <p:spPr>
            <a:xfrm>
              <a:off x="5935132" y="2487168"/>
              <a:ext cx="1222255" cy="338554"/>
            </a:xfrm>
            <a:prstGeom prst="rect">
              <a:avLst/>
            </a:prstGeom>
            <a:noFill/>
          </p:spPr>
          <p:txBody>
            <a:bodyPr wrap="square" lIns="0" rIns="0" rtlCol="0" anchor="t">
              <a:spAutoFit/>
            </a:bodyPr>
            <a:lstStyle/>
            <a:p>
              <a:pPr algn="ctr"/>
              <a:r>
                <a:rPr lang="fr-CA" sz="1600" b="1" dirty="0">
                  <a:solidFill>
                    <a:srgbClr val="C00000"/>
                  </a:solidFill>
                  <a:latin typeface="Calibri"/>
                </a:rPr>
                <a:t>Hypertension</a:t>
              </a:r>
              <a:endParaRPr lang="fr-FR" sz="1600" dirty="0">
                <a:solidFill>
                  <a:srgbClr val="C00000"/>
                </a:solidFill>
                <a:latin typeface="Calibri"/>
              </a:endParaRPr>
            </a:p>
          </p:txBody>
        </p:sp>
        <p:sp>
          <p:nvSpPr>
            <p:cNvPr id="34" name="ZoneTexte 33"/>
            <p:cNvSpPr txBox="1"/>
            <p:nvPr/>
          </p:nvSpPr>
          <p:spPr>
            <a:xfrm>
              <a:off x="1813470" y="3568585"/>
              <a:ext cx="2210205" cy="638807"/>
            </a:xfrm>
            <a:prstGeom prst="rect">
              <a:avLst/>
            </a:prstGeom>
            <a:noFill/>
          </p:spPr>
          <p:txBody>
            <a:bodyPr wrap="square" lIns="0" rIns="0" rtlCol="0" anchor="ctr">
              <a:spAutoFit/>
            </a:bodyPr>
            <a:lstStyle/>
            <a:p>
              <a:pPr algn="ctr"/>
              <a:r>
                <a:rPr lang="mr-IN" sz="1400" b="1" dirty="0">
                  <a:solidFill>
                    <a:srgbClr val="000000"/>
                  </a:solidFill>
                  <a:latin typeface="Mangal"/>
                </a:rPr>
                <a:t>MPAC-OS</a:t>
              </a:r>
              <a:r>
                <a:rPr lang="fr-CA" sz="1400" b="1" dirty="0">
                  <a:solidFill>
                    <a:srgbClr val="000000"/>
                  </a:solidFill>
                  <a:latin typeface="Calibri"/>
                </a:rPr>
                <a:t> </a:t>
              </a:r>
              <a:r>
                <a:rPr lang="fr-CA" sz="1400" dirty="0">
                  <a:solidFill>
                    <a:srgbClr val="000000"/>
                  </a:solidFill>
                  <a:latin typeface="Calibri"/>
                  <a:sym typeface="Symbol" charset="2"/>
                </a:rPr>
                <a:t></a:t>
              </a:r>
              <a:r>
                <a:rPr lang="fr-FR" sz="1400" dirty="0">
                  <a:solidFill>
                    <a:srgbClr val="000000"/>
                  </a:solidFill>
                  <a:latin typeface="Calibri"/>
                  <a:sym typeface="Symbol" charset="2"/>
                </a:rPr>
                <a:t> </a:t>
              </a:r>
              <a:r>
                <a:rPr lang="mr-IN" sz="1400" b="1" dirty="0">
                  <a:solidFill>
                    <a:srgbClr val="000000"/>
                  </a:solidFill>
                  <a:latin typeface="Mangal"/>
                </a:rPr>
                <a:t>135/85</a:t>
              </a:r>
            </a:p>
            <a:p>
              <a:pPr algn="ctr"/>
              <a:r>
                <a:rPr lang="mr-IN" sz="1400" b="1" dirty="0">
                  <a:solidFill>
                    <a:srgbClr val="000000"/>
                  </a:solidFill>
                  <a:latin typeface="Mangal"/>
                </a:rPr>
                <a:t>MPAC</a:t>
              </a:r>
              <a:r>
                <a:rPr lang="fr-CA" sz="1400" b="1" dirty="0">
                  <a:solidFill>
                    <a:srgbClr val="000000"/>
                  </a:solidFill>
                  <a:latin typeface="Calibri"/>
                </a:rPr>
                <a:t> </a:t>
              </a:r>
              <a:r>
                <a:rPr lang="fr-CA" sz="1400" dirty="0">
                  <a:solidFill>
                    <a:srgbClr val="000000"/>
                  </a:solidFill>
                  <a:latin typeface="Calibri"/>
                  <a:sym typeface="Symbol" charset="2"/>
                </a:rPr>
                <a:t> </a:t>
              </a:r>
              <a:r>
                <a:rPr lang="mr-IN" sz="1400" b="1" dirty="0">
                  <a:solidFill>
                    <a:srgbClr val="000000"/>
                  </a:solidFill>
                  <a:latin typeface="Mangal"/>
                </a:rPr>
                <a:t>140/90</a:t>
              </a:r>
            </a:p>
          </p:txBody>
        </p:sp>
        <p:sp>
          <p:nvSpPr>
            <p:cNvPr id="35" name="ZoneTexte 34"/>
            <p:cNvSpPr txBox="1"/>
            <p:nvPr/>
          </p:nvSpPr>
          <p:spPr>
            <a:xfrm>
              <a:off x="4700027" y="3461383"/>
              <a:ext cx="2406562" cy="864269"/>
            </a:xfrm>
            <a:prstGeom prst="rect">
              <a:avLst/>
            </a:prstGeom>
            <a:noFill/>
          </p:spPr>
          <p:txBody>
            <a:bodyPr wrap="square" lIns="0" rIns="0" rtlCol="0" anchor="t">
              <a:spAutoFit/>
            </a:bodyPr>
            <a:lstStyle/>
            <a:p>
              <a:pPr algn="ctr"/>
              <a:r>
                <a:rPr lang="fr-CA" sz="1600" b="1" dirty="0">
                  <a:solidFill>
                    <a:srgbClr val="AE1D27">
                      <a:lumMod val="75000"/>
                    </a:srgbClr>
                  </a:solidFill>
                  <a:latin typeface="Calibri"/>
                </a:rPr>
                <a:t>Pas d’hypertension </a:t>
              </a:r>
              <a:br>
                <a:rPr lang="fr-CA" sz="1600" b="1" dirty="0">
                  <a:solidFill>
                    <a:srgbClr val="AE1D27">
                      <a:lumMod val="75000"/>
                    </a:srgbClr>
                  </a:solidFill>
                  <a:latin typeface="Calibri"/>
                </a:rPr>
              </a:br>
              <a:r>
                <a:rPr lang="fr-CA" sz="1200" dirty="0">
                  <a:solidFill>
                    <a:srgbClr val="000000"/>
                  </a:solidFill>
                  <a:latin typeface="Calibri"/>
                </a:rPr>
                <a:t>(mesure annuelle de la PA recommandée)</a:t>
              </a:r>
              <a:r>
                <a:rPr lang="fr-FR" sz="1200" dirty="0">
                  <a:solidFill>
                    <a:srgbClr val="000000"/>
                  </a:solidFill>
                  <a:latin typeface="Calibri"/>
                </a:rPr>
                <a:t> </a:t>
              </a:r>
              <a:r>
                <a:rPr lang="fr-CA" sz="1200" b="1" dirty="0">
                  <a:solidFill>
                    <a:srgbClr val="AE1D27">
                      <a:lumMod val="75000"/>
                    </a:srgbClr>
                  </a:solidFill>
                  <a:latin typeface="Calibri"/>
                </a:rPr>
                <a:t> </a:t>
              </a:r>
              <a:endParaRPr lang="fr-FR" sz="1200" dirty="0">
                <a:solidFill>
                  <a:srgbClr val="000000"/>
                </a:solidFill>
                <a:latin typeface="Calibri"/>
              </a:endParaRPr>
            </a:p>
          </p:txBody>
        </p:sp>
        <p:sp>
          <p:nvSpPr>
            <p:cNvPr id="46" name="Rectangle à coins arrondis 45"/>
            <p:cNvSpPr/>
            <p:nvPr/>
          </p:nvSpPr>
          <p:spPr>
            <a:xfrm>
              <a:off x="1640114" y="4965653"/>
              <a:ext cx="2531999" cy="764756"/>
            </a:xfrm>
            <a:prstGeom prst="roundRect">
              <a:avLst>
                <a:gd name="adj" fmla="val 10139"/>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latin typeface="Calibri"/>
              </a:endParaRPr>
            </a:p>
          </p:txBody>
        </p:sp>
        <p:sp>
          <p:nvSpPr>
            <p:cNvPr id="47" name="ZoneTexte 46"/>
            <p:cNvSpPr txBox="1"/>
            <p:nvPr/>
          </p:nvSpPr>
          <p:spPr>
            <a:xfrm>
              <a:off x="1756228" y="4923765"/>
              <a:ext cx="2415883" cy="845480"/>
            </a:xfrm>
            <a:prstGeom prst="rect">
              <a:avLst/>
            </a:prstGeom>
            <a:noFill/>
          </p:spPr>
          <p:txBody>
            <a:bodyPr wrap="square" lIns="0" rIns="0" rtlCol="0" anchor="t">
              <a:spAutoFit/>
            </a:bodyPr>
            <a:lstStyle/>
            <a:p>
              <a:pPr marL="180975" indent="-180975"/>
              <a:r>
                <a:rPr lang="fr-CA" sz="1500" b="1" dirty="0">
                  <a:solidFill>
                    <a:srgbClr val="000000"/>
                  </a:solidFill>
                  <a:latin typeface="Calibri"/>
                </a:rPr>
                <a:t>Évaluation hors clinique</a:t>
              </a:r>
            </a:p>
            <a:p>
              <a:pPr marL="268288" indent="-152400">
                <a:buFont typeface="Arial" charset="0"/>
                <a:buChar char="•"/>
              </a:pPr>
              <a:r>
                <a:rPr lang="fr-CA" sz="1200" dirty="0">
                  <a:solidFill>
                    <a:srgbClr val="000000"/>
                  </a:solidFill>
                  <a:latin typeface="Calibri"/>
                </a:rPr>
                <a:t>MAPA (de préférence)</a:t>
              </a:r>
            </a:p>
            <a:p>
              <a:pPr marL="268288" indent="-152400">
                <a:buFont typeface="Arial" charset="0"/>
                <a:buChar char="•"/>
              </a:pPr>
              <a:r>
                <a:rPr lang="fr-CA" sz="1200" dirty="0">
                  <a:solidFill>
                    <a:srgbClr val="000000"/>
                  </a:solidFill>
                  <a:latin typeface="Calibri"/>
                </a:rPr>
                <a:t>MPAD (série diagnostique)</a:t>
              </a:r>
            </a:p>
          </p:txBody>
        </p:sp>
        <p:sp>
          <p:nvSpPr>
            <p:cNvPr id="48" name="ZoneTexte 47"/>
            <p:cNvSpPr txBox="1"/>
            <p:nvPr/>
          </p:nvSpPr>
          <p:spPr>
            <a:xfrm>
              <a:off x="4361788" y="4938554"/>
              <a:ext cx="2810113" cy="826692"/>
            </a:xfrm>
            <a:prstGeom prst="rect">
              <a:avLst/>
            </a:prstGeom>
            <a:noFill/>
          </p:spPr>
          <p:txBody>
            <a:bodyPr wrap="square" lIns="0" rIns="0" rtlCol="0" anchor="t">
              <a:spAutoFit/>
            </a:bodyPr>
            <a:lstStyle/>
            <a:p>
              <a:pPr marL="180975" indent="-180975" algn="r">
                <a:spcBef>
                  <a:spcPts val="600"/>
                </a:spcBef>
              </a:pPr>
              <a:r>
                <a:rPr lang="fr-CA" sz="1400" b="1" dirty="0">
                  <a:solidFill>
                    <a:srgbClr val="000000"/>
                  </a:solidFill>
                  <a:latin typeface="Calibri"/>
                </a:rPr>
                <a:t>PA en clinique – Solution de rechange</a:t>
              </a:r>
            </a:p>
            <a:p>
              <a:pPr algn="r">
                <a:spcBef>
                  <a:spcPts val="1200"/>
                </a:spcBef>
              </a:pPr>
              <a:r>
                <a:rPr lang="fr-CA" sz="1300" dirty="0">
                  <a:solidFill>
                    <a:srgbClr val="000000"/>
                  </a:solidFill>
                  <a:latin typeface="Calibri"/>
                </a:rPr>
                <a:t>(Si MAPA ou MPAD non disponibles)</a:t>
              </a:r>
              <a:endParaRPr lang="fr-FR" sz="1300" dirty="0">
                <a:solidFill>
                  <a:srgbClr val="000000"/>
                </a:solidFill>
                <a:latin typeface="Calibri"/>
              </a:endParaRPr>
            </a:p>
          </p:txBody>
        </p:sp>
        <p:cxnSp>
          <p:nvCxnSpPr>
            <p:cNvPr id="50" name="Connecteur droit avec flèche 49"/>
            <p:cNvCxnSpPr>
              <a:stCxn id="46" idx="3"/>
            </p:cNvCxnSpPr>
            <p:nvPr/>
          </p:nvCxnSpPr>
          <p:spPr>
            <a:xfrm flipV="1">
              <a:off x="4172113" y="5341117"/>
              <a:ext cx="3149664" cy="6914"/>
            </a:xfrm>
            <a:prstGeom prst="straightConnector1">
              <a:avLst/>
            </a:prstGeom>
            <a:ln w="38100">
              <a:solidFill>
                <a:schemeClr val="tx1">
                  <a:lumMod val="50000"/>
                  <a:lumOff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1" name="ZoneTexte 20"/>
            <p:cNvSpPr txBox="1"/>
            <p:nvPr/>
          </p:nvSpPr>
          <p:spPr>
            <a:xfrm>
              <a:off x="3896287" y="3747452"/>
              <a:ext cx="678304" cy="307777"/>
            </a:xfrm>
            <a:prstGeom prst="rect">
              <a:avLst/>
            </a:prstGeom>
            <a:noFill/>
          </p:spPr>
          <p:txBody>
            <a:bodyPr wrap="square" lIns="0" rIns="0" rtlCol="0" anchor="ctr">
              <a:spAutoFit/>
            </a:bodyPr>
            <a:lstStyle/>
            <a:p>
              <a:pPr algn="ctr"/>
              <a:r>
                <a:rPr lang="fr-CA" sz="1400" b="1" dirty="0">
                  <a:solidFill>
                    <a:srgbClr val="000000"/>
                  </a:solidFill>
                  <a:latin typeface="Calibri"/>
                </a:rPr>
                <a:t>NON</a:t>
              </a:r>
              <a:endParaRPr lang="fr-FR" sz="1400" b="1" dirty="0">
                <a:solidFill>
                  <a:srgbClr val="000000"/>
                </a:solidFill>
                <a:latin typeface="Calibri"/>
              </a:endParaRPr>
            </a:p>
          </p:txBody>
        </p:sp>
        <p:sp>
          <p:nvSpPr>
            <p:cNvPr id="22" name="ZoneTexte 21"/>
            <p:cNvSpPr txBox="1"/>
            <p:nvPr/>
          </p:nvSpPr>
          <p:spPr>
            <a:xfrm>
              <a:off x="2554929" y="4463139"/>
              <a:ext cx="678304" cy="307777"/>
            </a:xfrm>
            <a:prstGeom prst="rect">
              <a:avLst/>
            </a:prstGeom>
            <a:noFill/>
          </p:spPr>
          <p:txBody>
            <a:bodyPr wrap="square" lIns="0" rIns="0" rtlCol="0" anchor="ctr">
              <a:spAutoFit/>
            </a:bodyPr>
            <a:lstStyle/>
            <a:p>
              <a:pPr algn="ctr"/>
              <a:r>
                <a:rPr lang="fr-CA" sz="1400" b="1" dirty="0">
                  <a:solidFill>
                    <a:srgbClr val="000000"/>
                  </a:solidFill>
                  <a:latin typeface="Calibri"/>
                </a:rPr>
                <a:t>OUI</a:t>
              </a:r>
              <a:endParaRPr lang="fr-FR" sz="1400" b="1" dirty="0">
                <a:solidFill>
                  <a:srgbClr val="000000"/>
                </a:solidFill>
                <a:latin typeface="Calibri"/>
              </a:endParaRPr>
            </a:p>
          </p:txBody>
        </p:sp>
      </p:grpSp>
      <p:sp>
        <p:nvSpPr>
          <p:cNvPr id="2" name="Titre 1"/>
          <p:cNvSpPr>
            <a:spLocks noGrp="1"/>
          </p:cNvSpPr>
          <p:nvPr>
            <p:ph type="title"/>
          </p:nvPr>
        </p:nvSpPr>
        <p:spPr>
          <a:xfrm>
            <a:off x="628650" y="1170000"/>
            <a:ext cx="7886700" cy="861530"/>
          </a:xfrm>
        </p:spPr>
        <p:txBody>
          <a:bodyPr>
            <a:normAutofit fontScale="90000"/>
          </a:bodyPr>
          <a:lstStyle/>
          <a:p>
            <a:r>
              <a:rPr lang="fr-FR" dirty="0"/>
              <a:t>L’évaluation hors clinique : moyen privilégié </a:t>
            </a:r>
            <a:br>
              <a:rPr lang="fr-FR" dirty="0"/>
            </a:br>
            <a:r>
              <a:rPr lang="fr-FR" dirty="0"/>
              <a:t>de pose du diagnostic d’hypertension</a:t>
            </a:r>
          </a:p>
        </p:txBody>
      </p:sp>
    </p:spTree>
    <p:extLst>
      <p:ext uri="{BB962C8B-B14F-4D97-AF65-F5344CB8AC3E}">
        <p14:creationId xmlns:p14="http://schemas.microsoft.com/office/powerpoint/2010/main" val="27974245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Mesures hors clinique de la PA</a:t>
            </a:r>
          </a:p>
        </p:txBody>
      </p:sp>
      <p:sp>
        <p:nvSpPr>
          <p:cNvPr id="3" name="Espace réservé du contenu 2"/>
          <p:cNvSpPr>
            <a:spLocks noGrp="1"/>
          </p:cNvSpPr>
          <p:nvPr>
            <p:ph idx="1"/>
          </p:nvPr>
        </p:nvSpPr>
        <p:spPr/>
        <p:txBody>
          <a:bodyPr>
            <a:noAutofit/>
          </a:bodyPr>
          <a:lstStyle/>
          <a:p>
            <a:pPr>
              <a:spcBef>
                <a:spcPts val="1200"/>
              </a:spcBef>
            </a:pPr>
            <a:r>
              <a:rPr lang="fr-FR" sz="2200" dirty="0"/>
              <a:t>Les mesures hors clinique permettent de détecter le syndrome du sarrau blanc et l’hypertension masquée.</a:t>
            </a:r>
          </a:p>
          <a:p>
            <a:pPr>
              <a:spcBef>
                <a:spcPts val="1200"/>
              </a:spcBef>
            </a:pPr>
            <a:r>
              <a:rPr lang="fr-FR" sz="2200" dirty="0"/>
              <a:t>Le MAPA a une valeur prévisionnelle meilleure que la MPAC, </a:t>
            </a:r>
            <a:br>
              <a:rPr lang="fr-FR" sz="2200" dirty="0"/>
            </a:br>
            <a:r>
              <a:rPr lang="fr-FR" sz="2200" dirty="0"/>
              <a:t>et c’est la méthode recommandée pour les mesures de la PA hors clinique.</a:t>
            </a:r>
          </a:p>
          <a:p>
            <a:pPr>
              <a:spcBef>
                <a:spcPts val="1200"/>
              </a:spcBef>
            </a:pPr>
            <a:r>
              <a:rPr lang="fr-FR" sz="2200" dirty="0"/>
              <a:t>La MPAD a une valeur prévisionnelle meilleure que la MPAC, </a:t>
            </a:r>
            <a:br>
              <a:rPr lang="fr-FR" sz="2200" dirty="0"/>
            </a:br>
            <a:r>
              <a:rPr lang="fr-FR" sz="2200" dirty="0"/>
              <a:t>et c’est la méthode recommandée si le MAPA n’est pas toléré </a:t>
            </a:r>
            <a:br>
              <a:rPr lang="fr-FR" sz="2200" dirty="0"/>
            </a:br>
            <a:r>
              <a:rPr lang="fr-FR" sz="2200" dirty="0"/>
              <a:t>ou n’est pas facilement et rapidement disponible, ou encore </a:t>
            </a:r>
            <a:br>
              <a:rPr lang="fr-FR" sz="2200" dirty="0"/>
            </a:br>
            <a:r>
              <a:rPr lang="fr-FR" sz="2200" dirty="0"/>
              <a:t>si le patient préfère ce premier moyen.</a:t>
            </a:r>
          </a:p>
        </p:txBody>
      </p:sp>
      <p:sp>
        <p:nvSpPr>
          <p:cNvPr id="7" name="TextBox 1"/>
          <p:cNvSpPr txBox="1"/>
          <p:nvPr/>
        </p:nvSpPr>
        <p:spPr>
          <a:xfrm>
            <a:off x="628650" y="6096856"/>
            <a:ext cx="5681663" cy="646331"/>
          </a:xfrm>
          <a:prstGeom prst="rect">
            <a:avLst/>
          </a:prstGeom>
          <a:noFill/>
        </p:spPr>
        <p:txBody>
          <a:bodyPr wrap="square" rtlCol="0" anchor="b">
            <a:spAutoFit/>
          </a:bodyPr>
          <a:lstStyle/>
          <a:p>
            <a:r>
              <a:rPr lang="en-CA" sz="1200" b="1" dirty="0">
                <a:solidFill>
                  <a:srgbClr val="000000"/>
                </a:solidFill>
                <a:latin typeface="Calibri"/>
              </a:rPr>
              <a:t>MAPA </a:t>
            </a:r>
            <a:r>
              <a:rPr lang="en-CA" sz="1200" dirty="0">
                <a:solidFill>
                  <a:srgbClr val="000000"/>
                </a:solidFill>
                <a:latin typeface="Calibri"/>
              </a:rPr>
              <a:t>= </a:t>
            </a:r>
            <a:r>
              <a:rPr lang="en-CA" sz="1200" dirty="0" err="1">
                <a:solidFill>
                  <a:srgbClr val="000000"/>
                </a:solidFill>
                <a:latin typeface="Calibri"/>
              </a:rPr>
              <a:t>monitorage</a:t>
            </a:r>
            <a:r>
              <a:rPr lang="en-CA" sz="1200" dirty="0">
                <a:solidFill>
                  <a:srgbClr val="000000"/>
                </a:solidFill>
                <a:latin typeface="Calibri"/>
              </a:rPr>
              <a:t> </a:t>
            </a:r>
            <a:r>
              <a:rPr lang="en-CA" sz="1200" dirty="0" err="1">
                <a:solidFill>
                  <a:srgbClr val="000000"/>
                </a:solidFill>
                <a:latin typeface="Calibri"/>
              </a:rPr>
              <a:t>ambulatoire</a:t>
            </a:r>
            <a:r>
              <a:rPr lang="en-CA" sz="1200" dirty="0">
                <a:solidFill>
                  <a:srgbClr val="000000"/>
                </a:solidFill>
                <a:latin typeface="Calibri"/>
              </a:rPr>
              <a:t> de la </a:t>
            </a:r>
            <a:r>
              <a:rPr lang="en-CA" sz="1200" dirty="0" err="1">
                <a:solidFill>
                  <a:srgbClr val="000000"/>
                </a:solidFill>
                <a:latin typeface="Calibri"/>
              </a:rPr>
              <a:t>pression</a:t>
            </a:r>
            <a:r>
              <a:rPr lang="en-CA" sz="1200" dirty="0">
                <a:solidFill>
                  <a:srgbClr val="000000"/>
                </a:solidFill>
                <a:latin typeface="Calibri"/>
              </a:rPr>
              <a:t> </a:t>
            </a:r>
            <a:r>
              <a:rPr lang="en-CA" sz="1200" dirty="0" err="1">
                <a:solidFill>
                  <a:srgbClr val="000000"/>
                </a:solidFill>
                <a:latin typeface="Calibri"/>
              </a:rPr>
              <a:t>artérielle</a:t>
            </a:r>
            <a:r>
              <a:rPr lang="en-CA" sz="1200" dirty="0">
                <a:solidFill>
                  <a:srgbClr val="000000"/>
                </a:solidFill>
                <a:latin typeface="Calibri"/>
              </a:rPr>
              <a:t> </a:t>
            </a:r>
          </a:p>
          <a:p>
            <a:r>
              <a:rPr lang="en-CA" sz="1200" b="1" dirty="0">
                <a:solidFill>
                  <a:srgbClr val="000000"/>
                </a:solidFill>
                <a:latin typeface="Calibri"/>
              </a:rPr>
              <a:t>MPAC </a:t>
            </a:r>
            <a:r>
              <a:rPr lang="en-CA" sz="1200" dirty="0">
                <a:solidFill>
                  <a:srgbClr val="000000"/>
                </a:solidFill>
                <a:latin typeface="Calibri"/>
              </a:rPr>
              <a:t>= </a:t>
            </a:r>
            <a:r>
              <a:rPr lang="en-CA" sz="1200" dirty="0" err="1">
                <a:solidFill>
                  <a:srgbClr val="000000"/>
                </a:solidFill>
                <a:latin typeface="Calibri"/>
              </a:rPr>
              <a:t>mesure</a:t>
            </a:r>
            <a:r>
              <a:rPr lang="en-CA" sz="1200" dirty="0">
                <a:solidFill>
                  <a:srgbClr val="000000"/>
                </a:solidFill>
                <a:latin typeface="Calibri"/>
              </a:rPr>
              <a:t> de la </a:t>
            </a:r>
            <a:r>
              <a:rPr lang="en-CA" sz="1200" dirty="0" err="1">
                <a:solidFill>
                  <a:srgbClr val="000000"/>
                </a:solidFill>
                <a:latin typeface="Calibri"/>
              </a:rPr>
              <a:t>pression</a:t>
            </a:r>
            <a:r>
              <a:rPr lang="en-CA" sz="1200" dirty="0">
                <a:solidFill>
                  <a:srgbClr val="000000"/>
                </a:solidFill>
                <a:latin typeface="Calibri"/>
              </a:rPr>
              <a:t> </a:t>
            </a:r>
            <a:r>
              <a:rPr lang="en-CA" sz="1200" dirty="0" err="1">
                <a:solidFill>
                  <a:srgbClr val="000000"/>
                </a:solidFill>
                <a:latin typeface="Calibri"/>
              </a:rPr>
              <a:t>artérielle</a:t>
            </a:r>
            <a:r>
              <a:rPr lang="en-CA" sz="1200" dirty="0">
                <a:solidFill>
                  <a:srgbClr val="000000"/>
                </a:solidFill>
                <a:latin typeface="Calibri"/>
              </a:rPr>
              <a:t> </a:t>
            </a:r>
            <a:r>
              <a:rPr lang="en-CA" sz="1200" dirty="0" err="1">
                <a:solidFill>
                  <a:srgbClr val="000000"/>
                </a:solidFill>
                <a:latin typeface="Calibri"/>
              </a:rPr>
              <a:t>en</a:t>
            </a:r>
            <a:r>
              <a:rPr lang="en-CA" sz="1200" dirty="0">
                <a:solidFill>
                  <a:srgbClr val="000000"/>
                </a:solidFill>
                <a:latin typeface="Calibri"/>
              </a:rPr>
              <a:t> </a:t>
            </a:r>
            <a:r>
              <a:rPr lang="en-CA" sz="1200" dirty="0" err="1">
                <a:solidFill>
                  <a:srgbClr val="000000"/>
                </a:solidFill>
                <a:latin typeface="Calibri"/>
              </a:rPr>
              <a:t>clinique</a:t>
            </a:r>
            <a:r>
              <a:rPr lang="en-CA" sz="1200" dirty="0">
                <a:solidFill>
                  <a:srgbClr val="000000"/>
                </a:solidFill>
                <a:latin typeface="Calibri"/>
              </a:rPr>
              <a:t> </a:t>
            </a:r>
          </a:p>
          <a:p>
            <a:r>
              <a:rPr lang="en-CA" sz="1200" b="1" dirty="0">
                <a:solidFill>
                  <a:srgbClr val="000000"/>
                </a:solidFill>
                <a:latin typeface="Calibri"/>
              </a:rPr>
              <a:t>MPAD </a:t>
            </a:r>
            <a:r>
              <a:rPr lang="en-CA" sz="1200" dirty="0">
                <a:solidFill>
                  <a:srgbClr val="000000"/>
                </a:solidFill>
                <a:latin typeface="Calibri"/>
              </a:rPr>
              <a:t>= </a:t>
            </a:r>
            <a:r>
              <a:rPr lang="fr-CA" sz="1200" dirty="0">
                <a:solidFill>
                  <a:srgbClr val="000000"/>
                </a:solidFill>
                <a:latin typeface="Calibri"/>
              </a:rPr>
              <a:t>mesure de la pression artérielle à domicile</a:t>
            </a:r>
            <a:endParaRPr lang="en-CA" sz="1200" dirty="0">
              <a:solidFill>
                <a:srgbClr val="000000"/>
              </a:solidFill>
              <a:latin typeface="Calibri"/>
            </a:endParaRPr>
          </a:p>
        </p:txBody>
      </p:sp>
    </p:spTree>
    <p:extLst>
      <p:ext uri="{BB962C8B-B14F-4D97-AF65-F5344CB8AC3E}">
        <p14:creationId xmlns:p14="http://schemas.microsoft.com/office/powerpoint/2010/main" val="393726889"/>
      </p:ext>
    </p:extLst>
  </p:cSld>
  <p:clrMapOvr>
    <a:masterClrMapping/>
  </p:clrMapOvr>
  <p:transition xmlns:p14="http://schemas.microsoft.com/office/powerpoint/2010/mai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3" name="Chart 373"/>
          <p:cNvGraphicFramePr/>
          <p:nvPr>
            <p:extLst>
              <p:ext uri="{D42A27DB-BD31-4B8C-83A1-F6EECF244321}">
                <p14:modId xmlns:p14="http://schemas.microsoft.com/office/powerpoint/2010/main" val="3260634692"/>
              </p:ext>
            </p:extLst>
          </p:nvPr>
        </p:nvGraphicFramePr>
        <p:xfrm>
          <a:off x="1388103" y="2615249"/>
          <a:ext cx="3286725" cy="147623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75" name="Chart 375"/>
          <p:cNvGraphicFramePr/>
          <p:nvPr>
            <p:extLst>
              <p:ext uri="{D42A27DB-BD31-4B8C-83A1-F6EECF244321}">
                <p14:modId xmlns:p14="http://schemas.microsoft.com/office/powerpoint/2010/main" val="2675190754"/>
              </p:ext>
            </p:extLst>
          </p:nvPr>
        </p:nvGraphicFramePr>
        <p:xfrm>
          <a:off x="1376528" y="4340799"/>
          <a:ext cx="3298300" cy="139664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76" name="Chart 376"/>
          <p:cNvGraphicFramePr/>
          <p:nvPr>
            <p:extLst>
              <p:ext uri="{D42A27DB-BD31-4B8C-83A1-F6EECF244321}">
                <p14:modId xmlns:p14="http://schemas.microsoft.com/office/powerpoint/2010/main" val="1508735257"/>
              </p:ext>
            </p:extLst>
          </p:nvPr>
        </p:nvGraphicFramePr>
        <p:xfrm>
          <a:off x="5597354" y="2586720"/>
          <a:ext cx="2773532" cy="150476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77" name="Chart 377"/>
          <p:cNvGraphicFramePr/>
          <p:nvPr>
            <p:extLst>
              <p:ext uri="{D42A27DB-BD31-4B8C-83A1-F6EECF244321}">
                <p14:modId xmlns:p14="http://schemas.microsoft.com/office/powerpoint/2010/main" val="2027498436"/>
              </p:ext>
            </p:extLst>
          </p:nvPr>
        </p:nvGraphicFramePr>
        <p:xfrm>
          <a:off x="5597354" y="4321831"/>
          <a:ext cx="2773532" cy="1417863"/>
        </p:xfrm>
        <a:graphic>
          <a:graphicData uri="http://schemas.openxmlformats.org/drawingml/2006/chart">
            <c:chart xmlns:c="http://schemas.openxmlformats.org/drawingml/2006/chart" xmlns:r="http://schemas.openxmlformats.org/officeDocument/2006/relationships" r:id="rId6"/>
          </a:graphicData>
        </a:graphic>
      </p:graphicFrame>
      <p:sp>
        <p:nvSpPr>
          <p:cNvPr id="378" name="Shape 378"/>
          <p:cNvSpPr/>
          <p:nvPr/>
        </p:nvSpPr>
        <p:spPr>
          <a:xfrm>
            <a:off x="216408" y="3109988"/>
            <a:ext cx="744981" cy="3708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spAutoFit/>
          </a:bodyPr>
          <a:lstStyle>
            <a:lvl1pPr algn="r">
              <a:defRPr b="1">
                <a:latin typeface="+mj-lt"/>
                <a:ea typeface="+mj-ea"/>
                <a:cs typeface="+mj-cs"/>
                <a:sym typeface="Calibri"/>
              </a:defRPr>
            </a:lvl1pPr>
          </a:lstStyle>
          <a:p>
            <a:r>
              <a:rPr dirty="0">
                <a:solidFill>
                  <a:srgbClr val="000000"/>
                </a:solidFill>
                <a:latin typeface="Calibri" charset="0"/>
                <a:ea typeface="Calibri" charset="0"/>
                <a:cs typeface="Calibri" charset="0"/>
              </a:rPr>
              <a:t>P</a:t>
            </a:r>
            <a:r>
              <a:rPr lang="fr-CA" dirty="0">
                <a:solidFill>
                  <a:srgbClr val="000000"/>
                </a:solidFill>
                <a:latin typeface="Calibri" charset="0"/>
                <a:ea typeface="Calibri" charset="0"/>
                <a:cs typeface="Calibri" charset="0"/>
              </a:rPr>
              <a:t>S</a:t>
            </a:r>
            <a:endParaRPr dirty="0">
              <a:solidFill>
                <a:srgbClr val="000000"/>
              </a:solidFill>
              <a:latin typeface="Calibri" charset="0"/>
              <a:ea typeface="Calibri" charset="0"/>
              <a:cs typeface="Calibri" charset="0"/>
            </a:endParaRPr>
          </a:p>
        </p:txBody>
      </p:sp>
      <p:sp>
        <p:nvSpPr>
          <p:cNvPr id="379" name="Shape 379"/>
          <p:cNvSpPr/>
          <p:nvPr/>
        </p:nvSpPr>
        <p:spPr>
          <a:xfrm>
            <a:off x="217103" y="4789837"/>
            <a:ext cx="743590" cy="3708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spAutoFit/>
          </a:bodyPr>
          <a:lstStyle>
            <a:lvl1pPr algn="r">
              <a:defRPr b="1">
                <a:latin typeface="+mj-lt"/>
                <a:ea typeface="+mj-ea"/>
                <a:cs typeface="+mj-cs"/>
                <a:sym typeface="Calibri"/>
              </a:defRPr>
            </a:lvl1pPr>
          </a:lstStyle>
          <a:p>
            <a:r>
              <a:rPr dirty="0">
                <a:solidFill>
                  <a:srgbClr val="000000"/>
                </a:solidFill>
                <a:latin typeface="Calibri" charset="0"/>
                <a:ea typeface="Calibri" charset="0"/>
                <a:cs typeface="Calibri" charset="0"/>
              </a:rPr>
              <a:t>P</a:t>
            </a:r>
            <a:r>
              <a:rPr lang="fr-CA" dirty="0">
                <a:solidFill>
                  <a:srgbClr val="000000"/>
                </a:solidFill>
                <a:latin typeface="Calibri" charset="0"/>
                <a:ea typeface="Calibri" charset="0"/>
                <a:cs typeface="Calibri" charset="0"/>
              </a:rPr>
              <a:t>D</a:t>
            </a:r>
            <a:endParaRPr dirty="0">
              <a:solidFill>
                <a:srgbClr val="000000"/>
              </a:solidFill>
              <a:latin typeface="Calibri" charset="0"/>
              <a:ea typeface="Calibri" charset="0"/>
              <a:cs typeface="Calibri" charset="0"/>
            </a:endParaRPr>
          </a:p>
        </p:txBody>
      </p:sp>
      <p:sp>
        <p:nvSpPr>
          <p:cNvPr id="381" name="Shape 381"/>
          <p:cNvSpPr/>
          <p:nvPr/>
        </p:nvSpPr>
        <p:spPr>
          <a:xfrm>
            <a:off x="1084690" y="2228217"/>
            <a:ext cx="3622298" cy="36932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ctr" defTabSz="457200">
              <a:defRPr b="1">
                <a:latin typeface="+mj-lt"/>
                <a:ea typeface="+mj-ea"/>
                <a:cs typeface="+mj-cs"/>
                <a:sym typeface="Calibri"/>
              </a:defRPr>
            </a:lvl1pPr>
          </a:lstStyle>
          <a:p>
            <a:r>
              <a:rPr dirty="0">
                <a:solidFill>
                  <a:srgbClr val="000000"/>
                </a:solidFill>
                <a:latin typeface="Calibri" charset="0"/>
                <a:ea typeface="Calibri" charset="0"/>
                <a:cs typeface="Calibri" charset="0"/>
              </a:rPr>
              <a:t>H</a:t>
            </a:r>
            <a:r>
              <a:rPr lang="fr-CA" dirty="0">
                <a:solidFill>
                  <a:srgbClr val="000000"/>
                </a:solidFill>
                <a:latin typeface="Calibri" charset="0"/>
                <a:ea typeface="Calibri" charset="0"/>
                <a:cs typeface="Calibri" charset="0"/>
              </a:rPr>
              <a:t>VG</a:t>
            </a:r>
            <a:endParaRPr dirty="0">
              <a:solidFill>
                <a:srgbClr val="000000"/>
              </a:solidFill>
              <a:latin typeface="Calibri" charset="0"/>
              <a:ea typeface="Calibri" charset="0"/>
              <a:cs typeface="Calibri" charset="0"/>
            </a:endParaRPr>
          </a:p>
        </p:txBody>
      </p:sp>
      <p:sp>
        <p:nvSpPr>
          <p:cNvPr id="382" name="Shape 382"/>
          <p:cNvSpPr/>
          <p:nvPr/>
        </p:nvSpPr>
        <p:spPr>
          <a:xfrm>
            <a:off x="4938540" y="2228217"/>
            <a:ext cx="3572693" cy="36932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ctr" defTabSz="457200">
              <a:defRPr b="1">
                <a:latin typeface="+mj-lt"/>
                <a:ea typeface="+mj-ea"/>
                <a:cs typeface="+mj-cs"/>
                <a:sym typeface="Calibri"/>
              </a:defRPr>
            </a:lvl1pPr>
          </a:lstStyle>
          <a:p>
            <a:r>
              <a:rPr lang="fr-CA" sz="1700" dirty="0">
                <a:solidFill>
                  <a:srgbClr val="000000"/>
                </a:solidFill>
                <a:latin typeface="Calibri" charset="0"/>
                <a:ea typeface="Calibri" charset="0"/>
                <a:cs typeface="Calibri" charset="0"/>
              </a:rPr>
              <a:t>Taux </a:t>
            </a:r>
            <a:r>
              <a:rPr lang="fr-CA" dirty="0">
                <a:solidFill>
                  <a:srgbClr val="000000"/>
                </a:solidFill>
                <a:latin typeface="Calibri" charset="0"/>
                <a:ea typeface="Calibri" charset="0"/>
                <a:cs typeface="Calibri" charset="0"/>
              </a:rPr>
              <a:t>d’excrétion</a:t>
            </a:r>
            <a:r>
              <a:rPr lang="fr-CA" sz="1700" dirty="0">
                <a:solidFill>
                  <a:srgbClr val="000000"/>
                </a:solidFill>
                <a:latin typeface="Calibri" charset="0"/>
                <a:ea typeface="Calibri" charset="0"/>
                <a:cs typeface="Calibri" charset="0"/>
              </a:rPr>
              <a:t> d’albumine</a:t>
            </a:r>
          </a:p>
        </p:txBody>
      </p:sp>
      <p:sp>
        <p:nvSpPr>
          <p:cNvPr id="383" name="Shape 383"/>
          <p:cNvSpPr/>
          <p:nvPr/>
        </p:nvSpPr>
        <p:spPr>
          <a:xfrm flipH="1">
            <a:off x="1097390" y="2833573"/>
            <a:ext cx="1" cy="1325565"/>
          </a:xfrm>
          <a:prstGeom prst="line">
            <a:avLst/>
          </a:prstGeom>
          <a:ln w="25400">
            <a:solidFill>
              <a:srgbClr val="000000"/>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384" name="Shape 384"/>
          <p:cNvSpPr/>
          <p:nvPr/>
        </p:nvSpPr>
        <p:spPr>
          <a:xfrm flipH="1">
            <a:off x="1097390" y="4404299"/>
            <a:ext cx="1" cy="1173238"/>
          </a:xfrm>
          <a:prstGeom prst="line">
            <a:avLst/>
          </a:prstGeom>
          <a:ln w="25400">
            <a:solidFill>
              <a:srgbClr val="000000"/>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385" name="Shape 385"/>
          <p:cNvSpPr/>
          <p:nvPr/>
        </p:nvSpPr>
        <p:spPr>
          <a:xfrm flipH="1">
            <a:off x="4951240" y="2815320"/>
            <a:ext cx="1" cy="2846945"/>
          </a:xfrm>
          <a:prstGeom prst="line">
            <a:avLst/>
          </a:prstGeom>
          <a:ln w="25400">
            <a:solidFill>
              <a:srgbClr val="000000"/>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386" name="Shape 386"/>
          <p:cNvSpPr/>
          <p:nvPr/>
        </p:nvSpPr>
        <p:spPr>
          <a:xfrm>
            <a:off x="4989340" y="3109988"/>
            <a:ext cx="744981" cy="3708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spAutoFit/>
          </a:bodyPr>
          <a:lstStyle>
            <a:lvl1pPr algn="r">
              <a:defRPr b="1">
                <a:latin typeface="+mj-lt"/>
                <a:ea typeface="+mj-ea"/>
                <a:cs typeface="+mj-cs"/>
                <a:sym typeface="Calibri"/>
              </a:defRPr>
            </a:lvl1pPr>
          </a:lstStyle>
          <a:p>
            <a:r>
              <a:rPr lang="fr-CA" dirty="0">
                <a:solidFill>
                  <a:srgbClr val="000000"/>
                </a:solidFill>
                <a:latin typeface="Calibri" charset="0"/>
                <a:ea typeface="Calibri" charset="0"/>
                <a:cs typeface="Calibri" charset="0"/>
              </a:rPr>
              <a:t>P</a:t>
            </a:r>
            <a:r>
              <a:rPr dirty="0">
                <a:solidFill>
                  <a:srgbClr val="000000"/>
                </a:solidFill>
                <a:latin typeface="Calibri" charset="0"/>
                <a:ea typeface="Calibri" charset="0"/>
                <a:cs typeface="Calibri" charset="0"/>
              </a:rPr>
              <a:t>S</a:t>
            </a:r>
          </a:p>
        </p:txBody>
      </p:sp>
      <p:sp>
        <p:nvSpPr>
          <p:cNvPr id="387" name="Shape 387"/>
          <p:cNvSpPr/>
          <p:nvPr/>
        </p:nvSpPr>
        <p:spPr>
          <a:xfrm>
            <a:off x="4990035" y="4789837"/>
            <a:ext cx="743591" cy="3708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spAutoFit/>
          </a:bodyPr>
          <a:lstStyle>
            <a:lvl1pPr algn="r">
              <a:defRPr b="1">
                <a:latin typeface="+mj-lt"/>
                <a:ea typeface="+mj-ea"/>
                <a:cs typeface="+mj-cs"/>
                <a:sym typeface="Calibri"/>
              </a:defRPr>
            </a:lvl1pPr>
          </a:lstStyle>
          <a:p>
            <a:r>
              <a:rPr lang="fr-CA" dirty="0">
                <a:solidFill>
                  <a:srgbClr val="000000"/>
                </a:solidFill>
                <a:latin typeface="Calibri" charset="0"/>
                <a:ea typeface="Calibri" charset="0"/>
                <a:cs typeface="Calibri" charset="0"/>
              </a:rPr>
              <a:t>P</a:t>
            </a:r>
            <a:r>
              <a:rPr dirty="0">
                <a:solidFill>
                  <a:srgbClr val="000000"/>
                </a:solidFill>
                <a:latin typeface="Calibri" charset="0"/>
                <a:ea typeface="Calibri" charset="0"/>
                <a:cs typeface="Calibri" charset="0"/>
              </a:rPr>
              <a:t>D</a:t>
            </a:r>
          </a:p>
        </p:txBody>
      </p:sp>
      <p:sp>
        <p:nvSpPr>
          <p:cNvPr id="388" name="Shape 388"/>
          <p:cNvSpPr/>
          <p:nvPr/>
        </p:nvSpPr>
        <p:spPr>
          <a:xfrm flipH="1" flipV="1">
            <a:off x="1224390" y="4286137"/>
            <a:ext cx="3614151" cy="1"/>
          </a:xfrm>
          <a:prstGeom prst="line">
            <a:avLst/>
          </a:prstGeom>
          <a:ln w="12700">
            <a:solidFill>
              <a:srgbClr val="000000"/>
            </a:solidFill>
            <a:prstDash val="sysDot"/>
            <a:miter lim="400000"/>
          </a:ln>
        </p:spPr>
        <p:txBody>
          <a:bodyPr lIns="45718" tIns="45718" rIns="45718" bIns="45718"/>
          <a:lstStyle/>
          <a:p>
            <a:endParaRPr>
              <a:solidFill>
                <a:srgbClr val="000000"/>
              </a:solidFill>
              <a:latin typeface="Calibri" charset="0"/>
              <a:ea typeface="Calibri" charset="0"/>
              <a:cs typeface="Calibri" charset="0"/>
            </a:endParaRPr>
          </a:p>
        </p:txBody>
      </p:sp>
      <p:sp>
        <p:nvSpPr>
          <p:cNvPr id="389" name="Shape 389"/>
          <p:cNvSpPr/>
          <p:nvPr/>
        </p:nvSpPr>
        <p:spPr>
          <a:xfrm flipH="1" flipV="1">
            <a:off x="5063940" y="4298837"/>
            <a:ext cx="3614151" cy="1"/>
          </a:xfrm>
          <a:prstGeom prst="line">
            <a:avLst/>
          </a:prstGeom>
          <a:ln w="12700">
            <a:solidFill>
              <a:srgbClr val="000000"/>
            </a:solidFill>
            <a:prstDash val="sysDot"/>
            <a:miter lim="400000"/>
          </a:ln>
        </p:spPr>
        <p:txBody>
          <a:bodyPr lIns="45718" tIns="45718" rIns="45718" bIns="45718"/>
          <a:lstStyle/>
          <a:p>
            <a:endParaRPr>
              <a:solidFill>
                <a:srgbClr val="000000"/>
              </a:solidFill>
              <a:latin typeface="Calibri" charset="0"/>
              <a:ea typeface="Calibri" charset="0"/>
              <a:cs typeface="Calibri" charset="0"/>
            </a:endParaRPr>
          </a:p>
        </p:txBody>
      </p:sp>
      <p:sp>
        <p:nvSpPr>
          <p:cNvPr id="390" name="Shape 390"/>
          <p:cNvSpPr/>
          <p:nvPr/>
        </p:nvSpPr>
        <p:spPr>
          <a:xfrm>
            <a:off x="1388104" y="5792100"/>
            <a:ext cx="3450438" cy="261606"/>
          </a:xfrm>
          <a:prstGeom prst="rect">
            <a:avLst/>
          </a:prstGeom>
          <a:ln w="12700">
            <a:miter lim="400000"/>
          </a:ln>
          <a:extLst>
            <a:ext uri="{C572A759-6A51-4108-AA02-DFA0A04FC94B}">
              <ma14:wrappingTextBoxFlag xmlns:ma14="http://schemas.microsoft.com/office/mac/drawingml/2011/main" val="1"/>
            </a:ext>
          </a:extLst>
        </p:spPr>
        <p:txBody>
          <a:bodyPr wrap="square" lIns="45718" tIns="45718" rIns="45718" bIns="45718">
            <a:spAutoFit/>
          </a:bodyPr>
          <a:lstStyle>
            <a:lvl1pPr>
              <a:defRPr sz="1000">
                <a:latin typeface="+mj-lt"/>
                <a:ea typeface="+mj-ea"/>
                <a:cs typeface="+mj-cs"/>
                <a:sym typeface="Calibri"/>
              </a:defRPr>
            </a:lvl1pPr>
          </a:lstStyle>
          <a:p>
            <a:pPr>
              <a:defRPr sz="1100"/>
            </a:pPr>
            <a:r>
              <a:rPr lang="fr-CA" sz="1100" dirty="0">
                <a:solidFill>
                  <a:srgbClr val="000000"/>
                </a:solidFill>
                <a:latin typeface="Calibri" charset="0"/>
                <a:ea typeface="Calibri" charset="0"/>
                <a:cs typeface="Calibri" charset="0"/>
              </a:rPr>
              <a:t>Indices des lésions des organes cibles, dues à l’HTA</a:t>
            </a:r>
          </a:p>
        </p:txBody>
      </p:sp>
      <p:sp>
        <p:nvSpPr>
          <p:cNvPr id="391" name="Shape 391"/>
          <p:cNvSpPr/>
          <p:nvPr/>
        </p:nvSpPr>
        <p:spPr>
          <a:xfrm>
            <a:off x="5402580" y="5792100"/>
            <a:ext cx="3131513" cy="261606"/>
          </a:xfrm>
          <a:prstGeom prst="rect">
            <a:avLst/>
          </a:prstGeom>
          <a:ln w="12700">
            <a:miter lim="400000"/>
          </a:ln>
          <a:extLst>
            <a:ext uri="{C572A759-6A51-4108-AA02-DFA0A04FC94B}">
              <ma14:wrappingTextBoxFlag xmlns:ma14="http://schemas.microsoft.com/office/mac/drawingml/2011/main" val="1"/>
            </a:ext>
          </a:extLst>
        </p:spPr>
        <p:txBody>
          <a:bodyPr wrap="square" lIns="45718" tIns="45718" rIns="45718" bIns="45718">
            <a:spAutoFit/>
          </a:bodyPr>
          <a:lstStyle>
            <a:lvl1pPr>
              <a:defRPr sz="1000">
                <a:latin typeface="+mj-lt"/>
                <a:ea typeface="+mj-ea"/>
                <a:cs typeface="+mj-cs"/>
                <a:sym typeface="Calibri"/>
              </a:defRPr>
            </a:lvl1pPr>
          </a:lstStyle>
          <a:p>
            <a:pPr>
              <a:defRPr sz="1100"/>
            </a:pPr>
            <a:r>
              <a:rPr lang="fr-CA" sz="1100" dirty="0">
                <a:solidFill>
                  <a:srgbClr val="000000"/>
                </a:solidFill>
                <a:latin typeface="Calibri" charset="0"/>
                <a:ea typeface="Calibri" charset="0"/>
                <a:cs typeface="Calibri" charset="0"/>
              </a:rPr>
              <a:t>Indices des lésions des organes cibles, dues à l’HTA</a:t>
            </a:r>
          </a:p>
        </p:txBody>
      </p:sp>
      <p:sp>
        <p:nvSpPr>
          <p:cNvPr id="3" name="Titre 2"/>
          <p:cNvSpPr>
            <a:spLocks noGrp="1"/>
          </p:cNvSpPr>
          <p:nvPr>
            <p:ph type="title"/>
          </p:nvPr>
        </p:nvSpPr>
        <p:spPr>
          <a:xfrm>
            <a:off x="628650" y="1170000"/>
            <a:ext cx="7886700" cy="861530"/>
          </a:xfrm>
        </p:spPr>
        <p:txBody>
          <a:bodyPr>
            <a:normAutofit fontScale="90000"/>
          </a:bodyPr>
          <a:lstStyle/>
          <a:p>
            <a:r>
              <a:rPr lang="fr-FR" dirty="0"/>
              <a:t>Mesures hors clinique : en corrélation plus étroite avec le risque lié à la PA que les mesures en clinique</a:t>
            </a:r>
          </a:p>
        </p:txBody>
      </p:sp>
      <p:sp>
        <p:nvSpPr>
          <p:cNvPr id="23"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r">
              <a:defRPr sz="1100">
                <a:latin typeface="+mj-lt"/>
                <a:ea typeface="+mj-ea"/>
                <a:cs typeface="+mj-cs"/>
                <a:sym typeface="Calibri"/>
              </a:defRPr>
            </a:pPr>
            <a:endParaRPr sz="1200" dirty="0">
              <a:solidFill>
                <a:srgbClr val="000000"/>
              </a:solidFill>
              <a:latin typeface="Calibri" charset="0"/>
              <a:ea typeface="Calibri" charset="0"/>
              <a:cs typeface="Calibri" charset="0"/>
              <a:sym typeface="Calibri"/>
            </a:endParaRPr>
          </a:p>
          <a:p>
            <a:pPr algn="r">
              <a:defRPr sz="1100">
                <a:latin typeface="+mj-lt"/>
                <a:ea typeface="+mj-ea"/>
                <a:cs typeface="+mj-cs"/>
                <a:sym typeface="Calibri"/>
              </a:defRPr>
            </a:pPr>
            <a:r>
              <a:rPr sz="1200" dirty="0" err="1">
                <a:solidFill>
                  <a:srgbClr val="000000"/>
                </a:solidFill>
                <a:latin typeface="Calibri" charset="0"/>
                <a:ea typeface="Calibri" charset="0"/>
                <a:cs typeface="Calibri" charset="0"/>
                <a:sym typeface="Calibri"/>
              </a:rPr>
              <a:t>Mulè</a:t>
            </a:r>
            <a:r>
              <a:rPr sz="1200" dirty="0">
                <a:solidFill>
                  <a:srgbClr val="000000"/>
                </a:solidFill>
                <a:latin typeface="Calibri" charset="0"/>
                <a:ea typeface="Calibri" charset="0"/>
                <a:cs typeface="Calibri" charset="0"/>
                <a:sym typeface="Calibri"/>
              </a:rPr>
              <a:t> G</a:t>
            </a:r>
            <a:r>
              <a:rPr lang="en-US" sz="1200" dirty="0">
                <a:solidFill>
                  <a:srgbClr val="000000"/>
                </a:solidFill>
                <a:latin typeface="Calibri" charset="0"/>
                <a:ea typeface="Calibri" charset="0"/>
                <a:cs typeface="Calibri" charset="0"/>
                <a:sym typeface="Calibri"/>
              </a:rPr>
              <a:t>,</a:t>
            </a:r>
            <a:r>
              <a:rPr sz="1200" dirty="0">
                <a:solidFill>
                  <a:srgbClr val="000000"/>
                </a:solidFill>
                <a:latin typeface="Calibri" charset="0"/>
                <a:ea typeface="Calibri" charset="0"/>
                <a:cs typeface="Calibri" charset="0"/>
                <a:sym typeface="Calibri"/>
              </a:rPr>
              <a:t> et al. </a:t>
            </a:r>
            <a:r>
              <a:rPr sz="1200" i="1" dirty="0">
                <a:solidFill>
                  <a:srgbClr val="000000"/>
                </a:solidFill>
                <a:latin typeface="Calibri" charset="0"/>
                <a:ea typeface="Calibri" charset="0"/>
                <a:cs typeface="Calibri" charset="0"/>
                <a:sym typeface="Calibri"/>
              </a:rPr>
              <a:t>J </a:t>
            </a:r>
            <a:r>
              <a:rPr sz="1200" i="1" dirty="0" err="1">
                <a:solidFill>
                  <a:srgbClr val="000000"/>
                </a:solidFill>
                <a:latin typeface="Calibri" charset="0"/>
                <a:ea typeface="Calibri" charset="0"/>
                <a:cs typeface="Calibri" charset="0"/>
                <a:sym typeface="Calibri"/>
              </a:rPr>
              <a:t>Cardiovasc</a:t>
            </a:r>
            <a:r>
              <a:rPr sz="1200" i="1" dirty="0">
                <a:solidFill>
                  <a:srgbClr val="000000"/>
                </a:solidFill>
                <a:latin typeface="Calibri" charset="0"/>
                <a:ea typeface="Calibri" charset="0"/>
                <a:cs typeface="Calibri" charset="0"/>
                <a:sym typeface="Calibri"/>
              </a:rPr>
              <a:t> Risk</a:t>
            </a:r>
            <a:r>
              <a:rPr sz="1200" dirty="0">
                <a:solidFill>
                  <a:srgbClr val="000000"/>
                </a:solidFill>
                <a:latin typeface="Calibri" charset="0"/>
                <a:ea typeface="Calibri" charset="0"/>
                <a:cs typeface="Calibri" charset="0"/>
                <a:sym typeface="Calibri"/>
              </a:rPr>
              <a:t> 2002;9:123-9. </a:t>
            </a:r>
          </a:p>
        </p:txBody>
      </p:sp>
    </p:spTree>
    <p:extLst>
      <p:ext uri="{BB962C8B-B14F-4D97-AF65-F5344CB8AC3E}">
        <p14:creationId xmlns:p14="http://schemas.microsoft.com/office/powerpoint/2010/main" val="744894888"/>
      </p:ext>
    </p:extLst>
  </p:cSld>
  <p:clrMapOvr>
    <a:masterClrMapping/>
  </p:clrMapOvr>
  <p:transition xmlns:p14="http://schemas.microsoft.com/office/powerpoint/2010/mai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 name="Group 286"/>
          <p:cNvGrpSpPr/>
          <p:nvPr/>
        </p:nvGrpSpPr>
        <p:grpSpPr>
          <a:xfrm>
            <a:off x="1067213" y="2131112"/>
            <a:ext cx="6711893" cy="4079963"/>
            <a:chOff x="-117059" y="-32606"/>
            <a:chExt cx="6711892" cy="4706671"/>
          </a:xfrm>
        </p:grpSpPr>
        <p:grpSp>
          <p:nvGrpSpPr>
            <p:cNvPr id="275" name="Group 275"/>
            <p:cNvGrpSpPr/>
            <p:nvPr/>
          </p:nvGrpSpPr>
          <p:grpSpPr>
            <a:xfrm>
              <a:off x="-117059" y="-32606"/>
              <a:ext cx="6711892" cy="4706671"/>
              <a:chOff x="-117057" y="-32604"/>
              <a:chExt cx="6711890" cy="4706669"/>
            </a:xfrm>
          </p:grpSpPr>
          <p:grpSp>
            <p:nvGrpSpPr>
              <p:cNvPr id="272" name="Group 272"/>
              <p:cNvGrpSpPr/>
              <p:nvPr/>
            </p:nvGrpSpPr>
            <p:grpSpPr>
              <a:xfrm>
                <a:off x="659572" y="-32604"/>
                <a:ext cx="5935261" cy="4273922"/>
                <a:chOff x="43098" y="-32602"/>
                <a:chExt cx="5935260" cy="4273920"/>
              </a:xfrm>
            </p:grpSpPr>
            <p:sp>
              <p:nvSpPr>
                <p:cNvPr id="246" name="Shape 246"/>
                <p:cNvSpPr/>
                <p:nvPr/>
              </p:nvSpPr>
              <p:spPr>
                <a:xfrm>
                  <a:off x="43098" y="2984804"/>
                  <a:ext cx="235642" cy="213032"/>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ctr">
                  <a:spAutoFit/>
                </a:bodyPr>
                <a:lstStyle>
                  <a:lvl1pPr algn="r">
                    <a:defRPr sz="1100">
                      <a:latin typeface="Arial"/>
                      <a:ea typeface="Arial"/>
                      <a:cs typeface="Arial"/>
                      <a:sym typeface="Arial"/>
                    </a:defRPr>
                  </a:lvl1pPr>
                </a:lstStyle>
                <a:p>
                  <a:r>
                    <a:rPr sz="1200">
                      <a:solidFill>
                        <a:srgbClr val="000000"/>
                      </a:solidFill>
                      <a:latin typeface="Calibri" charset="0"/>
                      <a:ea typeface="Calibri" charset="0"/>
                      <a:cs typeface="Calibri" charset="0"/>
                    </a:rPr>
                    <a:t>120</a:t>
                  </a:r>
                </a:p>
              </p:txBody>
            </p:sp>
            <p:sp>
              <p:nvSpPr>
                <p:cNvPr id="247" name="Shape 247"/>
                <p:cNvSpPr/>
                <p:nvPr/>
              </p:nvSpPr>
              <p:spPr>
                <a:xfrm>
                  <a:off x="43098" y="2230454"/>
                  <a:ext cx="235642" cy="213032"/>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ctr">
                  <a:spAutoFit/>
                </a:bodyPr>
                <a:lstStyle>
                  <a:lvl1pPr algn="r">
                    <a:defRPr sz="1100">
                      <a:latin typeface="Arial"/>
                      <a:ea typeface="Arial"/>
                      <a:cs typeface="Arial"/>
                      <a:sym typeface="Arial"/>
                    </a:defRPr>
                  </a:lvl1pPr>
                </a:lstStyle>
                <a:p>
                  <a:r>
                    <a:rPr sz="1200">
                      <a:solidFill>
                        <a:srgbClr val="000000"/>
                      </a:solidFill>
                      <a:latin typeface="Calibri" charset="0"/>
                      <a:ea typeface="Calibri" charset="0"/>
                      <a:cs typeface="Calibri" charset="0"/>
                    </a:rPr>
                    <a:t>140</a:t>
                  </a:r>
                </a:p>
              </p:txBody>
            </p:sp>
            <p:sp>
              <p:nvSpPr>
                <p:cNvPr id="248" name="Shape 248"/>
                <p:cNvSpPr/>
                <p:nvPr/>
              </p:nvSpPr>
              <p:spPr>
                <a:xfrm>
                  <a:off x="43098" y="1476102"/>
                  <a:ext cx="235642" cy="213032"/>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ctr">
                  <a:spAutoFit/>
                </a:bodyPr>
                <a:lstStyle>
                  <a:lvl1pPr algn="r">
                    <a:defRPr sz="1100">
                      <a:latin typeface="Arial"/>
                      <a:ea typeface="Arial"/>
                      <a:cs typeface="Arial"/>
                      <a:sym typeface="Arial"/>
                    </a:defRPr>
                  </a:lvl1pPr>
                </a:lstStyle>
                <a:p>
                  <a:r>
                    <a:rPr sz="1200">
                      <a:solidFill>
                        <a:srgbClr val="000000"/>
                      </a:solidFill>
                      <a:latin typeface="Calibri" charset="0"/>
                      <a:ea typeface="Calibri" charset="0"/>
                      <a:cs typeface="Calibri" charset="0"/>
                    </a:rPr>
                    <a:t>160</a:t>
                  </a:r>
                </a:p>
              </p:txBody>
            </p:sp>
            <p:sp>
              <p:nvSpPr>
                <p:cNvPr id="249" name="Shape 249"/>
                <p:cNvSpPr/>
                <p:nvPr/>
              </p:nvSpPr>
              <p:spPr>
                <a:xfrm>
                  <a:off x="43098" y="721750"/>
                  <a:ext cx="235642" cy="213032"/>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ctr">
                  <a:spAutoFit/>
                </a:bodyPr>
                <a:lstStyle>
                  <a:lvl1pPr algn="r">
                    <a:defRPr sz="1100">
                      <a:latin typeface="Arial"/>
                      <a:ea typeface="Arial"/>
                      <a:cs typeface="Arial"/>
                      <a:sym typeface="Arial"/>
                    </a:defRPr>
                  </a:lvl1pPr>
                </a:lstStyle>
                <a:p>
                  <a:r>
                    <a:rPr sz="1200">
                      <a:solidFill>
                        <a:srgbClr val="000000"/>
                      </a:solidFill>
                      <a:latin typeface="Calibri" charset="0"/>
                      <a:ea typeface="Calibri" charset="0"/>
                      <a:cs typeface="Calibri" charset="0"/>
                    </a:rPr>
                    <a:t>180</a:t>
                  </a:r>
                </a:p>
              </p:txBody>
            </p:sp>
            <p:sp>
              <p:nvSpPr>
                <p:cNvPr id="250" name="Shape 250"/>
                <p:cNvSpPr/>
                <p:nvPr/>
              </p:nvSpPr>
              <p:spPr>
                <a:xfrm>
                  <a:off x="43098" y="-32602"/>
                  <a:ext cx="235642" cy="213032"/>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ctr">
                  <a:spAutoFit/>
                </a:bodyPr>
                <a:lstStyle>
                  <a:lvl1pPr algn="r">
                    <a:defRPr sz="1100">
                      <a:latin typeface="Arial"/>
                      <a:ea typeface="Arial"/>
                      <a:cs typeface="Arial"/>
                      <a:sym typeface="Arial"/>
                    </a:defRPr>
                  </a:lvl1pPr>
                </a:lstStyle>
                <a:p>
                  <a:r>
                    <a:rPr sz="1200" dirty="0">
                      <a:solidFill>
                        <a:srgbClr val="000000"/>
                      </a:solidFill>
                      <a:latin typeface="Calibri" charset="0"/>
                      <a:ea typeface="Calibri" charset="0"/>
                      <a:cs typeface="Calibri" charset="0"/>
                    </a:rPr>
                    <a:t>200</a:t>
                  </a:r>
                </a:p>
              </p:txBody>
            </p:sp>
            <p:sp>
              <p:nvSpPr>
                <p:cNvPr id="251" name="Shape 251"/>
                <p:cNvSpPr/>
                <p:nvPr/>
              </p:nvSpPr>
              <p:spPr>
                <a:xfrm>
                  <a:off x="43098" y="3739155"/>
                  <a:ext cx="235642" cy="213032"/>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ctr">
                  <a:spAutoFit/>
                </a:bodyPr>
                <a:lstStyle>
                  <a:lvl1pPr algn="r">
                    <a:defRPr sz="1100">
                      <a:latin typeface="Arial"/>
                      <a:ea typeface="Arial"/>
                      <a:cs typeface="Arial"/>
                      <a:sym typeface="Arial"/>
                    </a:defRPr>
                  </a:lvl1pPr>
                </a:lstStyle>
                <a:p>
                  <a:r>
                    <a:rPr sz="1200">
                      <a:solidFill>
                        <a:srgbClr val="000000"/>
                      </a:solidFill>
                      <a:latin typeface="Calibri" charset="0"/>
                      <a:ea typeface="Calibri" charset="0"/>
                      <a:cs typeface="Calibri" charset="0"/>
                    </a:rPr>
                    <a:t>100</a:t>
                  </a:r>
                </a:p>
              </p:txBody>
            </p:sp>
            <p:grpSp>
              <p:nvGrpSpPr>
                <p:cNvPr id="264" name="Group 264"/>
                <p:cNvGrpSpPr/>
                <p:nvPr/>
              </p:nvGrpSpPr>
              <p:grpSpPr>
                <a:xfrm>
                  <a:off x="356765" y="74893"/>
                  <a:ext cx="5504691" cy="3919195"/>
                  <a:chOff x="0" y="0"/>
                  <a:chExt cx="5504690" cy="3919194"/>
                </a:xfrm>
              </p:grpSpPr>
              <p:sp>
                <p:nvSpPr>
                  <p:cNvPr id="252" name="Shape 252"/>
                  <p:cNvSpPr/>
                  <p:nvPr/>
                </p:nvSpPr>
                <p:spPr>
                  <a:xfrm flipH="1">
                    <a:off x="184576" y="0"/>
                    <a:ext cx="1" cy="3918560"/>
                  </a:xfrm>
                  <a:prstGeom prst="line">
                    <a:avLst/>
                  </a:prstGeom>
                  <a:solidFill>
                    <a:srgbClr val="8497B0"/>
                  </a:solidFill>
                  <a:ln w="12700" cap="flat">
                    <a:solidFill>
                      <a:schemeClr val="accent3"/>
                    </a:solidFill>
                    <a:prstDash val="solid"/>
                    <a:round/>
                  </a:ln>
                  <a:effectLst/>
                </p:spPr>
                <p:txBody>
                  <a:bodyPr wrap="square" lIns="45718" tIns="45718" rIns="45718" bIns="45718" numCol="1" anchor="t">
                    <a:noAutofit/>
                  </a:bodyPr>
                  <a:lstStyle/>
                  <a:p>
                    <a:endParaRPr>
                      <a:solidFill>
                        <a:srgbClr val="000000"/>
                      </a:solidFill>
                      <a:latin typeface="Calibri" charset="0"/>
                      <a:ea typeface="Calibri" charset="0"/>
                      <a:cs typeface="Calibri" charset="0"/>
                    </a:endParaRPr>
                  </a:p>
                </p:txBody>
              </p:sp>
              <p:sp>
                <p:nvSpPr>
                  <p:cNvPr id="253" name="Shape 253"/>
                  <p:cNvSpPr/>
                  <p:nvPr/>
                </p:nvSpPr>
                <p:spPr>
                  <a:xfrm>
                    <a:off x="-1" y="3022349"/>
                    <a:ext cx="188898" cy="2"/>
                  </a:xfrm>
                  <a:prstGeom prst="line">
                    <a:avLst/>
                  </a:prstGeom>
                  <a:solidFill>
                    <a:srgbClr val="8497B0"/>
                  </a:solidFill>
                  <a:ln w="12700" cap="flat">
                    <a:solidFill>
                      <a:schemeClr val="accent3"/>
                    </a:solidFill>
                    <a:prstDash val="solid"/>
                    <a:round/>
                  </a:ln>
                  <a:effectLst/>
                </p:spPr>
                <p:txBody>
                  <a:bodyPr wrap="square" lIns="45718" tIns="45718" rIns="45718" bIns="45718" numCol="1" anchor="t">
                    <a:noAutofit/>
                  </a:bodyPr>
                  <a:lstStyle/>
                  <a:p>
                    <a:endParaRPr>
                      <a:solidFill>
                        <a:srgbClr val="000000"/>
                      </a:solidFill>
                      <a:latin typeface="Calibri" charset="0"/>
                      <a:ea typeface="Calibri" charset="0"/>
                      <a:cs typeface="Calibri" charset="0"/>
                    </a:endParaRPr>
                  </a:p>
                </p:txBody>
              </p:sp>
              <p:sp>
                <p:nvSpPr>
                  <p:cNvPr id="254" name="Shape 254"/>
                  <p:cNvSpPr/>
                  <p:nvPr/>
                </p:nvSpPr>
                <p:spPr>
                  <a:xfrm>
                    <a:off x="-1" y="1513688"/>
                    <a:ext cx="188898" cy="2"/>
                  </a:xfrm>
                  <a:prstGeom prst="line">
                    <a:avLst/>
                  </a:prstGeom>
                  <a:solidFill>
                    <a:srgbClr val="8497B0"/>
                  </a:solidFill>
                  <a:ln w="12700" cap="flat">
                    <a:solidFill>
                      <a:schemeClr val="accent3"/>
                    </a:solidFill>
                    <a:prstDash val="solid"/>
                    <a:round/>
                  </a:ln>
                  <a:effectLst/>
                </p:spPr>
                <p:txBody>
                  <a:bodyPr wrap="square" lIns="45718" tIns="45718" rIns="45718" bIns="45718" numCol="1" anchor="t">
                    <a:noAutofit/>
                  </a:bodyPr>
                  <a:lstStyle/>
                  <a:p>
                    <a:endParaRPr>
                      <a:solidFill>
                        <a:srgbClr val="000000"/>
                      </a:solidFill>
                      <a:latin typeface="Calibri" charset="0"/>
                      <a:ea typeface="Calibri" charset="0"/>
                      <a:cs typeface="Calibri" charset="0"/>
                    </a:endParaRPr>
                  </a:p>
                </p:txBody>
              </p:sp>
              <p:sp>
                <p:nvSpPr>
                  <p:cNvPr id="255" name="Shape 255"/>
                  <p:cNvSpPr/>
                  <p:nvPr/>
                </p:nvSpPr>
                <p:spPr>
                  <a:xfrm>
                    <a:off x="-1" y="2268019"/>
                    <a:ext cx="188898" cy="2"/>
                  </a:xfrm>
                  <a:prstGeom prst="line">
                    <a:avLst/>
                  </a:prstGeom>
                  <a:solidFill>
                    <a:srgbClr val="8497B0"/>
                  </a:solidFill>
                  <a:ln w="12700" cap="flat">
                    <a:solidFill>
                      <a:schemeClr val="accent3"/>
                    </a:solidFill>
                    <a:prstDash val="solid"/>
                    <a:round/>
                  </a:ln>
                  <a:effectLst/>
                </p:spPr>
                <p:txBody>
                  <a:bodyPr wrap="square" lIns="45718" tIns="45718" rIns="45718" bIns="45718" numCol="1" anchor="t">
                    <a:noAutofit/>
                  </a:bodyPr>
                  <a:lstStyle/>
                  <a:p>
                    <a:endParaRPr>
                      <a:solidFill>
                        <a:srgbClr val="000000"/>
                      </a:solidFill>
                      <a:latin typeface="Calibri" charset="0"/>
                      <a:ea typeface="Calibri" charset="0"/>
                      <a:cs typeface="Calibri" charset="0"/>
                    </a:endParaRPr>
                  </a:p>
                </p:txBody>
              </p:sp>
              <p:sp>
                <p:nvSpPr>
                  <p:cNvPr id="256" name="Shape 256"/>
                  <p:cNvSpPr/>
                  <p:nvPr/>
                </p:nvSpPr>
                <p:spPr>
                  <a:xfrm>
                    <a:off x="-1" y="759358"/>
                    <a:ext cx="188898" cy="2"/>
                  </a:xfrm>
                  <a:prstGeom prst="line">
                    <a:avLst/>
                  </a:prstGeom>
                  <a:solidFill>
                    <a:srgbClr val="8497B0"/>
                  </a:solidFill>
                  <a:ln w="12700" cap="flat">
                    <a:solidFill>
                      <a:schemeClr val="accent3"/>
                    </a:solidFill>
                    <a:prstDash val="solid"/>
                    <a:round/>
                  </a:ln>
                  <a:effectLst/>
                </p:spPr>
                <p:txBody>
                  <a:bodyPr wrap="square" lIns="45718" tIns="45718" rIns="45718" bIns="45718" numCol="1" anchor="t">
                    <a:noAutofit/>
                  </a:bodyPr>
                  <a:lstStyle/>
                  <a:p>
                    <a:endParaRPr>
                      <a:solidFill>
                        <a:srgbClr val="000000"/>
                      </a:solidFill>
                      <a:latin typeface="Calibri" charset="0"/>
                      <a:ea typeface="Calibri" charset="0"/>
                      <a:cs typeface="Calibri" charset="0"/>
                    </a:endParaRPr>
                  </a:p>
                </p:txBody>
              </p:sp>
              <p:sp>
                <p:nvSpPr>
                  <p:cNvPr id="257" name="Shape 257"/>
                  <p:cNvSpPr/>
                  <p:nvPr/>
                </p:nvSpPr>
                <p:spPr>
                  <a:xfrm>
                    <a:off x="-1" y="5028"/>
                    <a:ext cx="188898" cy="2"/>
                  </a:xfrm>
                  <a:prstGeom prst="line">
                    <a:avLst/>
                  </a:prstGeom>
                  <a:solidFill>
                    <a:srgbClr val="8497B0"/>
                  </a:solidFill>
                  <a:ln w="12700" cap="flat">
                    <a:solidFill>
                      <a:schemeClr val="accent3"/>
                    </a:solidFill>
                    <a:prstDash val="solid"/>
                    <a:round/>
                  </a:ln>
                  <a:effectLst/>
                </p:spPr>
                <p:txBody>
                  <a:bodyPr wrap="square" lIns="45718" tIns="45718" rIns="45718" bIns="45718" numCol="1" anchor="t">
                    <a:noAutofit/>
                  </a:bodyPr>
                  <a:lstStyle/>
                  <a:p>
                    <a:endParaRPr>
                      <a:solidFill>
                        <a:srgbClr val="000000"/>
                      </a:solidFill>
                      <a:latin typeface="Calibri" charset="0"/>
                      <a:ea typeface="Calibri" charset="0"/>
                      <a:cs typeface="Calibri" charset="0"/>
                    </a:endParaRPr>
                  </a:p>
                </p:txBody>
              </p:sp>
              <p:sp>
                <p:nvSpPr>
                  <p:cNvPr id="258" name="Shape 258"/>
                  <p:cNvSpPr/>
                  <p:nvPr/>
                </p:nvSpPr>
                <p:spPr>
                  <a:xfrm flipV="1">
                    <a:off x="1247779" y="3777423"/>
                    <a:ext cx="2" cy="141772"/>
                  </a:xfrm>
                  <a:prstGeom prst="line">
                    <a:avLst/>
                  </a:prstGeom>
                  <a:solidFill>
                    <a:srgbClr val="8497B0"/>
                  </a:solidFill>
                  <a:ln w="12700" cap="flat">
                    <a:solidFill>
                      <a:schemeClr val="accent3"/>
                    </a:solidFill>
                    <a:prstDash val="solid"/>
                    <a:round/>
                  </a:ln>
                  <a:effectLst/>
                </p:spPr>
                <p:txBody>
                  <a:bodyPr wrap="square" lIns="45718" tIns="45718" rIns="45718" bIns="45718" numCol="1" anchor="t">
                    <a:noAutofit/>
                  </a:bodyPr>
                  <a:lstStyle/>
                  <a:p>
                    <a:endParaRPr>
                      <a:solidFill>
                        <a:srgbClr val="000000"/>
                      </a:solidFill>
                      <a:latin typeface="Calibri" charset="0"/>
                      <a:ea typeface="Calibri" charset="0"/>
                      <a:cs typeface="Calibri" charset="0"/>
                    </a:endParaRPr>
                  </a:p>
                </p:txBody>
              </p:sp>
              <p:sp>
                <p:nvSpPr>
                  <p:cNvPr id="259" name="Shape 259"/>
                  <p:cNvSpPr/>
                  <p:nvPr/>
                </p:nvSpPr>
                <p:spPr>
                  <a:xfrm flipV="1">
                    <a:off x="4439293" y="3777423"/>
                    <a:ext cx="2" cy="141772"/>
                  </a:xfrm>
                  <a:prstGeom prst="line">
                    <a:avLst/>
                  </a:prstGeom>
                  <a:solidFill>
                    <a:srgbClr val="8497B0"/>
                  </a:solidFill>
                  <a:ln w="12700" cap="flat">
                    <a:solidFill>
                      <a:schemeClr val="accent3"/>
                    </a:solidFill>
                    <a:prstDash val="solid"/>
                    <a:round/>
                  </a:ln>
                  <a:effectLst/>
                </p:spPr>
                <p:txBody>
                  <a:bodyPr wrap="square" lIns="45718" tIns="45718" rIns="45718" bIns="45718" numCol="1" anchor="t">
                    <a:noAutofit/>
                  </a:bodyPr>
                  <a:lstStyle/>
                  <a:p>
                    <a:endParaRPr>
                      <a:solidFill>
                        <a:srgbClr val="000000"/>
                      </a:solidFill>
                      <a:latin typeface="Calibri" charset="0"/>
                      <a:ea typeface="Calibri" charset="0"/>
                      <a:cs typeface="Calibri" charset="0"/>
                    </a:endParaRPr>
                  </a:p>
                </p:txBody>
              </p:sp>
              <p:sp>
                <p:nvSpPr>
                  <p:cNvPr id="260" name="Shape 260"/>
                  <p:cNvSpPr/>
                  <p:nvPr/>
                </p:nvSpPr>
                <p:spPr>
                  <a:xfrm flipV="1">
                    <a:off x="2311617" y="3777423"/>
                    <a:ext cx="2" cy="141772"/>
                  </a:xfrm>
                  <a:prstGeom prst="line">
                    <a:avLst/>
                  </a:prstGeom>
                  <a:solidFill>
                    <a:srgbClr val="8497B0"/>
                  </a:solidFill>
                  <a:ln w="12700" cap="flat">
                    <a:solidFill>
                      <a:schemeClr val="accent3"/>
                    </a:solidFill>
                    <a:prstDash val="solid"/>
                    <a:round/>
                  </a:ln>
                  <a:effectLst/>
                </p:spPr>
                <p:txBody>
                  <a:bodyPr wrap="square" lIns="45718" tIns="45718" rIns="45718" bIns="45718" numCol="1" anchor="t">
                    <a:noAutofit/>
                  </a:bodyPr>
                  <a:lstStyle/>
                  <a:p>
                    <a:endParaRPr>
                      <a:solidFill>
                        <a:srgbClr val="000000"/>
                      </a:solidFill>
                      <a:latin typeface="Calibri" charset="0"/>
                      <a:ea typeface="Calibri" charset="0"/>
                      <a:cs typeface="Calibri" charset="0"/>
                    </a:endParaRPr>
                  </a:p>
                </p:txBody>
              </p:sp>
              <p:sp>
                <p:nvSpPr>
                  <p:cNvPr id="261" name="Shape 261"/>
                  <p:cNvSpPr/>
                  <p:nvPr/>
                </p:nvSpPr>
                <p:spPr>
                  <a:xfrm flipV="1">
                    <a:off x="3375455" y="3777423"/>
                    <a:ext cx="2" cy="141772"/>
                  </a:xfrm>
                  <a:prstGeom prst="line">
                    <a:avLst/>
                  </a:prstGeom>
                  <a:solidFill>
                    <a:srgbClr val="8497B0"/>
                  </a:solidFill>
                  <a:ln w="12700" cap="flat">
                    <a:solidFill>
                      <a:schemeClr val="accent3"/>
                    </a:solidFill>
                    <a:prstDash val="solid"/>
                    <a:round/>
                  </a:ln>
                  <a:effectLst/>
                </p:spPr>
                <p:txBody>
                  <a:bodyPr wrap="square" lIns="45718" tIns="45718" rIns="45718" bIns="45718" numCol="1" anchor="t">
                    <a:noAutofit/>
                  </a:bodyPr>
                  <a:lstStyle/>
                  <a:p>
                    <a:endParaRPr>
                      <a:solidFill>
                        <a:srgbClr val="000000"/>
                      </a:solidFill>
                      <a:latin typeface="Calibri" charset="0"/>
                      <a:ea typeface="Calibri" charset="0"/>
                      <a:cs typeface="Calibri" charset="0"/>
                    </a:endParaRPr>
                  </a:p>
                </p:txBody>
              </p:sp>
              <p:sp>
                <p:nvSpPr>
                  <p:cNvPr id="262" name="Shape 262"/>
                  <p:cNvSpPr/>
                  <p:nvPr/>
                </p:nvSpPr>
                <p:spPr>
                  <a:xfrm flipV="1">
                    <a:off x="5499732" y="3777423"/>
                    <a:ext cx="2" cy="141772"/>
                  </a:xfrm>
                  <a:prstGeom prst="line">
                    <a:avLst/>
                  </a:prstGeom>
                  <a:solidFill>
                    <a:srgbClr val="8497B0"/>
                  </a:solidFill>
                  <a:ln w="12700" cap="flat">
                    <a:solidFill>
                      <a:schemeClr val="accent3"/>
                    </a:solidFill>
                    <a:prstDash val="solid"/>
                    <a:round/>
                  </a:ln>
                  <a:effectLst/>
                </p:spPr>
                <p:txBody>
                  <a:bodyPr wrap="square" lIns="45718" tIns="45718" rIns="45718" bIns="45718" numCol="1" anchor="t">
                    <a:noAutofit/>
                  </a:bodyPr>
                  <a:lstStyle/>
                  <a:p>
                    <a:endParaRPr>
                      <a:solidFill>
                        <a:srgbClr val="000000"/>
                      </a:solidFill>
                      <a:latin typeface="Calibri" charset="0"/>
                      <a:ea typeface="Calibri" charset="0"/>
                      <a:cs typeface="Calibri" charset="0"/>
                    </a:endParaRPr>
                  </a:p>
                </p:txBody>
              </p:sp>
              <p:sp>
                <p:nvSpPr>
                  <p:cNvPr id="263" name="Shape 263"/>
                  <p:cNvSpPr/>
                  <p:nvPr/>
                </p:nvSpPr>
                <p:spPr>
                  <a:xfrm flipH="1">
                    <a:off x="0" y="3780080"/>
                    <a:ext cx="5504691" cy="405"/>
                  </a:xfrm>
                  <a:prstGeom prst="line">
                    <a:avLst/>
                  </a:prstGeom>
                  <a:solidFill>
                    <a:srgbClr val="8497B0"/>
                  </a:solidFill>
                  <a:ln w="12700" cap="flat">
                    <a:solidFill>
                      <a:schemeClr val="accent3"/>
                    </a:solidFill>
                    <a:prstDash val="solid"/>
                    <a:round/>
                  </a:ln>
                  <a:effectLst/>
                </p:spPr>
                <p:txBody>
                  <a:bodyPr wrap="square" lIns="45718" tIns="45718" rIns="45718" bIns="45718" numCol="1" anchor="t">
                    <a:noAutofit/>
                  </a:bodyPr>
                  <a:lstStyle/>
                  <a:p>
                    <a:endParaRPr>
                      <a:solidFill>
                        <a:srgbClr val="000000"/>
                      </a:solidFill>
                      <a:latin typeface="Calibri" charset="0"/>
                      <a:ea typeface="Calibri" charset="0"/>
                      <a:cs typeface="Calibri" charset="0"/>
                    </a:endParaRPr>
                  </a:p>
                </p:txBody>
              </p:sp>
            </p:grpSp>
            <p:sp>
              <p:nvSpPr>
                <p:cNvPr id="265" name="Shape 265"/>
                <p:cNvSpPr/>
                <p:nvPr/>
              </p:nvSpPr>
              <p:spPr>
                <a:xfrm>
                  <a:off x="434337" y="4028286"/>
                  <a:ext cx="235642" cy="213032"/>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ctr">
                  <a:spAutoFit/>
                </a:bodyPr>
                <a:lstStyle>
                  <a:lvl1pPr algn="ctr">
                    <a:defRPr sz="1100">
                      <a:latin typeface="Arial"/>
                      <a:ea typeface="Arial"/>
                      <a:cs typeface="Arial"/>
                      <a:sym typeface="Arial"/>
                    </a:defRPr>
                  </a:lvl1pPr>
                </a:lstStyle>
                <a:p>
                  <a:r>
                    <a:rPr sz="1200" dirty="0">
                      <a:solidFill>
                        <a:srgbClr val="000000"/>
                      </a:solidFill>
                      <a:latin typeface="Calibri" charset="0"/>
                      <a:ea typeface="Calibri" charset="0"/>
                      <a:cs typeface="Calibri" charset="0"/>
                    </a:rPr>
                    <a:t>100</a:t>
                  </a:r>
                </a:p>
              </p:txBody>
            </p:sp>
            <p:sp>
              <p:nvSpPr>
                <p:cNvPr id="266" name="Shape 266"/>
                <p:cNvSpPr/>
                <p:nvPr/>
              </p:nvSpPr>
              <p:spPr>
                <a:xfrm>
                  <a:off x="1496010" y="4028286"/>
                  <a:ext cx="235642" cy="213032"/>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ctr">
                  <a:spAutoFit/>
                </a:bodyPr>
                <a:lstStyle>
                  <a:lvl1pPr algn="ctr">
                    <a:defRPr sz="1100">
                      <a:latin typeface="Arial"/>
                      <a:ea typeface="Arial"/>
                      <a:cs typeface="Arial"/>
                      <a:sym typeface="Arial"/>
                    </a:defRPr>
                  </a:lvl1pPr>
                </a:lstStyle>
                <a:p>
                  <a:r>
                    <a:rPr sz="1200">
                      <a:solidFill>
                        <a:srgbClr val="000000"/>
                      </a:solidFill>
                      <a:latin typeface="Calibri" charset="0"/>
                      <a:ea typeface="Calibri" charset="0"/>
                      <a:cs typeface="Calibri" charset="0"/>
                    </a:rPr>
                    <a:t>120</a:t>
                  </a:r>
                </a:p>
              </p:txBody>
            </p:sp>
            <p:sp>
              <p:nvSpPr>
                <p:cNvPr id="267" name="Shape 267"/>
                <p:cNvSpPr/>
                <p:nvPr/>
              </p:nvSpPr>
              <p:spPr>
                <a:xfrm>
                  <a:off x="2557689" y="4028286"/>
                  <a:ext cx="235642" cy="213032"/>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ctr">
                  <a:spAutoFit/>
                </a:bodyPr>
                <a:lstStyle>
                  <a:lvl1pPr algn="ctr">
                    <a:defRPr sz="1100">
                      <a:latin typeface="Arial"/>
                      <a:ea typeface="Arial"/>
                      <a:cs typeface="Arial"/>
                      <a:sym typeface="Arial"/>
                    </a:defRPr>
                  </a:lvl1pPr>
                </a:lstStyle>
                <a:p>
                  <a:r>
                    <a:rPr sz="1200">
                      <a:solidFill>
                        <a:srgbClr val="000000"/>
                      </a:solidFill>
                      <a:latin typeface="Calibri" charset="0"/>
                      <a:ea typeface="Calibri" charset="0"/>
                      <a:cs typeface="Calibri" charset="0"/>
                    </a:rPr>
                    <a:t>140</a:t>
                  </a:r>
                </a:p>
              </p:txBody>
            </p:sp>
            <p:sp>
              <p:nvSpPr>
                <p:cNvPr id="268" name="Shape 268"/>
                <p:cNvSpPr/>
                <p:nvPr/>
              </p:nvSpPr>
              <p:spPr>
                <a:xfrm>
                  <a:off x="3619363" y="4028286"/>
                  <a:ext cx="235642" cy="213032"/>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ctr">
                  <a:spAutoFit/>
                </a:bodyPr>
                <a:lstStyle>
                  <a:lvl1pPr algn="ctr">
                    <a:defRPr sz="1100">
                      <a:latin typeface="Arial"/>
                      <a:ea typeface="Arial"/>
                      <a:cs typeface="Arial"/>
                      <a:sym typeface="Arial"/>
                    </a:defRPr>
                  </a:lvl1pPr>
                </a:lstStyle>
                <a:p>
                  <a:r>
                    <a:rPr sz="1200">
                      <a:solidFill>
                        <a:srgbClr val="000000"/>
                      </a:solidFill>
                      <a:latin typeface="Calibri" charset="0"/>
                      <a:ea typeface="Calibri" charset="0"/>
                      <a:cs typeface="Calibri" charset="0"/>
                    </a:rPr>
                    <a:t>160</a:t>
                  </a:r>
                </a:p>
              </p:txBody>
            </p:sp>
            <p:sp>
              <p:nvSpPr>
                <p:cNvPr id="269" name="Shape 269"/>
                <p:cNvSpPr/>
                <p:nvPr/>
              </p:nvSpPr>
              <p:spPr>
                <a:xfrm>
                  <a:off x="4681038" y="4028286"/>
                  <a:ext cx="235642" cy="213032"/>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ctr">
                  <a:spAutoFit/>
                </a:bodyPr>
                <a:lstStyle>
                  <a:lvl1pPr algn="ctr">
                    <a:defRPr sz="1100">
                      <a:latin typeface="Arial"/>
                      <a:ea typeface="Arial"/>
                      <a:cs typeface="Arial"/>
                      <a:sym typeface="Arial"/>
                    </a:defRPr>
                  </a:lvl1pPr>
                </a:lstStyle>
                <a:p>
                  <a:r>
                    <a:rPr sz="1200">
                      <a:solidFill>
                        <a:srgbClr val="000000"/>
                      </a:solidFill>
                      <a:latin typeface="Calibri" charset="0"/>
                      <a:ea typeface="Calibri" charset="0"/>
                      <a:cs typeface="Calibri" charset="0"/>
                    </a:rPr>
                    <a:t>180</a:t>
                  </a:r>
                </a:p>
              </p:txBody>
            </p:sp>
            <p:sp>
              <p:nvSpPr>
                <p:cNvPr id="270" name="Shape 270"/>
                <p:cNvSpPr/>
                <p:nvPr/>
              </p:nvSpPr>
              <p:spPr>
                <a:xfrm>
                  <a:off x="5742716" y="4028286"/>
                  <a:ext cx="235642" cy="213032"/>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ctr">
                  <a:spAutoFit/>
                </a:bodyPr>
                <a:lstStyle>
                  <a:lvl1pPr algn="ctr">
                    <a:defRPr sz="1100">
                      <a:latin typeface="Arial"/>
                      <a:ea typeface="Arial"/>
                      <a:cs typeface="Arial"/>
                      <a:sym typeface="Arial"/>
                    </a:defRPr>
                  </a:lvl1pPr>
                </a:lstStyle>
                <a:p>
                  <a:r>
                    <a:rPr sz="1200">
                      <a:solidFill>
                        <a:srgbClr val="000000"/>
                      </a:solidFill>
                      <a:latin typeface="Calibri" charset="0"/>
                      <a:ea typeface="Calibri" charset="0"/>
                      <a:cs typeface="Calibri" charset="0"/>
                    </a:rPr>
                    <a:t>200</a:t>
                  </a:r>
                </a:p>
              </p:txBody>
            </p:sp>
            <p:sp>
              <p:nvSpPr>
                <p:cNvPr id="271" name="Shape 271"/>
                <p:cNvSpPr/>
                <p:nvPr/>
              </p:nvSpPr>
              <p:spPr>
                <a:xfrm>
                  <a:off x="43098" y="2425845"/>
                  <a:ext cx="235642" cy="213032"/>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ctr">
                  <a:spAutoFit/>
                </a:bodyPr>
                <a:lstStyle>
                  <a:lvl1pPr algn="r">
                    <a:defRPr sz="1100">
                      <a:latin typeface="Arial"/>
                      <a:ea typeface="Arial"/>
                      <a:cs typeface="Arial"/>
                      <a:sym typeface="Arial"/>
                    </a:defRPr>
                  </a:lvl1pPr>
                </a:lstStyle>
                <a:p>
                  <a:r>
                    <a:rPr sz="1200">
                      <a:solidFill>
                        <a:srgbClr val="000000"/>
                      </a:solidFill>
                      <a:latin typeface="Calibri" charset="0"/>
                      <a:ea typeface="Calibri" charset="0"/>
                      <a:cs typeface="Calibri" charset="0"/>
                    </a:rPr>
                    <a:t>135</a:t>
                  </a:r>
                </a:p>
              </p:txBody>
            </p:sp>
          </p:grpSp>
          <p:sp>
            <p:nvSpPr>
              <p:cNvPr id="273" name="Shape 273"/>
              <p:cNvSpPr/>
              <p:nvPr/>
            </p:nvSpPr>
            <p:spPr>
              <a:xfrm>
                <a:off x="1665052" y="4298006"/>
                <a:ext cx="4109517" cy="376059"/>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lgn="ctr">
                  <a:defRPr b="1">
                    <a:latin typeface="+mj-lt"/>
                    <a:ea typeface="+mj-ea"/>
                    <a:cs typeface="+mj-cs"/>
                    <a:sym typeface="Calibri"/>
                  </a:defRPr>
                </a:lvl1pPr>
              </a:lstStyle>
              <a:p>
                <a:r>
                  <a:rPr sz="1600" dirty="0">
                    <a:solidFill>
                      <a:srgbClr val="000000"/>
                    </a:solidFill>
                    <a:latin typeface="Calibri" charset="0"/>
                    <a:ea typeface="Calibri" charset="0"/>
                    <a:cs typeface="Calibri" charset="0"/>
                  </a:rPr>
                  <a:t> </a:t>
                </a:r>
                <a:r>
                  <a:rPr lang="fr-CA" sz="1600" dirty="0">
                    <a:solidFill>
                      <a:srgbClr val="000000"/>
                    </a:solidFill>
                    <a:latin typeface="Calibri" charset="0"/>
                    <a:ea typeface="Calibri" charset="0"/>
                    <a:cs typeface="Calibri" charset="0"/>
                  </a:rPr>
                  <a:t>Mesure manuelle de la PA en clinique (mm Hg)</a:t>
                </a:r>
                <a:endParaRPr sz="1600" dirty="0">
                  <a:solidFill>
                    <a:srgbClr val="000000"/>
                  </a:solidFill>
                  <a:latin typeface="Calibri" charset="0"/>
                  <a:ea typeface="Calibri" charset="0"/>
                  <a:cs typeface="Calibri" charset="0"/>
                </a:endParaRPr>
              </a:p>
            </p:txBody>
          </p:sp>
          <p:sp>
            <p:nvSpPr>
              <p:cNvPr id="274" name="Shape 274"/>
              <p:cNvSpPr/>
              <p:nvPr/>
            </p:nvSpPr>
            <p:spPr>
              <a:xfrm rot="16200000">
                <a:off x="-1436295" y="1811976"/>
                <a:ext cx="3223247" cy="584771"/>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lgn="ctr">
                  <a:defRPr b="1">
                    <a:latin typeface="Arial"/>
                    <a:ea typeface="Arial"/>
                    <a:cs typeface="Arial"/>
                    <a:sym typeface="Arial"/>
                  </a:defRPr>
                </a:lvl1pPr>
              </a:lstStyle>
              <a:p>
                <a:r>
                  <a:rPr lang="fr-CA" sz="1600" dirty="0">
                    <a:solidFill>
                      <a:srgbClr val="000000"/>
                    </a:solidFill>
                    <a:latin typeface="Calibri" charset="0"/>
                    <a:ea typeface="Calibri" charset="0"/>
                    <a:cs typeface="Calibri" charset="0"/>
                  </a:rPr>
                  <a:t>Monitorage ambulatoire de la PA</a:t>
                </a:r>
                <a:br>
                  <a:rPr lang="fr-CA" sz="1600" dirty="0">
                    <a:solidFill>
                      <a:srgbClr val="000000"/>
                    </a:solidFill>
                    <a:latin typeface="Calibri" charset="0"/>
                    <a:ea typeface="Calibri" charset="0"/>
                    <a:cs typeface="Calibri" charset="0"/>
                  </a:rPr>
                </a:br>
                <a:r>
                  <a:rPr lang="fr-CA" sz="1600" dirty="0">
                    <a:solidFill>
                      <a:srgbClr val="000000"/>
                    </a:solidFill>
                    <a:latin typeface="Calibri" charset="0"/>
                    <a:ea typeface="Calibri" charset="0"/>
                    <a:cs typeface="Calibri" charset="0"/>
                  </a:rPr>
                  <a:t>(mm Hg)</a:t>
                </a:r>
                <a:endParaRPr sz="1600" dirty="0">
                  <a:solidFill>
                    <a:srgbClr val="000000"/>
                  </a:solidFill>
                  <a:latin typeface="Calibri" charset="0"/>
                  <a:ea typeface="Calibri" charset="0"/>
                  <a:cs typeface="Calibri" charset="0"/>
                </a:endParaRPr>
              </a:p>
            </p:txBody>
          </p:sp>
        </p:grpSp>
        <p:sp>
          <p:nvSpPr>
            <p:cNvPr id="276" name="Shape 276"/>
            <p:cNvSpPr/>
            <p:nvPr/>
          </p:nvSpPr>
          <p:spPr>
            <a:xfrm flipH="1">
              <a:off x="3286207" y="80078"/>
              <a:ext cx="1" cy="3762414"/>
            </a:xfrm>
            <a:prstGeom prst="line">
              <a:avLst/>
            </a:prstGeom>
            <a:solidFill>
              <a:srgbClr val="8497B0"/>
            </a:solidFill>
            <a:ln w="19050" cap="rnd">
              <a:solidFill>
                <a:schemeClr val="accent2"/>
              </a:solidFill>
              <a:prstDash val="sysDot"/>
              <a:round/>
            </a:ln>
            <a:effectLst/>
          </p:spPr>
          <p:txBody>
            <a:bodyPr wrap="square" lIns="45718" tIns="45718" rIns="45718" bIns="45718" numCol="1" anchor="t">
              <a:noAutofit/>
            </a:bodyPr>
            <a:lstStyle/>
            <a:p>
              <a:endParaRPr>
                <a:solidFill>
                  <a:srgbClr val="000000"/>
                </a:solidFill>
                <a:latin typeface="Calibri" charset="0"/>
                <a:ea typeface="Calibri" charset="0"/>
                <a:cs typeface="Calibri" charset="0"/>
              </a:endParaRPr>
            </a:p>
          </p:txBody>
        </p:sp>
        <p:sp>
          <p:nvSpPr>
            <p:cNvPr id="277" name="Shape 277"/>
            <p:cNvSpPr/>
            <p:nvPr/>
          </p:nvSpPr>
          <p:spPr>
            <a:xfrm flipH="1" flipV="1">
              <a:off x="986310" y="2533661"/>
              <a:ext cx="5467002" cy="3"/>
            </a:xfrm>
            <a:prstGeom prst="line">
              <a:avLst/>
            </a:prstGeom>
            <a:solidFill>
              <a:srgbClr val="8497B0"/>
            </a:solidFill>
            <a:ln w="19050" cap="rnd">
              <a:solidFill>
                <a:schemeClr val="accent2"/>
              </a:solidFill>
              <a:prstDash val="sysDot"/>
              <a:round/>
            </a:ln>
            <a:effectLst/>
          </p:spPr>
          <p:txBody>
            <a:bodyPr wrap="square" lIns="45718" tIns="45718" rIns="45718" bIns="45718" numCol="1" anchor="t">
              <a:noAutofit/>
            </a:bodyPr>
            <a:lstStyle/>
            <a:p>
              <a:endParaRPr>
                <a:solidFill>
                  <a:srgbClr val="000000"/>
                </a:solidFill>
                <a:latin typeface="Calibri" charset="0"/>
                <a:ea typeface="Calibri" charset="0"/>
                <a:cs typeface="Calibri" charset="0"/>
              </a:endParaRPr>
            </a:p>
          </p:txBody>
        </p:sp>
        <p:sp>
          <p:nvSpPr>
            <p:cNvPr id="278" name="Shape 278"/>
            <p:cNvSpPr/>
            <p:nvPr/>
          </p:nvSpPr>
          <p:spPr>
            <a:xfrm>
              <a:off x="1171239" y="80077"/>
              <a:ext cx="2077843" cy="2423048"/>
            </a:xfrm>
            <a:prstGeom prst="rect">
              <a:avLst/>
            </a:prstGeom>
            <a:solidFill>
              <a:srgbClr val="203864"/>
            </a:solidFill>
            <a:ln w="12700" cap="flat">
              <a:noFill/>
              <a:miter lim="400000"/>
            </a:ln>
            <a:effectLst/>
          </p:spPr>
          <p:txBody>
            <a:bodyPr wrap="square" lIns="45718" tIns="45718" rIns="45718" bIns="45718" numCol="1" anchor="t">
              <a:noAutofit/>
            </a:bodyPr>
            <a:lstStyle/>
            <a:p>
              <a:pPr algn="ctr">
                <a:lnSpc>
                  <a:spcPct val="90000"/>
                </a:lnSpc>
                <a:defRPr sz="1400" cap="all">
                  <a:solidFill>
                    <a:srgbClr val="FFFFFF"/>
                  </a:solidFill>
                  <a:latin typeface="+mj-lt"/>
                  <a:ea typeface="+mj-ea"/>
                  <a:cs typeface="+mj-cs"/>
                  <a:sym typeface="Calibri"/>
                </a:defRPr>
              </a:pPr>
              <a:endParaRPr sz="1400" cap="all">
                <a:solidFill>
                  <a:srgbClr val="FFFFFF"/>
                </a:solidFill>
                <a:latin typeface="Calibri" charset="0"/>
                <a:ea typeface="Calibri" charset="0"/>
                <a:cs typeface="Calibri" charset="0"/>
                <a:sym typeface="Calibri"/>
              </a:endParaRPr>
            </a:p>
          </p:txBody>
        </p:sp>
        <p:sp>
          <p:nvSpPr>
            <p:cNvPr id="279" name="Shape 279"/>
            <p:cNvSpPr/>
            <p:nvPr/>
          </p:nvSpPr>
          <p:spPr>
            <a:xfrm>
              <a:off x="1183765" y="2563223"/>
              <a:ext cx="2077843" cy="1261701"/>
            </a:xfrm>
            <a:prstGeom prst="rect">
              <a:avLst/>
            </a:prstGeom>
            <a:solidFill>
              <a:srgbClr val="203864"/>
            </a:solidFill>
            <a:ln w="12700" cap="flat">
              <a:noFill/>
              <a:miter lim="400000"/>
            </a:ln>
            <a:effectLst/>
          </p:spPr>
          <p:txBody>
            <a:bodyPr wrap="square" lIns="45718" tIns="45718" rIns="45718" bIns="45718" numCol="1" anchor="t">
              <a:noAutofit/>
            </a:bodyPr>
            <a:lstStyle/>
            <a:p>
              <a:pPr algn="ctr">
                <a:lnSpc>
                  <a:spcPct val="90000"/>
                </a:lnSpc>
                <a:defRPr sz="1400" cap="all">
                  <a:solidFill>
                    <a:srgbClr val="FFFFFF"/>
                  </a:solidFill>
                  <a:latin typeface="+mj-lt"/>
                  <a:ea typeface="+mj-ea"/>
                  <a:cs typeface="+mj-cs"/>
                  <a:sym typeface="Calibri"/>
                </a:defRPr>
              </a:pPr>
              <a:endParaRPr sz="1400" cap="all">
                <a:solidFill>
                  <a:srgbClr val="FFFFFF"/>
                </a:solidFill>
                <a:latin typeface="Calibri" charset="0"/>
                <a:ea typeface="Calibri" charset="0"/>
                <a:cs typeface="Calibri" charset="0"/>
                <a:sym typeface="Calibri"/>
              </a:endParaRPr>
            </a:p>
          </p:txBody>
        </p:sp>
        <p:sp>
          <p:nvSpPr>
            <p:cNvPr id="280" name="Shape 280"/>
            <p:cNvSpPr/>
            <p:nvPr/>
          </p:nvSpPr>
          <p:spPr>
            <a:xfrm>
              <a:off x="3316759" y="80077"/>
              <a:ext cx="3140692" cy="2423048"/>
            </a:xfrm>
            <a:prstGeom prst="rect">
              <a:avLst/>
            </a:prstGeom>
            <a:solidFill>
              <a:srgbClr val="203864"/>
            </a:solidFill>
            <a:ln w="12700" cap="flat">
              <a:noFill/>
              <a:miter lim="400000"/>
            </a:ln>
            <a:effectLst/>
          </p:spPr>
          <p:txBody>
            <a:bodyPr wrap="square" lIns="45718" tIns="45718" rIns="45718" bIns="45718" numCol="1" anchor="t">
              <a:noAutofit/>
            </a:bodyPr>
            <a:lstStyle/>
            <a:p>
              <a:pPr algn="ctr">
                <a:lnSpc>
                  <a:spcPct val="90000"/>
                </a:lnSpc>
                <a:defRPr sz="1400" cap="all">
                  <a:solidFill>
                    <a:srgbClr val="FFFFFF"/>
                  </a:solidFill>
                  <a:latin typeface="+mj-lt"/>
                  <a:ea typeface="+mj-ea"/>
                  <a:cs typeface="+mj-cs"/>
                  <a:sym typeface="Calibri"/>
                </a:defRPr>
              </a:pPr>
              <a:endParaRPr sz="1400" cap="all">
                <a:solidFill>
                  <a:srgbClr val="FFFFFF"/>
                </a:solidFill>
                <a:latin typeface="Calibri" charset="0"/>
                <a:ea typeface="Calibri" charset="0"/>
                <a:cs typeface="Calibri" charset="0"/>
                <a:sym typeface="Calibri"/>
              </a:endParaRPr>
            </a:p>
          </p:txBody>
        </p:sp>
        <p:sp>
          <p:nvSpPr>
            <p:cNvPr id="281" name="Shape 281"/>
            <p:cNvSpPr/>
            <p:nvPr/>
          </p:nvSpPr>
          <p:spPr>
            <a:xfrm>
              <a:off x="3316759" y="2563223"/>
              <a:ext cx="3140692" cy="1261701"/>
            </a:xfrm>
            <a:prstGeom prst="rect">
              <a:avLst/>
            </a:prstGeom>
            <a:solidFill>
              <a:srgbClr val="203864"/>
            </a:solidFill>
            <a:ln w="12700" cap="flat">
              <a:noFill/>
              <a:miter lim="400000"/>
            </a:ln>
            <a:effectLst/>
          </p:spPr>
          <p:txBody>
            <a:bodyPr wrap="square" lIns="45718" tIns="45718" rIns="45718" bIns="45718" numCol="1" anchor="t">
              <a:noAutofit/>
            </a:bodyPr>
            <a:lstStyle/>
            <a:p>
              <a:pPr algn="ctr">
                <a:lnSpc>
                  <a:spcPct val="90000"/>
                </a:lnSpc>
                <a:defRPr sz="1400" cap="all">
                  <a:solidFill>
                    <a:srgbClr val="FFFFFF"/>
                  </a:solidFill>
                  <a:latin typeface="+mj-lt"/>
                  <a:ea typeface="+mj-ea"/>
                  <a:cs typeface="+mj-cs"/>
                  <a:sym typeface="Calibri"/>
                </a:defRPr>
              </a:pPr>
              <a:endParaRPr sz="1400" cap="all">
                <a:solidFill>
                  <a:srgbClr val="FFFFFF"/>
                </a:solidFill>
                <a:latin typeface="Calibri" charset="0"/>
                <a:ea typeface="Calibri" charset="0"/>
                <a:cs typeface="Calibri" charset="0"/>
                <a:sym typeface="Calibri"/>
              </a:endParaRPr>
            </a:p>
          </p:txBody>
        </p:sp>
        <p:sp>
          <p:nvSpPr>
            <p:cNvPr id="282" name="Shape 282"/>
            <p:cNvSpPr/>
            <p:nvPr/>
          </p:nvSpPr>
          <p:spPr>
            <a:xfrm>
              <a:off x="3584344" y="995196"/>
              <a:ext cx="2217680" cy="609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solidFill>
                    <a:srgbClr val="FFFFFF"/>
                  </a:solidFill>
                  <a:latin typeface="+mj-lt"/>
                  <a:ea typeface="+mj-ea"/>
                  <a:cs typeface="+mj-cs"/>
                  <a:sym typeface="Calibri"/>
                </a:defRPr>
              </a:pPr>
              <a:r>
                <a:rPr lang="fr-CA" sz="2000" dirty="0">
                  <a:solidFill>
                    <a:srgbClr val="FFFFFF"/>
                  </a:solidFill>
                  <a:latin typeface="Calibri" charset="0"/>
                  <a:ea typeface="Calibri" charset="0"/>
                  <a:cs typeface="Calibri" charset="0"/>
                  <a:sym typeface="Calibri"/>
                </a:rPr>
                <a:t>HYPERTENSION FRANCHE</a:t>
              </a:r>
              <a:endParaRPr sz="2000" dirty="0">
                <a:solidFill>
                  <a:srgbClr val="FFFFFF"/>
                </a:solidFill>
                <a:latin typeface="Calibri" charset="0"/>
                <a:ea typeface="Calibri" charset="0"/>
                <a:cs typeface="Calibri" charset="0"/>
                <a:sym typeface="Calibri"/>
              </a:endParaRPr>
            </a:p>
          </p:txBody>
        </p:sp>
        <p:sp>
          <p:nvSpPr>
            <p:cNvPr id="283" name="Shape 283"/>
            <p:cNvSpPr/>
            <p:nvPr/>
          </p:nvSpPr>
          <p:spPr>
            <a:xfrm>
              <a:off x="1328957" y="3045100"/>
              <a:ext cx="1900546" cy="304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solidFill>
                    <a:srgbClr val="FFFFFF"/>
                  </a:solidFill>
                  <a:latin typeface="+mj-lt"/>
                  <a:ea typeface="+mj-ea"/>
                  <a:cs typeface="+mj-cs"/>
                  <a:sym typeface="Calibri"/>
                </a:defRPr>
              </a:lvl1pPr>
            </a:lstStyle>
            <a:p>
              <a:r>
                <a:rPr dirty="0">
                  <a:latin typeface="Calibri" charset="0"/>
                  <a:ea typeface="Calibri" charset="0"/>
                  <a:cs typeface="Calibri" charset="0"/>
                </a:rPr>
                <a:t>NORMOTENSION</a:t>
              </a:r>
            </a:p>
          </p:txBody>
        </p:sp>
        <p:sp>
          <p:nvSpPr>
            <p:cNvPr id="284" name="Shape 284"/>
            <p:cNvSpPr/>
            <p:nvPr/>
          </p:nvSpPr>
          <p:spPr>
            <a:xfrm>
              <a:off x="3502457" y="2858947"/>
              <a:ext cx="2303910" cy="6771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rgbClr val="FFFFFF"/>
                  </a:solidFill>
                  <a:latin typeface="+mj-lt"/>
                  <a:ea typeface="+mj-ea"/>
                  <a:cs typeface="+mj-cs"/>
                  <a:sym typeface="Calibri"/>
                </a:defRPr>
              </a:pPr>
              <a:r>
                <a:rPr lang="fr-CA" sz="2200" b="1" dirty="0">
                  <a:solidFill>
                    <a:srgbClr val="FFFFFF"/>
                  </a:solidFill>
                  <a:latin typeface="Calibri" charset="0"/>
                  <a:ea typeface="Calibri" charset="0"/>
                  <a:cs typeface="Calibri" charset="0"/>
                  <a:sym typeface="Calibri"/>
                </a:rPr>
                <a:t>SYNDROME DU SARRAU BLANC</a:t>
              </a:r>
              <a:endParaRPr sz="2200" b="1" dirty="0">
                <a:solidFill>
                  <a:srgbClr val="FFFFFF"/>
                </a:solidFill>
                <a:latin typeface="Calibri" charset="0"/>
                <a:ea typeface="Calibri" charset="0"/>
                <a:cs typeface="Calibri" charset="0"/>
                <a:sym typeface="Calibri"/>
              </a:endParaRPr>
            </a:p>
          </p:txBody>
        </p:sp>
        <p:sp>
          <p:nvSpPr>
            <p:cNvPr id="285" name="Shape 285"/>
            <p:cNvSpPr/>
            <p:nvPr/>
          </p:nvSpPr>
          <p:spPr>
            <a:xfrm>
              <a:off x="1328957" y="992220"/>
              <a:ext cx="1929746" cy="6771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200" b="1">
                  <a:solidFill>
                    <a:srgbClr val="FFFFFF"/>
                  </a:solidFill>
                  <a:latin typeface="+mj-lt"/>
                  <a:ea typeface="+mj-ea"/>
                  <a:cs typeface="+mj-cs"/>
                  <a:sym typeface="Calibri"/>
                </a:defRPr>
              </a:pPr>
              <a:r>
                <a:rPr sz="2200" b="1" dirty="0">
                  <a:solidFill>
                    <a:srgbClr val="FFFFFF"/>
                  </a:solidFill>
                  <a:latin typeface="Calibri" charset="0"/>
                  <a:ea typeface="Calibri" charset="0"/>
                  <a:cs typeface="Calibri" charset="0"/>
                  <a:sym typeface="Calibri"/>
                </a:rPr>
                <a:t>HYPERTENSION</a:t>
              </a:r>
              <a:r>
                <a:rPr lang="fr-CA" sz="2200" b="1" dirty="0">
                  <a:solidFill>
                    <a:srgbClr val="FFFFFF"/>
                  </a:solidFill>
                  <a:latin typeface="Calibri" charset="0"/>
                  <a:ea typeface="Calibri" charset="0"/>
                  <a:cs typeface="Calibri" charset="0"/>
                  <a:sym typeface="Calibri"/>
                </a:rPr>
                <a:t> MASQUÉE</a:t>
              </a:r>
              <a:endParaRPr sz="2200" b="1" dirty="0">
                <a:solidFill>
                  <a:srgbClr val="FFFFFF"/>
                </a:solidFill>
                <a:latin typeface="Calibri" charset="0"/>
                <a:ea typeface="Calibri" charset="0"/>
                <a:cs typeface="Calibri" charset="0"/>
                <a:sym typeface="Calibri"/>
              </a:endParaRPr>
            </a:p>
          </p:txBody>
        </p:sp>
      </p:grpSp>
      <p:sp>
        <p:nvSpPr>
          <p:cNvPr id="2" name="Titre 1"/>
          <p:cNvSpPr>
            <a:spLocks noGrp="1"/>
          </p:cNvSpPr>
          <p:nvPr>
            <p:ph type="title"/>
          </p:nvPr>
        </p:nvSpPr>
        <p:spPr>
          <a:xfrm>
            <a:off x="628650" y="1170000"/>
            <a:ext cx="7886700" cy="861530"/>
          </a:xfrm>
        </p:spPr>
        <p:txBody>
          <a:bodyPr>
            <a:normAutofit fontScale="90000"/>
          </a:bodyPr>
          <a:lstStyle/>
          <a:p>
            <a:r>
              <a:rPr lang="fr-FR" dirty="0"/>
              <a:t>Syndrome du sarrau blanc et </a:t>
            </a:r>
            <a:br>
              <a:rPr lang="fr-FR" dirty="0"/>
            </a:br>
            <a:r>
              <a:rPr lang="fr-FR" dirty="0"/>
              <a:t>hypertension masquée</a:t>
            </a:r>
          </a:p>
        </p:txBody>
      </p:sp>
      <p:sp>
        <p:nvSpPr>
          <p:cNvPr id="49"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r">
              <a:defRPr sz="1100">
                <a:latin typeface="+mj-lt"/>
                <a:ea typeface="+mj-ea"/>
                <a:cs typeface="+mj-cs"/>
                <a:sym typeface="Calibri"/>
              </a:defRPr>
            </a:pPr>
            <a:endParaRPr sz="1200" dirty="0">
              <a:solidFill>
                <a:srgbClr val="000000"/>
              </a:solidFill>
              <a:latin typeface="Calibri" charset="0"/>
              <a:ea typeface="Calibri" charset="0"/>
              <a:cs typeface="Calibri" charset="0"/>
              <a:sym typeface="Calibri"/>
            </a:endParaRPr>
          </a:p>
          <a:p>
            <a:pPr algn="r">
              <a:defRPr sz="1100">
                <a:latin typeface="+mj-lt"/>
                <a:ea typeface="+mj-ea"/>
                <a:cs typeface="+mj-cs"/>
                <a:sym typeface="Calibri"/>
              </a:defRPr>
            </a:pPr>
            <a:r>
              <a:rPr lang="fr-FR" sz="1200" dirty="0">
                <a:solidFill>
                  <a:srgbClr val="000000"/>
                </a:solidFill>
                <a:latin typeface="Calibri" charset="0"/>
                <a:ea typeface="Calibri" charset="0"/>
                <a:cs typeface="Calibri" charset="0"/>
                <a:sym typeface="Calibri"/>
              </a:rPr>
              <a:t>D’après Pickering TG, et al. </a:t>
            </a:r>
            <a:r>
              <a:rPr lang="fr-FR" sz="1200" i="1" dirty="0">
                <a:solidFill>
                  <a:srgbClr val="000000"/>
                </a:solidFill>
                <a:latin typeface="Calibri" charset="0"/>
                <a:ea typeface="Calibri" charset="0"/>
                <a:cs typeface="Calibri" charset="0"/>
                <a:sym typeface="Calibri"/>
              </a:rPr>
              <a:t>Hypertension</a:t>
            </a:r>
            <a:r>
              <a:rPr lang="fr-FR" sz="1200" dirty="0">
                <a:solidFill>
                  <a:srgbClr val="000000"/>
                </a:solidFill>
                <a:latin typeface="Calibri" charset="0"/>
                <a:ea typeface="Calibri" charset="0"/>
                <a:cs typeface="Calibri" charset="0"/>
                <a:sym typeface="Calibri"/>
              </a:rPr>
              <a:t>, 2002:40:795-6.</a:t>
            </a:r>
            <a:r>
              <a:rPr sz="1200" dirty="0">
                <a:solidFill>
                  <a:srgbClr val="000000"/>
                </a:solidFill>
                <a:latin typeface="Calibri" charset="0"/>
                <a:ea typeface="Calibri" charset="0"/>
                <a:cs typeface="Calibri" charset="0"/>
                <a:sym typeface="Calibri"/>
              </a:rPr>
              <a:t> </a:t>
            </a:r>
          </a:p>
        </p:txBody>
      </p:sp>
    </p:spTree>
    <p:extLst>
      <p:ext uri="{BB962C8B-B14F-4D97-AF65-F5344CB8AC3E}">
        <p14:creationId xmlns:p14="http://schemas.microsoft.com/office/powerpoint/2010/main" val="3520811654"/>
      </p:ext>
    </p:extLst>
  </p:cSld>
  <p:clrMapOvr>
    <a:masterClrMapping/>
  </p:clrMapOvr>
  <p:transition xmlns:p14="http://schemas.microsoft.com/office/powerpoint/2010/mai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628650" y="1170000"/>
            <a:ext cx="7886700" cy="861530"/>
          </a:xfrm>
        </p:spPr>
        <p:txBody>
          <a:bodyPr>
            <a:normAutofit fontScale="90000"/>
          </a:bodyPr>
          <a:lstStyle/>
          <a:p>
            <a:r>
              <a:rPr lang="fr-FR" dirty="0"/>
              <a:t>Critères de diagnostic de</a:t>
            </a:r>
            <a:br>
              <a:rPr lang="fr-FR" dirty="0"/>
            </a:br>
            <a:r>
              <a:rPr lang="fr-FR" dirty="0"/>
              <a:t>l’hypertension masquée</a:t>
            </a:r>
          </a:p>
        </p:txBody>
      </p:sp>
      <p:graphicFrame>
        <p:nvGraphicFramePr>
          <p:cNvPr id="9" name="Table 228"/>
          <p:cNvGraphicFramePr/>
          <p:nvPr>
            <p:extLst>
              <p:ext uri="{D42A27DB-BD31-4B8C-83A1-F6EECF244321}">
                <p14:modId xmlns:p14="http://schemas.microsoft.com/office/powerpoint/2010/main" val="1341572841"/>
              </p:ext>
            </p:extLst>
          </p:nvPr>
        </p:nvGraphicFramePr>
        <p:xfrm>
          <a:off x="1068619" y="2664375"/>
          <a:ext cx="7008581" cy="2710972"/>
        </p:xfrm>
        <a:graphic>
          <a:graphicData uri="http://schemas.openxmlformats.org/drawingml/2006/table">
            <a:tbl>
              <a:tblPr firstRow="1" bandRow="1">
                <a:tableStyleId>{C083E6E3-FA7D-4D7B-A595-EF9225AFEA82}</a:tableStyleId>
              </a:tblPr>
              <a:tblGrid>
                <a:gridCol w="5176373">
                  <a:extLst>
                    <a:ext uri="{9D8B030D-6E8A-4147-A177-3AD203B41FA5}">
                      <a16:colId xmlns:a16="http://schemas.microsoft.com/office/drawing/2014/main" xmlns="" val="20000"/>
                    </a:ext>
                  </a:extLst>
                </a:gridCol>
                <a:gridCol w="1832208">
                  <a:extLst>
                    <a:ext uri="{9D8B030D-6E8A-4147-A177-3AD203B41FA5}">
                      <a16:colId xmlns:a16="http://schemas.microsoft.com/office/drawing/2014/main" xmlns="" val="20002"/>
                    </a:ext>
                  </a:extLst>
                </a:gridCol>
              </a:tblGrid>
              <a:tr h="473679">
                <a:tc>
                  <a:txBody>
                    <a:bodyPr/>
                    <a:lstStyle/>
                    <a:p>
                      <a:pPr algn="l" defTabSz="457200">
                        <a:defRPr sz="1800"/>
                      </a:pPr>
                      <a:endParaRPr sz="1800" b="1" dirty="0">
                        <a:solidFill>
                          <a:schemeClr val="bg1"/>
                        </a:solidFill>
                        <a:latin typeface="Calibri" charset="0"/>
                        <a:ea typeface="Calibri" charset="0"/>
                        <a:cs typeface="Calibri" charset="0"/>
                      </a:endParaRPr>
                    </a:p>
                  </a:txBody>
                  <a:tcPr marL="108000" marR="108000" marT="36000" marB="45707" anchor="ctr" horzOverflow="overflow">
                    <a:lnT w="12700" cap="flat" cmpd="sng" algn="ctr">
                      <a:noFill/>
                      <a:prstDash val="solid"/>
                      <a:round/>
                      <a:headEnd type="none" w="med" len="med"/>
                      <a:tailEnd type="none" w="med" len="med"/>
                    </a:lnT>
                    <a:lnB w="12700" cmpd="sng">
                      <a:noFill/>
                    </a:lnB>
                    <a:solidFill>
                      <a:schemeClr val="accent1"/>
                    </a:solidFill>
                  </a:tcPr>
                </a:tc>
                <a:tc>
                  <a:txBody>
                    <a:bodyPr/>
                    <a:lstStyle/>
                    <a:p>
                      <a:pPr algn="ctr" defTabSz="457200">
                        <a:defRPr sz="1800"/>
                      </a:pPr>
                      <a:r>
                        <a:rPr lang="fr-FR" sz="1800" dirty="0">
                          <a:solidFill>
                            <a:schemeClr val="bg1"/>
                          </a:solidFill>
                        </a:rPr>
                        <a:t>PA (mm Hg)</a:t>
                      </a:r>
                    </a:p>
                  </a:txBody>
                  <a:tcPr marL="108000" marR="108000" marT="36000" marB="45707" anchor="ctr" horzOverflow="overflow">
                    <a:lnT w="12700" cap="flat" cmpd="sng" algn="ctr">
                      <a:noFill/>
                      <a:prstDash val="solid"/>
                      <a:round/>
                      <a:headEnd type="none" w="med" len="med"/>
                      <a:tailEnd type="none" w="med" len="med"/>
                    </a:lnT>
                    <a:lnB w="12700" cmpd="sng">
                      <a:noFill/>
                    </a:lnB>
                    <a:solidFill>
                      <a:schemeClr val="accent1"/>
                    </a:solidFill>
                  </a:tcPr>
                </a:tc>
                <a:extLst>
                  <a:ext uri="{0D108BD9-81ED-4DB2-BD59-A6C34878D82A}">
                    <a16:rowId xmlns:a16="http://schemas.microsoft.com/office/drawing/2014/main" xmlns="" val="10000"/>
                  </a:ext>
                </a:extLst>
              </a:tr>
              <a:tr h="473679">
                <a:tc>
                  <a:txBody>
                    <a:bodyPr/>
                    <a:lstStyle/>
                    <a:p>
                      <a:pPr algn="l" defTabSz="685800">
                        <a:spcBef>
                          <a:spcPts val="600"/>
                        </a:spcBef>
                        <a:defRPr sz="1800"/>
                      </a:pPr>
                      <a:r>
                        <a:rPr lang="fr-CA" sz="2000" dirty="0">
                          <a:sym typeface="Arial"/>
                        </a:rPr>
                        <a:t>Mesure de la PA en clinique</a:t>
                      </a:r>
                    </a:p>
                    <a:p>
                      <a:pPr algn="l" defTabSz="685800">
                        <a:spcBef>
                          <a:spcPts val="600"/>
                        </a:spcBef>
                        <a:defRPr sz="1800"/>
                      </a:pPr>
                      <a:r>
                        <a:rPr lang="fr-CA" sz="2000" dirty="0">
                          <a:solidFill>
                            <a:schemeClr val="tx1"/>
                          </a:solidFill>
                          <a:latin typeface="+mn-lt"/>
                          <a:ea typeface="Arial"/>
                          <a:cs typeface="Arial"/>
                          <a:sym typeface="Arial"/>
                        </a:rPr>
                        <a:t>Mesure de la PA en clinique –</a:t>
                      </a:r>
                      <a:r>
                        <a:rPr lang="fr-CA" sz="2000" baseline="0" dirty="0">
                          <a:solidFill>
                            <a:schemeClr val="tx1"/>
                          </a:solidFill>
                          <a:latin typeface="+mn-lt"/>
                          <a:ea typeface="Arial"/>
                          <a:cs typeface="Arial"/>
                          <a:sym typeface="Arial"/>
                        </a:rPr>
                        <a:t> oscillométrique en série</a:t>
                      </a:r>
                      <a:endParaRPr lang="fr-CA" sz="2000" dirty="0">
                        <a:solidFill>
                          <a:schemeClr val="tx1"/>
                        </a:solidFill>
                        <a:latin typeface="+mn-lt"/>
                        <a:ea typeface="Arial"/>
                        <a:cs typeface="Arial"/>
                        <a:sym typeface="Arial"/>
                      </a:endParaRPr>
                    </a:p>
                  </a:txBody>
                  <a:tcPr marL="108000" marR="108000" marT="36000" marB="45707" anchor="ctr" horzOverflow="overflow">
                    <a:lnT w="12700" cmpd="sng">
                      <a:noFill/>
                    </a:lnT>
                  </a:tcPr>
                </a:tc>
                <a:tc>
                  <a:txBody>
                    <a:bodyPr/>
                    <a:lstStyle/>
                    <a:p>
                      <a:pPr algn="ctr" defTabSz="457200">
                        <a:spcBef>
                          <a:spcPts val="600"/>
                        </a:spcBef>
                        <a:defRPr sz="2000" u="sng"/>
                      </a:pPr>
                      <a:r>
                        <a:rPr lang="mr-IN" sz="2000" u="none" dirty="0">
                          <a:latin typeface="Calibri" charset="0"/>
                          <a:ea typeface="Calibri" charset="0"/>
                          <a:cs typeface="Calibri" charset="0"/>
                        </a:rPr>
                        <a:t>&lt; 140/90</a:t>
                      </a:r>
                      <a:br>
                        <a:rPr lang="mr-IN" sz="2000" u="none" dirty="0">
                          <a:latin typeface="Calibri" charset="0"/>
                          <a:ea typeface="Calibri" charset="0"/>
                          <a:cs typeface="Calibri" charset="0"/>
                        </a:rPr>
                      </a:br>
                      <a:r>
                        <a:rPr lang="fr-CA" sz="2000" u="none" dirty="0">
                          <a:latin typeface="Calibri" charset="0"/>
                          <a:ea typeface="Calibri" charset="0"/>
                          <a:cs typeface="Calibri" charset="0"/>
                        </a:rPr>
                        <a:t/>
                      </a:r>
                      <a:br>
                        <a:rPr lang="fr-CA" sz="2000" u="none" dirty="0">
                          <a:latin typeface="Calibri" charset="0"/>
                          <a:ea typeface="Calibri" charset="0"/>
                          <a:cs typeface="Calibri" charset="0"/>
                        </a:rPr>
                      </a:br>
                      <a:r>
                        <a:rPr lang="mr-IN" sz="2000" u="none" dirty="0">
                          <a:latin typeface="Calibri" charset="0"/>
                          <a:ea typeface="Calibri" charset="0"/>
                          <a:cs typeface="Calibri" charset="0"/>
                        </a:rPr>
                        <a:t>&lt; 135/85</a:t>
                      </a:r>
                    </a:p>
                  </a:txBody>
                  <a:tcPr marL="108000" marR="108000" marT="36000" marB="45707" anchor="ctr" horzOverflow="overflow">
                    <a:lnT w="12700" cmpd="sng">
                      <a:noFill/>
                    </a:lnT>
                  </a:tcPr>
                </a:tc>
                <a:extLst>
                  <a:ext uri="{0D108BD9-81ED-4DB2-BD59-A6C34878D82A}">
                    <a16:rowId xmlns:a16="http://schemas.microsoft.com/office/drawing/2014/main" xmlns="" val="10002"/>
                  </a:ext>
                </a:extLst>
              </a:tr>
              <a:tr h="473679">
                <a:tc>
                  <a:txBody>
                    <a:bodyPr/>
                    <a:lstStyle/>
                    <a:p>
                      <a:pPr algn="l" defTabSz="685800">
                        <a:defRPr sz="1800"/>
                      </a:pPr>
                      <a:r>
                        <a:rPr lang="fr-CA" sz="2000" dirty="0">
                          <a:sym typeface="Arial"/>
                        </a:rPr>
                        <a:t>Monitorage ambulatoire de la PA </a:t>
                      </a:r>
                      <a:br>
                        <a:rPr lang="fr-CA" sz="2000" dirty="0">
                          <a:sym typeface="Arial"/>
                        </a:rPr>
                      </a:br>
                      <a:r>
                        <a:rPr lang="fr-CA" sz="2000" dirty="0">
                          <a:sym typeface="Arial"/>
                        </a:rPr>
                        <a:t>en état de veille</a:t>
                      </a:r>
                      <a:endParaRPr lang="fr-CA" sz="2000" dirty="0">
                        <a:latin typeface="Arial"/>
                        <a:ea typeface="Arial"/>
                        <a:cs typeface="Arial"/>
                        <a:sym typeface="Arial"/>
                      </a:endParaRPr>
                    </a:p>
                  </a:txBody>
                  <a:tcPr marL="108000" marR="108000" marT="36000" marB="45707" anchor="ctr" horzOverflow="overflow"/>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sz="2000" u="sng"/>
                      </a:pPr>
                      <a:r>
                        <a:rPr lang="mr-IN" sz="2000" u="none" dirty="0">
                          <a:latin typeface="Calibri" charset="0"/>
                          <a:ea typeface="Calibri" charset="0"/>
                          <a:cs typeface="Calibri" charset="0"/>
                        </a:rPr>
                        <a:t>≥ 135/85</a:t>
                      </a:r>
                    </a:p>
                  </a:txBody>
                  <a:tcPr marL="108000" marR="108000" marT="36000" marB="45707" anchor="ctr" horzOverflow="overflow"/>
                </a:tc>
                <a:extLst>
                  <a:ext uri="{0D108BD9-81ED-4DB2-BD59-A6C34878D82A}">
                    <a16:rowId xmlns:a16="http://schemas.microsoft.com/office/drawing/2014/main" xmlns="" val="10003"/>
                  </a:ext>
                </a:extLst>
              </a:tr>
              <a:tr h="473679">
                <a:tc>
                  <a:txBody>
                    <a:bodyPr/>
                    <a:lstStyle/>
                    <a:p>
                      <a:pPr algn="l" defTabSz="685800">
                        <a:defRPr sz="1800"/>
                      </a:pPr>
                      <a:r>
                        <a:rPr lang="fr-CA" sz="2000" dirty="0">
                          <a:sym typeface="Arial"/>
                        </a:rPr>
                        <a:t>Monitorage ambulatoire sur 24 heures</a:t>
                      </a:r>
                      <a:endParaRPr lang="fr-CA" sz="2000" dirty="0">
                        <a:latin typeface="Arial"/>
                        <a:ea typeface="Arial"/>
                        <a:cs typeface="Arial"/>
                        <a:sym typeface="Arial"/>
                      </a:endParaRPr>
                    </a:p>
                  </a:txBody>
                  <a:tcPr marL="108000" marR="108000" marT="36000" marB="45707" anchor="ctr" horzOverflow="overflow"/>
                </a:tc>
                <a:tc>
                  <a:txBody>
                    <a:bodyPr/>
                    <a:lstStyle/>
                    <a:p>
                      <a:pPr algn="ctr" defTabSz="685800">
                        <a:defRPr sz="2000" u="sng"/>
                      </a:pPr>
                      <a:r>
                        <a:rPr lang="mr-IN" sz="2000" u="none" dirty="0">
                          <a:latin typeface="Calibri" charset="0"/>
                          <a:ea typeface="Calibri" charset="0"/>
                          <a:cs typeface="Calibri" charset="0"/>
                        </a:rPr>
                        <a:t> ≥ 130/80</a:t>
                      </a:r>
                    </a:p>
                  </a:txBody>
                  <a:tcPr marL="108000" marR="108000" marT="36000" marB="45707" anchor="ctr" horzOverflow="overflow"/>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410806307"/>
      </p:ext>
    </p:extLst>
  </p:cSld>
  <p:clrMapOvr>
    <a:masterClrMapping/>
  </p:clrMapOvr>
  <p:transition xmlns:p14="http://schemas.microsoft.com/office/powerpoint/2010/mai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0" name="Group 310"/>
          <p:cNvGrpSpPr/>
          <p:nvPr/>
        </p:nvGrpSpPr>
        <p:grpSpPr>
          <a:xfrm>
            <a:off x="1403649" y="2089441"/>
            <a:ext cx="1869182" cy="1558006"/>
            <a:chOff x="-104254" y="-1407"/>
            <a:chExt cx="1869181" cy="1558004"/>
          </a:xfrm>
        </p:grpSpPr>
        <p:sp>
          <p:nvSpPr>
            <p:cNvPr id="307" name="Shape 307"/>
            <p:cNvSpPr/>
            <p:nvPr/>
          </p:nvSpPr>
          <p:spPr>
            <a:xfrm>
              <a:off x="0" y="246266"/>
              <a:ext cx="1674488" cy="73866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b">
              <a:spAutoFit/>
            </a:bodyPr>
            <a:lstStyle>
              <a:lvl1pPr defTabSz="457200">
                <a:defRPr sz="4800" b="1" cap="all">
                  <a:latin typeface="Arial"/>
                  <a:ea typeface="Arial"/>
                  <a:cs typeface="Arial"/>
                  <a:sym typeface="Arial"/>
                </a:defRPr>
              </a:lvl1pPr>
            </a:lstStyle>
            <a:p>
              <a:r>
                <a:rPr dirty="0"/>
                <a:t>10</a:t>
              </a:r>
              <a:r>
                <a:rPr lang="fr-CA" dirty="0"/>
                <a:t> </a:t>
              </a:r>
              <a:r>
                <a:rPr dirty="0"/>
                <a:t>%</a:t>
              </a:r>
            </a:p>
          </p:txBody>
        </p:sp>
        <p:sp>
          <p:nvSpPr>
            <p:cNvPr id="308" name="Shape 308"/>
            <p:cNvSpPr/>
            <p:nvPr/>
          </p:nvSpPr>
          <p:spPr>
            <a:xfrm>
              <a:off x="-90439" y="-1407"/>
              <a:ext cx="936105" cy="30777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2000">
                  <a:solidFill>
                    <a:srgbClr val="262626"/>
                  </a:solidFill>
                  <a:latin typeface="Arial"/>
                  <a:ea typeface="Arial"/>
                  <a:cs typeface="Arial"/>
                  <a:sym typeface="Arial"/>
                </a:defRPr>
              </a:lvl1pPr>
            </a:lstStyle>
            <a:p>
              <a:r>
                <a:rPr lang="fr-CA" dirty="0"/>
                <a:t>Environ</a:t>
              </a:r>
              <a:r>
                <a:rPr dirty="0"/>
                <a:t> </a:t>
              </a:r>
            </a:p>
          </p:txBody>
        </p:sp>
        <p:sp>
          <p:nvSpPr>
            <p:cNvPr id="309" name="Shape 309"/>
            <p:cNvSpPr/>
            <p:nvPr/>
          </p:nvSpPr>
          <p:spPr>
            <a:xfrm>
              <a:off x="-104254" y="941045"/>
              <a:ext cx="1869181" cy="61555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a:defRPr sz="2000">
                  <a:solidFill>
                    <a:srgbClr val="262626"/>
                  </a:solidFill>
                  <a:latin typeface="Arial"/>
                  <a:ea typeface="Arial"/>
                  <a:cs typeface="Arial"/>
                  <a:sym typeface="Arial"/>
                </a:defRPr>
              </a:lvl1pPr>
            </a:lstStyle>
            <a:p>
              <a:r>
                <a:rPr lang="fr-CA" dirty="0"/>
                <a:t>de la population  </a:t>
              </a:r>
            </a:p>
            <a:p>
              <a:r>
                <a:rPr lang="fr-CA" dirty="0"/>
                <a:t>générale</a:t>
              </a:r>
            </a:p>
          </p:txBody>
        </p:sp>
      </p:grpSp>
      <p:grpSp>
        <p:nvGrpSpPr>
          <p:cNvPr id="314" name="Group 314"/>
          <p:cNvGrpSpPr/>
          <p:nvPr/>
        </p:nvGrpSpPr>
        <p:grpSpPr>
          <a:xfrm>
            <a:off x="3713955" y="2078855"/>
            <a:ext cx="1760149" cy="1876367"/>
            <a:chOff x="0" y="-11993"/>
            <a:chExt cx="1760148" cy="1876365"/>
          </a:xfrm>
        </p:grpSpPr>
        <p:sp>
          <p:nvSpPr>
            <p:cNvPr id="311" name="Shape 311"/>
            <p:cNvSpPr/>
            <p:nvPr/>
          </p:nvSpPr>
          <p:spPr>
            <a:xfrm>
              <a:off x="0" y="246265"/>
              <a:ext cx="1551391" cy="73866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b">
              <a:spAutoFit/>
            </a:bodyPr>
            <a:lstStyle>
              <a:lvl1pPr defTabSz="457200">
                <a:defRPr sz="4800" b="1" cap="all">
                  <a:latin typeface="Arial"/>
                  <a:ea typeface="Arial"/>
                  <a:cs typeface="Arial"/>
                  <a:sym typeface="Arial"/>
                </a:defRPr>
              </a:lvl1pPr>
            </a:lstStyle>
            <a:p>
              <a:r>
                <a:rPr dirty="0"/>
                <a:t>30</a:t>
              </a:r>
              <a:r>
                <a:rPr lang="fr-CA" dirty="0"/>
                <a:t> </a:t>
              </a:r>
              <a:r>
                <a:rPr dirty="0"/>
                <a:t>%</a:t>
              </a:r>
            </a:p>
          </p:txBody>
        </p:sp>
        <p:sp>
          <p:nvSpPr>
            <p:cNvPr id="312" name="Shape 312"/>
            <p:cNvSpPr/>
            <p:nvPr/>
          </p:nvSpPr>
          <p:spPr>
            <a:xfrm>
              <a:off x="0" y="-11993"/>
              <a:ext cx="936105" cy="30777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2000">
                  <a:solidFill>
                    <a:srgbClr val="262626"/>
                  </a:solidFill>
                  <a:latin typeface="Arial"/>
                  <a:ea typeface="Arial"/>
                  <a:cs typeface="Arial"/>
                  <a:sym typeface="Arial"/>
                </a:defRPr>
              </a:lvl1pPr>
            </a:lstStyle>
            <a:p>
              <a:r>
                <a:rPr lang="fr-CA" dirty="0"/>
                <a:t>Environ </a:t>
              </a:r>
              <a:endParaRPr dirty="0"/>
            </a:p>
          </p:txBody>
        </p:sp>
        <p:sp>
          <p:nvSpPr>
            <p:cNvPr id="313" name="Shape 313"/>
            <p:cNvSpPr/>
            <p:nvPr/>
          </p:nvSpPr>
          <p:spPr>
            <a:xfrm>
              <a:off x="0" y="941043"/>
              <a:ext cx="1760148" cy="92332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p>
              <a:pPr>
                <a:defRPr sz="2000">
                  <a:solidFill>
                    <a:srgbClr val="262626"/>
                  </a:solidFill>
                  <a:latin typeface="Arial"/>
                  <a:ea typeface="Arial"/>
                  <a:cs typeface="Arial"/>
                  <a:sym typeface="Arial"/>
                </a:defRPr>
              </a:pPr>
              <a:r>
                <a:rPr lang="fr-CA" dirty="0"/>
                <a:t>des patients hypertendus traités</a:t>
              </a:r>
              <a:endParaRPr dirty="0"/>
            </a:p>
          </p:txBody>
        </p:sp>
      </p:grpSp>
      <p:grpSp>
        <p:nvGrpSpPr>
          <p:cNvPr id="321" name="Group 321"/>
          <p:cNvGrpSpPr/>
          <p:nvPr/>
        </p:nvGrpSpPr>
        <p:grpSpPr>
          <a:xfrm>
            <a:off x="5886956" y="2057400"/>
            <a:ext cx="3108574" cy="2542058"/>
            <a:chOff x="-2746" y="-33448"/>
            <a:chExt cx="3108573" cy="2542056"/>
          </a:xfrm>
        </p:grpSpPr>
        <p:sp>
          <p:nvSpPr>
            <p:cNvPr id="315" name="Shape 315"/>
            <p:cNvSpPr/>
            <p:nvPr/>
          </p:nvSpPr>
          <p:spPr>
            <a:xfrm>
              <a:off x="-2746" y="847573"/>
              <a:ext cx="2244477" cy="3693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defTabSz="457200">
                <a:defRPr sz="2400" b="1">
                  <a:latin typeface="Arial"/>
                  <a:ea typeface="Arial"/>
                  <a:cs typeface="Arial"/>
                  <a:sym typeface="Arial"/>
                </a:defRPr>
              </a:lvl1pPr>
            </a:lstStyle>
            <a:p>
              <a:r>
                <a:rPr lang="fr-CA" dirty="0"/>
                <a:t>diabète</a:t>
              </a:r>
            </a:p>
          </p:txBody>
        </p:sp>
        <p:sp>
          <p:nvSpPr>
            <p:cNvPr id="316" name="Shape 316"/>
            <p:cNvSpPr/>
            <p:nvPr/>
          </p:nvSpPr>
          <p:spPr>
            <a:xfrm>
              <a:off x="0" y="288765"/>
              <a:ext cx="2797097" cy="61555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2000">
                  <a:solidFill>
                    <a:srgbClr val="262626"/>
                  </a:solidFill>
                  <a:latin typeface="Arial"/>
                  <a:ea typeface="Arial"/>
                  <a:cs typeface="Arial"/>
                  <a:sym typeface="Arial"/>
                </a:defRPr>
              </a:lvl1pPr>
            </a:lstStyle>
            <a:p>
              <a:r>
                <a:rPr lang="fr-CA" dirty="0"/>
                <a:t>chez les patients</a:t>
              </a:r>
              <a:br>
                <a:rPr lang="fr-CA" dirty="0"/>
              </a:br>
              <a:r>
                <a:rPr lang="fr-CA" dirty="0"/>
                <a:t>atteints  de</a:t>
              </a:r>
            </a:p>
          </p:txBody>
        </p:sp>
        <p:sp>
          <p:nvSpPr>
            <p:cNvPr id="317" name="Shape 317"/>
            <p:cNvSpPr/>
            <p:nvPr/>
          </p:nvSpPr>
          <p:spPr>
            <a:xfrm>
              <a:off x="0" y="1232274"/>
              <a:ext cx="2542686" cy="30777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a:defRPr sz="2000">
                  <a:solidFill>
                    <a:srgbClr val="262626"/>
                  </a:solidFill>
                  <a:latin typeface="Arial"/>
                  <a:ea typeface="Arial"/>
                  <a:cs typeface="Arial"/>
                  <a:sym typeface="Arial"/>
                </a:defRPr>
              </a:lvl1pPr>
            </a:lstStyle>
            <a:p>
              <a:r>
                <a:rPr lang="fr-CA" dirty="0"/>
                <a:t>ou d’une</a:t>
              </a:r>
              <a:endParaRPr dirty="0"/>
            </a:p>
          </p:txBody>
        </p:sp>
        <p:sp>
          <p:nvSpPr>
            <p:cNvPr id="318" name="Shape 318"/>
            <p:cNvSpPr/>
            <p:nvPr/>
          </p:nvSpPr>
          <p:spPr>
            <a:xfrm>
              <a:off x="-2746" y="-33448"/>
              <a:ext cx="2479594" cy="3693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2400" b="1">
                  <a:latin typeface="Arial"/>
                  <a:ea typeface="Arial"/>
                  <a:cs typeface="Arial"/>
                  <a:sym typeface="Arial"/>
                </a:defRPr>
              </a:lvl1pPr>
            </a:lstStyle>
            <a:p>
              <a:r>
                <a:rPr lang="fr-CA" dirty="0"/>
                <a:t>% plus élevé</a:t>
              </a:r>
            </a:p>
          </p:txBody>
        </p:sp>
        <p:sp>
          <p:nvSpPr>
            <p:cNvPr id="319" name="Shape 319"/>
            <p:cNvSpPr/>
            <p:nvPr/>
          </p:nvSpPr>
          <p:spPr>
            <a:xfrm>
              <a:off x="-2746" y="1552507"/>
              <a:ext cx="3108573" cy="73866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defTabSz="457200">
                <a:defRPr sz="2400" b="1">
                  <a:latin typeface="Arial"/>
                  <a:ea typeface="Arial"/>
                  <a:cs typeface="Arial"/>
                  <a:sym typeface="Arial"/>
                </a:defRPr>
              </a:lvl1pPr>
            </a:lstStyle>
            <a:p>
              <a:r>
                <a:rPr lang="fr-CA" dirty="0"/>
                <a:t>néphropathie chronique</a:t>
              </a:r>
            </a:p>
          </p:txBody>
        </p:sp>
        <p:sp>
          <p:nvSpPr>
            <p:cNvPr id="320" name="Shape 320"/>
            <p:cNvSpPr/>
            <p:nvPr/>
          </p:nvSpPr>
          <p:spPr>
            <a:xfrm>
              <a:off x="-1981" y="2200831"/>
              <a:ext cx="2542686" cy="30777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a:defRPr sz="2000">
                  <a:solidFill>
                    <a:srgbClr val="262626"/>
                  </a:solidFill>
                  <a:latin typeface="Arial"/>
                  <a:ea typeface="Arial"/>
                  <a:cs typeface="Arial"/>
                  <a:sym typeface="Arial"/>
                </a:defRPr>
              </a:lvl1pPr>
            </a:lstStyle>
            <a:p>
              <a:endParaRPr dirty="0"/>
            </a:p>
          </p:txBody>
        </p:sp>
      </p:grpSp>
      <p:pic>
        <p:nvPicPr>
          <p:cNvPr id="322" name="image8.png" descr="homme noir.png"/>
          <p:cNvPicPr>
            <a:picLocks noChangeAspect="1"/>
          </p:cNvPicPr>
          <p:nvPr/>
        </p:nvPicPr>
        <p:blipFill>
          <a:blip r:embed="rId3">
            <a:alphaModFix amt="49000"/>
            <a:extLst/>
          </a:blip>
          <a:stretch>
            <a:fillRect/>
          </a:stretch>
        </p:blipFill>
        <p:spPr>
          <a:xfrm>
            <a:off x="1403648" y="4975602"/>
            <a:ext cx="509723" cy="1110687"/>
          </a:xfrm>
          <a:prstGeom prst="rect">
            <a:avLst/>
          </a:prstGeom>
          <a:ln w="12700">
            <a:miter lim="400000"/>
          </a:ln>
        </p:spPr>
      </p:pic>
      <p:pic>
        <p:nvPicPr>
          <p:cNvPr id="323" name="image8.png" descr="homme noir.png"/>
          <p:cNvPicPr>
            <a:picLocks noChangeAspect="1"/>
          </p:cNvPicPr>
          <p:nvPr/>
        </p:nvPicPr>
        <p:blipFill>
          <a:blip r:embed="rId3">
            <a:alphaModFix amt="49000"/>
            <a:extLst/>
          </a:blip>
          <a:stretch>
            <a:fillRect/>
          </a:stretch>
        </p:blipFill>
        <p:spPr>
          <a:xfrm>
            <a:off x="1964874" y="4975602"/>
            <a:ext cx="509724" cy="1110687"/>
          </a:xfrm>
          <a:prstGeom prst="rect">
            <a:avLst/>
          </a:prstGeom>
          <a:ln w="12700">
            <a:miter lim="400000"/>
          </a:ln>
        </p:spPr>
      </p:pic>
      <p:sp>
        <p:nvSpPr>
          <p:cNvPr id="324" name="Shape 324"/>
          <p:cNvSpPr/>
          <p:nvPr/>
        </p:nvSpPr>
        <p:spPr>
          <a:xfrm>
            <a:off x="3409155" y="5141401"/>
            <a:ext cx="4549171" cy="6502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defRPr b="1" i="1" spc="-50">
                <a:latin typeface="+mj-lt"/>
                <a:ea typeface="+mj-ea"/>
                <a:cs typeface="+mj-cs"/>
                <a:sym typeface="Calibri"/>
              </a:defRPr>
            </a:pPr>
            <a:r>
              <a:rPr lang="fr-CA" dirty="0"/>
              <a:t>Un patient hypertendu traité sur trois est atteint  d’hypertension masquée.</a:t>
            </a:r>
          </a:p>
        </p:txBody>
      </p:sp>
      <p:sp>
        <p:nvSpPr>
          <p:cNvPr id="326" name="Shape 326"/>
          <p:cNvSpPr/>
          <p:nvPr/>
        </p:nvSpPr>
        <p:spPr>
          <a:xfrm>
            <a:off x="1023509" y="4687984"/>
            <a:ext cx="7406899" cy="1"/>
          </a:xfrm>
          <a:prstGeom prst="line">
            <a:avLst/>
          </a:prstGeom>
          <a:ln w="25400">
            <a:solidFill>
              <a:srgbClr val="A71F2D"/>
            </a:solidFill>
          </a:ln>
        </p:spPr>
        <p:txBody>
          <a:bodyPr lIns="45718" tIns="45718" rIns="45718" bIns="45718"/>
          <a:lstStyle/>
          <a:p>
            <a:endParaRPr/>
          </a:p>
        </p:txBody>
      </p:sp>
      <p:pic>
        <p:nvPicPr>
          <p:cNvPr id="327" name="man.png"/>
          <p:cNvPicPr>
            <a:picLocks noChangeAspect="1"/>
          </p:cNvPicPr>
          <p:nvPr/>
        </p:nvPicPr>
        <p:blipFill>
          <a:blip r:embed="rId4">
            <a:extLst/>
          </a:blip>
          <a:stretch>
            <a:fillRect/>
          </a:stretch>
        </p:blipFill>
        <p:spPr>
          <a:xfrm>
            <a:off x="2526101" y="4930399"/>
            <a:ext cx="655142" cy="1201092"/>
          </a:xfrm>
          <a:prstGeom prst="rect">
            <a:avLst/>
          </a:prstGeom>
          <a:ln w="12700">
            <a:miter lim="400000"/>
          </a:ln>
        </p:spPr>
      </p:pic>
      <p:sp>
        <p:nvSpPr>
          <p:cNvPr id="328" name="Shape 328"/>
          <p:cNvSpPr/>
          <p:nvPr/>
        </p:nvSpPr>
        <p:spPr>
          <a:xfrm flipH="1">
            <a:off x="3301102" y="2124322"/>
            <a:ext cx="1" cy="2248462"/>
          </a:xfrm>
          <a:prstGeom prst="line">
            <a:avLst/>
          </a:prstGeom>
          <a:ln w="25400">
            <a:solidFill>
              <a:srgbClr val="A71F2D"/>
            </a:solidFill>
          </a:ln>
        </p:spPr>
        <p:txBody>
          <a:bodyPr lIns="45718" tIns="45718" rIns="45718" bIns="45718"/>
          <a:lstStyle/>
          <a:p>
            <a:endParaRPr/>
          </a:p>
        </p:txBody>
      </p:sp>
      <p:sp>
        <p:nvSpPr>
          <p:cNvPr id="329" name="Shape 329"/>
          <p:cNvSpPr/>
          <p:nvPr/>
        </p:nvSpPr>
        <p:spPr>
          <a:xfrm flipH="1">
            <a:off x="5472802" y="2124322"/>
            <a:ext cx="1" cy="2211847"/>
          </a:xfrm>
          <a:prstGeom prst="line">
            <a:avLst/>
          </a:prstGeom>
          <a:ln w="25400">
            <a:solidFill>
              <a:srgbClr val="A71F2D"/>
            </a:solidFill>
          </a:ln>
        </p:spPr>
        <p:txBody>
          <a:bodyPr lIns="45718" tIns="45718" rIns="45718" bIns="45718"/>
          <a:lstStyle/>
          <a:p>
            <a:endParaRPr/>
          </a:p>
        </p:txBody>
      </p:sp>
      <p:sp>
        <p:nvSpPr>
          <p:cNvPr id="3" name="Titre 2"/>
          <p:cNvSpPr>
            <a:spLocks noGrp="1"/>
          </p:cNvSpPr>
          <p:nvPr>
            <p:ph type="title"/>
          </p:nvPr>
        </p:nvSpPr>
        <p:spPr/>
        <p:txBody>
          <a:bodyPr>
            <a:normAutofit/>
          </a:bodyPr>
          <a:lstStyle/>
          <a:p>
            <a:r>
              <a:rPr lang="fr-FR" sz="2900" dirty="0"/>
              <a:t>Prévalence de l’hypertension masquée</a:t>
            </a:r>
          </a:p>
        </p:txBody>
      </p:sp>
      <p:sp>
        <p:nvSpPr>
          <p:cNvPr id="28"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r">
              <a:defRPr sz="1100">
                <a:latin typeface="+mj-lt"/>
                <a:ea typeface="+mj-ea"/>
                <a:cs typeface="+mj-cs"/>
                <a:sym typeface="Calibri"/>
              </a:defRPr>
            </a:pPr>
            <a:r>
              <a:rPr lang="nb-NO" sz="1200" dirty="0">
                <a:solidFill>
                  <a:srgbClr val="000000"/>
                </a:solidFill>
                <a:latin typeface="Calibri" charset="0"/>
                <a:ea typeface="Calibri" charset="0"/>
                <a:cs typeface="Calibri" charset="0"/>
                <a:sym typeface="Calibri"/>
              </a:rPr>
              <a:t/>
            </a:r>
            <a:br>
              <a:rPr lang="nb-NO" sz="1200" dirty="0">
                <a:solidFill>
                  <a:srgbClr val="000000"/>
                </a:solidFill>
                <a:latin typeface="Calibri" charset="0"/>
                <a:ea typeface="Calibri" charset="0"/>
                <a:cs typeface="Calibri" charset="0"/>
                <a:sym typeface="Calibri"/>
              </a:rPr>
            </a:br>
            <a:r>
              <a:rPr lang="nb-NO" sz="1200" dirty="0" err="1">
                <a:solidFill>
                  <a:srgbClr val="000000"/>
                </a:solidFill>
                <a:latin typeface="Calibri" charset="0"/>
                <a:ea typeface="Calibri" charset="0"/>
                <a:cs typeface="Calibri" charset="0"/>
                <a:sym typeface="Calibri"/>
              </a:rPr>
              <a:t>Andalib</a:t>
            </a:r>
            <a:r>
              <a:rPr lang="nb-NO" sz="1200" dirty="0">
                <a:solidFill>
                  <a:srgbClr val="000000"/>
                </a:solidFill>
                <a:latin typeface="Calibri" charset="0"/>
                <a:ea typeface="Calibri" charset="0"/>
                <a:cs typeface="Calibri" charset="0"/>
                <a:sym typeface="Calibri"/>
              </a:rPr>
              <a:t> A, et al. </a:t>
            </a:r>
            <a:r>
              <a:rPr lang="nb-NO" sz="1200" i="1" dirty="0">
                <a:solidFill>
                  <a:srgbClr val="000000"/>
                </a:solidFill>
                <a:latin typeface="Calibri" charset="0"/>
                <a:ea typeface="Calibri" charset="0"/>
                <a:cs typeface="Calibri" charset="0"/>
                <a:sym typeface="Calibri"/>
              </a:rPr>
              <a:t>Int Med J</a:t>
            </a:r>
            <a:r>
              <a:rPr lang="nb-NO" sz="1200" dirty="0">
                <a:solidFill>
                  <a:srgbClr val="000000"/>
                </a:solidFill>
                <a:latin typeface="Calibri" charset="0"/>
                <a:ea typeface="Calibri" charset="0"/>
                <a:cs typeface="Calibri" charset="0"/>
                <a:sym typeface="Calibri"/>
              </a:rPr>
              <a:t>, 2012;42:260-6. </a:t>
            </a:r>
          </a:p>
        </p:txBody>
      </p:sp>
    </p:spTree>
    <p:extLst>
      <p:ext uri="{BB962C8B-B14F-4D97-AF65-F5344CB8AC3E}">
        <p14:creationId xmlns:p14="http://schemas.microsoft.com/office/powerpoint/2010/main" val="748845603"/>
      </p:ext>
    </p:extLst>
  </p:cSld>
  <p:clrMapOvr>
    <a:masterClrMapping/>
  </p:clrMapOvr>
  <p:transition xmlns:p14="http://schemas.microsoft.com/office/powerpoint/2010/mai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 name="Shape 398"/>
          <p:cNvSpPr/>
          <p:nvPr/>
        </p:nvSpPr>
        <p:spPr>
          <a:xfrm>
            <a:off x="2254258" y="5053622"/>
            <a:ext cx="5072064" cy="1590"/>
          </a:xfrm>
          <a:prstGeom prst="line">
            <a:avLst/>
          </a:prstGeom>
          <a:ln w="15875">
            <a:solidFill>
              <a:srgbClr val="AF2328"/>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399" name="Shape 399"/>
          <p:cNvSpPr/>
          <p:nvPr/>
        </p:nvSpPr>
        <p:spPr>
          <a:xfrm>
            <a:off x="2254258" y="4623411"/>
            <a:ext cx="5072064" cy="1586"/>
          </a:xfrm>
          <a:prstGeom prst="line">
            <a:avLst/>
          </a:prstGeom>
          <a:ln w="15875">
            <a:solidFill>
              <a:srgbClr val="AF2328"/>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400" name="Shape 400"/>
          <p:cNvSpPr/>
          <p:nvPr/>
        </p:nvSpPr>
        <p:spPr>
          <a:xfrm>
            <a:off x="2254258" y="4178911"/>
            <a:ext cx="5072064" cy="1586"/>
          </a:xfrm>
          <a:prstGeom prst="line">
            <a:avLst/>
          </a:prstGeom>
          <a:ln w="15875">
            <a:solidFill>
              <a:srgbClr val="AF2328"/>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401" name="Shape 401"/>
          <p:cNvSpPr/>
          <p:nvPr/>
        </p:nvSpPr>
        <p:spPr>
          <a:xfrm>
            <a:off x="2254258" y="3748697"/>
            <a:ext cx="5072064" cy="1590"/>
          </a:xfrm>
          <a:prstGeom prst="line">
            <a:avLst/>
          </a:prstGeom>
          <a:ln w="15875">
            <a:solidFill>
              <a:srgbClr val="AF2328"/>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402" name="Shape 402"/>
          <p:cNvSpPr/>
          <p:nvPr/>
        </p:nvSpPr>
        <p:spPr>
          <a:xfrm>
            <a:off x="2254258" y="3305786"/>
            <a:ext cx="5072064" cy="1587"/>
          </a:xfrm>
          <a:prstGeom prst="line">
            <a:avLst/>
          </a:prstGeom>
          <a:ln w="15875">
            <a:solidFill>
              <a:srgbClr val="AF2328"/>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403" name="Shape 403"/>
          <p:cNvSpPr/>
          <p:nvPr/>
        </p:nvSpPr>
        <p:spPr>
          <a:xfrm>
            <a:off x="2254258" y="2875572"/>
            <a:ext cx="5072064" cy="1590"/>
          </a:xfrm>
          <a:prstGeom prst="line">
            <a:avLst/>
          </a:prstGeom>
          <a:ln w="15875">
            <a:solidFill>
              <a:srgbClr val="AF2328"/>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404" name="Shape 404"/>
          <p:cNvSpPr/>
          <p:nvPr/>
        </p:nvSpPr>
        <p:spPr>
          <a:xfrm>
            <a:off x="2254258" y="2431072"/>
            <a:ext cx="5072064" cy="1590"/>
          </a:xfrm>
          <a:prstGeom prst="line">
            <a:avLst/>
          </a:prstGeom>
          <a:ln w="15875">
            <a:solidFill>
              <a:srgbClr val="AF2328"/>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405" name="Shape 405"/>
          <p:cNvSpPr/>
          <p:nvPr/>
        </p:nvSpPr>
        <p:spPr>
          <a:xfrm>
            <a:off x="2390783" y="4521810"/>
            <a:ext cx="981076" cy="974726"/>
          </a:xfrm>
          <a:prstGeom prst="rect">
            <a:avLst/>
          </a:prstGeom>
          <a:gradFill>
            <a:gsLst>
              <a:gs pos="0">
                <a:schemeClr val="tx2"/>
              </a:gs>
              <a:gs pos="50000">
                <a:schemeClr val="bg2">
                  <a:lumMod val="60000"/>
                  <a:lumOff val="40000"/>
                  <a:shade val="67500"/>
                  <a:satMod val="115000"/>
                </a:schemeClr>
              </a:gs>
              <a:gs pos="100000">
                <a:schemeClr val="bg2">
                  <a:lumMod val="60000"/>
                  <a:lumOff val="40000"/>
                  <a:shade val="100000"/>
                  <a:satMod val="115000"/>
                </a:schemeClr>
              </a:gs>
            </a:gsLst>
            <a:lin ang="13500000" scaled="1"/>
          </a:gradFill>
          <a:ln w="12700">
            <a:miter lim="400000"/>
          </a:ln>
        </p:spPr>
        <p:txBody>
          <a:bodyPr lIns="45718" tIns="45718" rIns="45718" bIns="45718"/>
          <a:lstStyle/>
          <a:p>
            <a:pPr>
              <a:defRPr>
                <a:solidFill>
                  <a:srgbClr val="FFFFFF"/>
                </a:solidFill>
              </a:defRPr>
            </a:pPr>
            <a:endParaRPr>
              <a:solidFill>
                <a:srgbClr val="FFFFFF"/>
              </a:solidFill>
              <a:latin typeface="Calibri" charset="0"/>
              <a:ea typeface="Calibri" charset="0"/>
              <a:cs typeface="Calibri" charset="0"/>
            </a:endParaRPr>
          </a:p>
        </p:txBody>
      </p:sp>
      <p:sp>
        <p:nvSpPr>
          <p:cNvPr id="406" name="Shape 406"/>
          <p:cNvSpPr/>
          <p:nvPr/>
        </p:nvSpPr>
        <p:spPr>
          <a:xfrm>
            <a:off x="3657608" y="4432910"/>
            <a:ext cx="982664" cy="1063626"/>
          </a:xfrm>
          <a:prstGeom prst="rect">
            <a:avLst/>
          </a:prstGeom>
          <a:gradFill>
            <a:gsLst>
              <a:gs pos="0">
                <a:schemeClr val="tx2"/>
              </a:gs>
              <a:gs pos="50000">
                <a:schemeClr val="bg2">
                  <a:lumMod val="60000"/>
                  <a:lumOff val="40000"/>
                  <a:shade val="67500"/>
                  <a:satMod val="115000"/>
                </a:schemeClr>
              </a:gs>
              <a:gs pos="100000">
                <a:schemeClr val="bg2">
                  <a:lumMod val="60000"/>
                  <a:lumOff val="40000"/>
                  <a:shade val="100000"/>
                  <a:satMod val="115000"/>
                </a:schemeClr>
              </a:gs>
            </a:gsLst>
            <a:lin ang="13500000" scaled="1"/>
          </a:gradFill>
          <a:ln w="12700">
            <a:miter lim="400000"/>
          </a:ln>
        </p:spPr>
        <p:txBody>
          <a:bodyPr lIns="45718" tIns="45718" rIns="45718" bIns="45718"/>
          <a:lstStyle/>
          <a:p>
            <a:pPr>
              <a:defRPr>
                <a:solidFill>
                  <a:srgbClr val="FFFFFF"/>
                </a:solidFill>
              </a:defRPr>
            </a:pPr>
            <a:endParaRPr>
              <a:solidFill>
                <a:srgbClr val="FFFFFF"/>
              </a:solidFill>
              <a:latin typeface="Calibri" charset="0"/>
              <a:ea typeface="Calibri" charset="0"/>
              <a:cs typeface="Calibri" charset="0"/>
            </a:endParaRPr>
          </a:p>
        </p:txBody>
      </p:sp>
      <p:sp>
        <p:nvSpPr>
          <p:cNvPr id="407" name="Shape 407"/>
          <p:cNvSpPr/>
          <p:nvPr/>
        </p:nvSpPr>
        <p:spPr>
          <a:xfrm>
            <a:off x="4926021" y="3254986"/>
            <a:ext cx="981076" cy="2241551"/>
          </a:xfrm>
          <a:prstGeom prst="rect">
            <a:avLst/>
          </a:prstGeom>
          <a:gradFill>
            <a:gsLst>
              <a:gs pos="0">
                <a:schemeClr val="tx2"/>
              </a:gs>
              <a:gs pos="50000">
                <a:schemeClr val="bg2">
                  <a:lumMod val="60000"/>
                  <a:lumOff val="40000"/>
                  <a:shade val="67500"/>
                  <a:satMod val="115000"/>
                </a:schemeClr>
              </a:gs>
              <a:gs pos="100000">
                <a:schemeClr val="bg2">
                  <a:lumMod val="60000"/>
                  <a:lumOff val="40000"/>
                  <a:shade val="100000"/>
                  <a:satMod val="115000"/>
                </a:schemeClr>
              </a:gs>
            </a:gsLst>
            <a:lin ang="13500000" scaled="1"/>
          </a:gradFill>
          <a:ln w="12700">
            <a:miter lim="400000"/>
          </a:ln>
        </p:spPr>
        <p:txBody>
          <a:bodyPr lIns="45718" tIns="45718" rIns="45718" bIns="45718"/>
          <a:lstStyle/>
          <a:p>
            <a:pPr>
              <a:defRPr>
                <a:solidFill>
                  <a:srgbClr val="FFFFFF"/>
                </a:solidFill>
              </a:defRPr>
            </a:pPr>
            <a:endParaRPr>
              <a:solidFill>
                <a:srgbClr val="FFFFFF"/>
              </a:solidFill>
              <a:latin typeface="Calibri" charset="0"/>
              <a:ea typeface="Calibri" charset="0"/>
              <a:cs typeface="Calibri" charset="0"/>
            </a:endParaRPr>
          </a:p>
        </p:txBody>
      </p:sp>
      <p:sp>
        <p:nvSpPr>
          <p:cNvPr id="408" name="Shape 408"/>
          <p:cNvSpPr/>
          <p:nvPr/>
        </p:nvSpPr>
        <p:spPr>
          <a:xfrm>
            <a:off x="6194433" y="2812072"/>
            <a:ext cx="981076" cy="2684465"/>
          </a:xfrm>
          <a:prstGeom prst="rect">
            <a:avLst/>
          </a:prstGeom>
          <a:gradFill>
            <a:gsLst>
              <a:gs pos="0">
                <a:schemeClr val="tx2"/>
              </a:gs>
              <a:gs pos="50000">
                <a:schemeClr val="bg2">
                  <a:lumMod val="60000"/>
                  <a:lumOff val="40000"/>
                  <a:shade val="67500"/>
                  <a:satMod val="115000"/>
                </a:schemeClr>
              </a:gs>
              <a:gs pos="100000">
                <a:schemeClr val="bg2">
                  <a:lumMod val="60000"/>
                  <a:lumOff val="40000"/>
                  <a:shade val="100000"/>
                  <a:satMod val="115000"/>
                </a:schemeClr>
              </a:gs>
            </a:gsLst>
            <a:lin ang="13500000" scaled="1"/>
          </a:gradFill>
          <a:ln w="12700">
            <a:miter lim="400000"/>
          </a:ln>
        </p:spPr>
        <p:txBody>
          <a:bodyPr lIns="45718" tIns="45718" rIns="45718" bIns="45718"/>
          <a:lstStyle/>
          <a:p>
            <a:pPr>
              <a:defRPr>
                <a:solidFill>
                  <a:srgbClr val="FFFFFF"/>
                </a:solidFill>
              </a:defRPr>
            </a:pPr>
            <a:endParaRPr>
              <a:solidFill>
                <a:srgbClr val="FFFFFF"/>
              </a:solidFill>
              <a:latin typeface="Calibri" charset="0"/>
              <a:ea typeface="Calibri" charset="0"/>
              <a:cs typeface="Calibri" charset="0"/>
            </a:endParaRPr>
          </a:p>
        </p:txBody>
      </p:sp>
      <p:sp>
        <p:nvSpPr>
          <p:cNvPr id="409" name="Shape 409"/>
          <p:cNvSpPr/>
          <p:nvPr/>
        </p:nvSpPr>
        <p:spPr>
          <a:xfrm>
            <a:off x="2254257" y="2431072"/>
            <a:ext cx="1590" cy="3065464"/>
          </a:xfrm>
          <a:prstGeom prst="line">
            <a:avLst/>
          </a:prstGeom>
          <a:ln w="15875">
            <a:solidFill>
              <a:srgbClr val="FFFFFF"/>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410" name="Shape 410"/>
          <p:cNvSpPr/>
          <p:nvPr/>
        </p:nvSpPr>
        <p:spPr>
          <a:xfrm>
            <a:off x="2178058" y="5496535"/>
            <a:ext cx="76201" cy="1588"/>
          </a:xfrm>
          <a:prstGeom prst="line">
            <a:avLst/>
          </a:prstGeom>
          <a:ln w="15875">
            <a:solidFill>
              <a:srgbClr val="FFFFFF"/>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411" name="Shape 411"/>
          <p:cNvSpPr/>
          <p:nvPr/>
        </p:nvSpPr>
        <p:spPr>
          <a:xfrm>
            <a:off x="2178058" y="5053622"/>
            <a:ext cx="76201" cy="1589"/>
          </a:xfrm>
          <a:prstGeom prst="line">
            <a:avLst/>
          </a:prstGeom>
          <a:ln w="15875">
            <a:solidFill>
              <a:srgbClr val="FFFFFF"/>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412" name="Shape 412"/>
          <p:cNvSpPr/>
          <p:nvPr/>
        </p:nvSpPr>
        <p:spPr>
          <a:xfrm>
            <a:off x="2178058" y="4623410"/>
            <a:ext cx="76201" cy="1588"/>
          </a:xfrm>
          <a:prstGeom prst="line">
            <a:avLst/>
          </a:prstGeom>
          <a:ln w="15875">
            <a:solidFill>
              <a:srgbClr val="FFFFFF"/>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413" name="Shape 413"/>
          <p:cNvSpPr/>
          <p:nvPr/>
        </p:nvSpPr>
        <p:spPr>
          <a:xfrm>
            <a:off x="2178058" y="4178910"/>
            <a:ext cx="76201" cy="1588"/>
          </a:xfrm>
          <a:prstGeom prst="line">
            <a:avLst/>
          </a:prstGeom>
          <a:ln w="15875">
            <a:solidFill>
              <a:srgbClr val="FFFFFF"/>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414" name="Shape 414"/>
          <p:cNvSpPr/>
          <p:nvPr/>
        </p:nvSpPr>
        <p:spPr>
          <a:xfrm>
            <a:off x="2178058" y="3748697"/>
            <a:ext cx="76201" cy="1589"/>
          </a:xfrm>
          <a:prstGeom prst="line">
            <a:avLst/>
          </a:prstGeom>
          <a:ln w="15875">
            <a:solidFill>
              <a:srgbClr val="FFFFFF"/>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415" name="Shape 415"/>
          <p:cNvSpPr/>
          <p:nvPr/>
        </p:nvSpPr>
        <p:spPr>
          <a:xfrm>
            <a:off x="2178058" y="3305786"/>
            <a:ext cx="76201" cy="1588"/>
          </a:xfrm>
          <a:prstGeom prst="line">
            <a:avLst/>
          </a:prstGeom>
          <a:ln w="15875">
            <a:solidFill>
              <a:srgbClr val="FFFFFF"/>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416" name="Shape 416"/>
          <p:cNvSpPr/>
          <p:nvPr/>
        </p:nvSpPr>
        <p:spPr>
          <a:xfrm>
            <a:off x="2178058" y="2875572"/>
            <a:ext cx="76201" cy="1589"/>
          </a:xfrm>
          <a:prstGeom prst="line">
            <a:avLst/>
          </a:prstGeom>
          <a:ln w="15875">
            <a:solidFill>
              <a:srgbClr val="FFFFFF"/>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417" name="Shape 417"/>
          <p:cNvSpPr/>
          <p:nvPr/>
        </p:nvSpPr>
        <p:spPr>
          <a:xfrm>
            <a:off x="2178058" y="2431072"/>
            <a:ext cx="76201" cy="1589"/>
          </a:xfrm>
          <a:prstGeom prst="line">
            <a:avLst/>
          </a:prstGeom>
          <a:ln w="15875">
            <a:solidFill>
              <a:srgbClr val="FFFFFF"/>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418" name="Shape 418"/>
          <p:cNvSpPr/>
          <p:nvPr/>
        </p:nvSpPr>
        <p:spPr>
          <a:xfrm>
            <a:off x="2254258" y="5496536"/>
            <a:ext cx="5072064" cy="1586"/>
          </a:xfrm>
          <a:prstGeom prst="line">
            <a:avLst/>
          </a:prstGeom>
          <a:ln w="15875">
            <a:solidFill>
              <a:srgbClr val="FFFFFF"/>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419" name="Shape 419"/>
          <p:cNvSpPr/>
          <p:nvPr/>
        </p:nvSpPr>
        <p:spPr>
          <a:xfrm flipV="1">
            <a:off x="2254258" y="5496535"/>
            <a:ext cx="1589" cy="50801"/>
          </a:xfrm>
          <a:prstGeom prst="line">
            <a:avLst/>
          </a:prstGeom>
          <a:ln w="15875">
            <a:solidFill>
              <a:srgbClr val="FFFFFF"/>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420" name="Shape 420"/>
          <p:cNvSpPr/>
          <p:nvPr/>
        </p:nvSpPr>
        <p:spPr>
          <a:xfrm flipV="1">
            <a:off x="3522670" y="5496535"/>
            <a:ext cx="1588" cy="50801"/>
          </a:xfrm>
          <a:prstGeom prst="line">
            <a:avLst/>
          </a:prstGeom>
          <a:ln w="15875">
            <a:solidFill>
              <a:srgbClr val="FFFFFF"/>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421" name="Shape 421"/>
          <p:cNvSpPr/>
          <p:nvPr/>
        </p:nvSpPr>
        <p:spPr>
          <a:xfrm flipV="1">
            <a:off x="4791083" y="5496535"/>
            <a:ext cx="1589" cy="50801"/>
          </a:xfrm>
          <a:prstGeom prst="line">
            <a:avLst/>
          </a:prstGeom>
          <a:ln w="15875">
            <a:solidFill>
              <a:srgbClr val="FFFFFF"/>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422" name="Shape 422"/>
          <p:cNvSpPr/>
          <p:nvPr/>
        </p:nvSpPr>
        <p:spPr>
          <a:xfrm flipV="1">
            <a:off x="6059495" y="5496535"/>
            <a:ext cx="1588" cy="50801"/>
          </a:xfrm>
          <a:prstGeom prst="line">
            <a:avLst/>
          </a:prstGeom>
          <a:ln w="15875">
            <a:solidFill>
              <a:srgbClr val="FFFFFF"/>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423" name="Shape 423"/>
          <p:cNvSpPr/>
          <p:nvPr/>
        </p:nvSpPr>
        <p:spPr>
          <a:xfrm flipV="1">
            <a:off x="7326321" y="5496535"/>
            <a:ext cx="1588" cy="50801"/>
          </a:xfrm>
          <a:prstGeom prst="line">
            <a:avLst/>
          </a:prstGeom>
          <a:ln w="15875">
            <a:solidFill>
              <a:srgbClr val="FFFFFF"/>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424" name="Shape 424"/>
          <p:cNvSpPr/>
          <p:nvPr/>
        </p:nvSpPr>
        <p:spPr>
          <a:xfrm>
            <a:off x="2091131" y="5375885"/>
            <a:ext cx="91372" cy="21544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defTabSz="457200">
              <a:spcBef>
                <a:spcPts val="800"/>
              </a:spcBef>
              <a:defRPr sz="1400">
                <a:latin typeface="+mj-lt"/>
                <a:ea typeface="+mj-ea"/>
                <a:cs typeface="+mj-cs"/>
                <a:sym typeface="Calibri"/>
              </a:defRPr>
            </a:lvl1pPr>
          </a:lstStyle>
          <a:p>
            <a:r>
              <a:rPr>
                <a:solidFill>
                  <a:srgbClr val="000000"/>
                </a:solidFill>
                <a:latin typeface="Calibri" charset="0"/>
                <a:ea typeface="Calibri" charset="0"/>
                <a:cs typeface="Calibri" charset="0"/>
              </a:rPr>
              <a:t>0</a:t>
            </a:r>
          </a:p>
        </p:txBody>
      </p:sp>
      <p:sp>
        <p:nvSpPr>
          <p:cNvPr id="425" name="Shape 425"/>
          <p:cNvSpPr/>
          <p:nvPr/>
        </p:nvSpPr>
        <p:spPr>
          <a:xfrm>
            <a:off x="2091131" y="4931385"/>
            <a:ext cx="91372" cy="21544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defTabSz="457200">
              <a:spcBef>
                <a:spcPts val="800"/>
              </a:spcBef>
              <a:defRPr sz="1400">
                <a:latin typeface="+mj-lt"/>
                <a:ea typeface="+mj-ea"/>
                <a:cs typeface="+mj-cs"/>
                <a:sym typeface="Calibri"/>
              </a:defRPr>
            </a:lvl1pPr>
          </a:lstStyle>
          <a:p>
            <a:r>
              <a:rPr>
                <a:solidFill>
                  <a:srgbClr val="000000"/>
                </a:solidFill>
                <a:latin typeface="Calibri" charset="0"/>
                <a:ea typeface="Calibri" charset="0"/>
                <a:cs typeface="Calibri" charset="0"/>
              </a:rPr>
              <a:t>5</a:t>
            </a:r>
          </a:p>
        </p:txBody>
      </p:sp>
      <p:sp>
        <p:nvSpPr>
          <p:cNvPr id="426" name="Shape 426"/>
          <p:cNvSpPr/>
          <p:nvPr/>
        </p:nvSpPr>
        <p:spPr>
          <a:xfrm>
            <a:off x="1999761" y="4520222"/>
            <a:ext cx="182742" cy="21544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defTabSz="457200">
              <a:spcBef>
                <a:spcPts val="800"/>
              </a:spcBef>
              <a:defRPr sz="1400">
                <a:latin typeface="+mj-lt"/>
                <a:ea typeface="+mj-ea"/>
                <a:cs typeface="+mj-cs"/>
                <a:sym typeface="Calibri"/>
              </a:defRPr>
            </a:lvl1pPr>
          </a:lstStyle>
          <a:p>
            <a:r>
              <a:rPr>
                <a:solidFill>
                  <a:srgbClr val="000000"/>
                </a:solidFill>
                <a:latin typeface="Calibri" charset="0"/>
                <a:ea typeface="Calibri" charset="0"/>
                <a:cs typeface="Calibri" charset="0"/>
              </a:rPr>
              <a:t>10</a:t>
            </a:r>
          </a:p>
        </p:txBody>
      </p:sp>
      <p:sp>
        <p:nvSpPr>
          <p:cNvPr id="427" name="Shape 427"/>
          <p:cNvSpPr/>
          <p:nvPr/>
        </p:nvSpPr>
        <p:spPr>
          <a:xfrm>
            <a:off x="1999761" y="4058260"/>
            <a:ext cx="182742" cy="21544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defTabSz="457200">
              <a:spcBef>
                <a:spcPts val="800"/>
              </a:spcBef>
              <a:defRPr sz="1400">
                <a:latin typeface="+mj-lt"/>
                <a:ea typeface="+mj-ea"/>
                <a:cs typeface="+mj-cs"/>
                <a:sym typeface="Calibri"/>
              </a:defRPr>
            </a:lvl1pPr>
          </a:lstStyle>
          <a:p>
            <a:r>
              <a:rPr>
                <a:solidFill>
                  <a:srgbClr val="000000"/>
                </a:solidFill>
                <a:latin typeface="Calibri" charset="0"/>
                <a:ea typeface="Calibri" charset="0"/>
                <a:cs typeface="Calibri" charset="0"/>
              </a:rPr>
              <a:t>15</a:t>
            </a:r>
          </a:p>
        </p:txBody>
      </p:sp>
      <p:sp>
        <p:nvSpPr>
          <p:cNvPr id="428" name="Shape 428"/>
          <p:cNvSpPr/>
          <p:nvPr/>
        </p:nvSpPr>
        <p:spPr>
          <a:xfrm>
            <a:off x="1999761" y="3628047"/>
            <a:ext cx="182742" cy="21544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defTabSz="457200">
              <a:spcBef>
                <a:spcPts val="800"/>
              </a:spcBef>
              <a:defRPr sz="1400">
                <a:latin typeface="+mj-lt"/>
                <a:ea typeface="+mj-ea"/>
                <a:cs typeface="+mj-cs"/>
                <a:sym typeface="Calibri"/>
              </a:defRPr>
            </a:lvl1pPr>
          </a:lstStyle>
          <a:p>
            <a:r>
              <a:rPr>
                <a:solidFill>
                  <a:srgbClr val="000000"/>
                </a:solidFill>
                <a:latin typeface="Calibri" charset="0"/>
                <a:ea typeface="Calibri" charset="0"/>
                <a:cs typeface="Calibri" charset="0"/>
              </a:rPr>
              <a:t>20</a:t>
            </a:r>
          </a:p>
        </p:txBody>
      </p:sp>
      <p:sp>
        <p:nvSpPr>
          <p:cNvPr id="429" name="Shape 429"/>
          <p:cNvSpPr/>
          <p:nvPr/>
        </p:nvSpPr>
        <p:spPr>
          <a:xfrm>
            <a:off x="1999761" y="3183547"/>
            <a:ext cx="182742" cy="21544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defTabSz="457200">
              <a:spcBef>
                <a:spcPts val="800"/>
              </a:spcBef>
              <a:defRPr sz="1400">
                <a:latin typeface="+mj-lt"/>
                <a:ea typeface="+mj-ea"/>
                <a:cs typeface="+mj-cs"/>
                <a:sym typeface="Calibri"/>
              </a:defRPr>
            </a:lvl1pPr>
          </a:lstStyle>
          <a:p>
            <a:r>
              <a:rPr>
                <a:solidFill>
                  <a:srgbClr val="000000"/>
                </a:solidFill>
                <a:latin typeface="Calibri" charset="0"/>
                <a:ea typeface="Calibri" charset="0"/>
                <a:cs typeface="Calibri" charset="0"/>
              </a:rPr>
              <a:t>25</a:t>
            </a:r>
          </a:p>
        </p:txBody>
      </p:sp>
      <p:sp>
        <p:nvSpPr>
          <p:cNvPr id="430" name="Shape 430"/>
          <p:cNvSpPr/>
          <p:nvPr/>
        </p:nvSpPr>
        <p:spPr>
          <a:xfrm>
            <a:off x="1999761" y="2753336"/>
            <a:ext cx="182742" cy="21544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defTabSz="457200">
              <a:spcBef>
                <a:spcPts val="800"/>
              </a:spcBef>
              <a:defRPr sz="1400">
                <a:latin typeface="+mj-lt"/>
                <a:ea typeface="+mj-ea"/>
                <a:cs typeface="+mj-cs"/>
                <a:sym typeface="Calibri"/>
              </a:defRPr>
            </a:lvl1pPr>
          </a:lstStyle>
          <a:p>
            <a:r>
              <a:rPr>
                <a:solidFill>
                  <a:srgbClr val="000000"/>
                </a:solidFill>
                <a:latin typeface="Calibri" charset="0"/>
                <a:ea typeface="Calibri" charset="0"/>
                <a:cs typeface="Calibri" charset="0"/>
              </a:rPr>
              <a:t>30</a:t>
            </a:r>
          </a:p>
        </p:txBody>
      </p:sp>
      <p:sp>
        <p:nvSpPr>
          <p:cNvPr id="431" name="Shape 431"/>
          <p:cNvSpPr/>
          <p:nvPr/>
        </p:nvSpPr>
        <p:spPr>
          <a:xfrm>
            <a:off x="1999761" y="2310422"/>
            <a:ext cx="182742" cy="21544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defTabSz="457200">
              <a:spcBef>
                <a:spcPts val="800"/>
              </a:spcBef>
              <a:defRPr sz="1400">
                <a:latin typeface="+mj-lt"/>
                <a:ea typeface="+mj-ea"/>
                <a:cs typeface="+mj-cs"/>
                <a:sym typeface="Calibri"/>
              </a:defRPr>
            </a:lvl1pPr>
          </a:lstStyle>
          <a:p>
            <a:r>
              <a:rPr dirty="0">
                <a:solidFill>
                  <a:srgbClr val="000000"/>
                </a:solidFill>
                <a:latin typeface="Calibri" charset="0"/>
                <a:ea typeface="Calibri" charset="0"/>
                <a:cs typeface="Calibri" charset="0"/>
              </a:rPr>
              <a:t>35</a:t>
            </a:r>
          </a:p>
        </p:txBody>
      </p:sp>
      <p:sp>
        <p:nvSpPr>
          <p:cNvPr id="432" name="Shape 432"/>
          <p:cNvSpPr/>
          <p:nvPr/>
        </p:nvSpPr>
        <p:spPr>
          <a:xfrm>
            <a:off x="2390783" y="5513997"/>
            <a:ext cx="961443" cy="533479"/>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spcBef>
                <a:spcPts val="800"/>
              </a:spcBef>
              <a:defRPr sz="1400" b="1">
                <a:latin typeface="+mj-lt"/>
                <a:ea typeface="+mj-ea"/>
                <a:cs typeface="+mj-cs"/>
                <a:sym typeface="Calibri"/>
              </a:defRPr>
            </a:lvl1pPr>
          </a:lstStyle>
          <a:p>
            <a:r>
              <a:rPr lang="fr-CA" dirty="0">
                <a:solidFill>
                  <a:srgbClr val="000000"/>
                </a:solidFill>
                <a:latin typeface="Calibri" charset="0"/>
                <a:ea typeface="Calibri" charset="0"/>
                <a:cs typeface="Calibri" charset="0"/>
              </a:rPr>
              <a:t>PA normale</a:t>
            </a:r>
          </a:p>
          <a:p>
            <a:endParaRPr dirty="0">
              <a:solidFill>
                <a:srgbClr val="000000"/>
              </a:solidFill>
              <a:latin typeface="Calibri" charset="0"/>
              <a:ea typeface="Calibri" charset="0"/>
              <a:cs typeface="Calibri" charset="0"/>
            </a:endParaRPr>
          </a:p>
        </p:txBody>
      </p:sp>
      <p:sp>
        <p:nvSpPr>
          <p:cNvPr id="434" name="Shape 434"/>
          <p:cNvSpPr/>
          <p:nvPr/>
        </p:nvSpPr>
        <p:spPr>
          <a:xfrm>
            <a:off x="3657608" y="5513997"/>
            <a:ext cx="982664" cy="43088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gn="ctr" defTabSz="457200">
              <a:spcBef>
                <a:spcPts val="800"/>
              </a:spcBef>
              <a:defRPr sz="1400" b="1">
                <a:latin typeface="+mj-lt"/>
                <a:ea typeface="+mj-ea"/>
                <a:cs typeface="+mj-cs"/>
                <a:sym typeface="Calibri"/>
              </a:defRPr>
            </a:pPr>
            <a:r>
              <a:rPr lang="fr-CA" sz="1400" b="1" dirty="0" err="1">
                <a:solidFill>
                  <a:srgbClr val="000000"/>
                </a:solidFill>
                <a:latin typeface="Calibri" charset="0"/>
                <a:ea typeface="Calibri" charset="0"/>
                <a:cs typeface="Calibri" charset="0"/>
                <a:sym typeface="Calibri"/>
              </a:rPr>
              <a:t>Syndr</a:t>
            </a:r>
            <a:r>
              <a:rPr lang="fr-CA" sz="1400" b="1" dirty="0">
                <a:solidFill>
                  <a:srgbClr val="000000"/>
                </a:solidFill>
                <a:latin typeface="Calibri" charset="0"/>
                <a:ea typeface="Calibri" charset="0"/>
                <a:cs typeface="Calibri" charset="0"/>
                <a:sym typeface="Calibri"/>
              </a:rPr>
              <a:t>. du sarrau blanc</a:t>
            </a:r>
          </a:p>
        </p:txBody>
      </p:sp>
      <p:sp>
        <p:nvSpPr>
          <p:cNvPr id="436" name="Shape 436"/>
          <p:cNvSpPr/>
          <p:nvPr/>
        </p:nvSpPr>
        <p:spPr>
          <a:xfrm>
            <a:off x="4926021" y="5513997"/>
            <a:ext cx="1071402" cy="43088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spcBef>
                <a:spcPts val="800"/>
              </a:spcBef>
              <a:defRPr sz="1400" b="1">
                <a:latin typeface="+mj-lt"/>
                <a:ea typeface="+mj-ea"/>
                <a:cs typeface="+mj-cs"/>
                <a:sym typeface="Calibri"/>
              </a:defRPr>
            </a:lvl1pPr>
          </a:lstStyle>
          <a:p>
            <a:r>
              <a:rPr lang="fr-CA" dirty="0">
                <a:solidFill>
                  <a:srgbClr val="000000"/>
                </a:solidFill>
                <a:latin typeface="Calibri" charset="0"/>
                <a:ea typeface="Calibri" charset="0"/>
                <a:cs typeface="Calibri" charset="0"/>
              </a:rPr>
              <a:t>HTA non maîtrisée</a:t>
            </a:r>
          </a:p>
        </p:txBody>
      </p:sp>
      <p:sp>
        <p:nvSpPr>
          <p:cNvPr id="438" name="Shape 438"/>
          <p:cNvSpPr/>
          <p:nvPr/>
        </p:nvSpPr>
        <p:spPr>
          <a:xfrm>
            <a:off x="6194433" y="5513997"/>
            <a:ext cx="981076" cy="43088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457200">
              <a:spcBef>
                <a:spcPts val="800"/>
              </a:spcBef>
              <a:defRPr sz="1400" b="1">
                <a:latin typeface="+mj-lt"/>
                <a:ea typeface="+mj-ea"/>
                <a:cs typeface="+mj-cs"/>
                <a:sym typeface="Calibri"/>
              </a:defRPr>
            </a:lvl1pPr>
          </a:lstStyle>
          <a:p>
            <a:r>
              <a:rPr lang="fr-CA" dirty="0">
                <a:solidFill>
                  <a:srgbClr val="000000"/>
                </a:solidFill>
                <a:latin typeface="Calibri" charset="0"/>
                <a:ea typeface="Calibri" charset="0"/>
                <a:cs typeface="Calibri" charset="0"/>
              </a:rPr>
              <a:t>HTA masquée</a:t>
            </a:r>
          </a:p>
        </p:txBody>
      </p:sp>
      <p:sp>
        <p:nvSpPr>
          <p:cNvPr id="440" name="Shape 440"/>
          <p:cNvSpPr/>
          <p:nvPr/>
        </p:nvSpPr>
        <p:spPr>
          <a:xfrm rot="16200000">
            <a:off x="-15280" y="3670623"/>
            <a:ext cx="3063876" cy="584771"/>
          </a:xfrm>
          <a:prstGeom prst="rect">
            <a:avLst/>
          </a:prstGeom>
          <a:ln w="12700">
            <a:miter lim="400000"/>
          </a:ln>
          <a:extLst>
            <a:ext uri="{C572A759-6A51-4108-AA02-DFA0A04FC94B}">
              <ma14:wrappingTextBoxFlag xmlns:ma14="http://schemas.microsoft.com/office/mac/drawingml/2011/main" val="1"/>
            </a:ext>
          </a:extLst>
        </p:spPr>
        <p:txBody>
          <a:bodyPr wrap="square" lIns="45718" tIns="45718" rIns="45718" bIns="45718">
            <a:spAutoFit/>
          </a:bodyPr>
          <a:lstStyle>
            <a:lvl1pPr algn="ctr" defTabSz="457200">
              <a:spcBef>
                <a:spcPts val="300"/>
              </a:spcBef>
              <a:defRPr sz="1600">
                <a:latin typeface="+mj-lt"/>
                <a:ea typeface="+mj-ea"/>
                <a:cs typeface="+mj-cs"/>
                <a:sym typeface="Calibri"/>
              </a:defRPr>
            </a:lvl1pPr>
          </a:lstStyle>
          <a:p>
            <a:r>
              <a:rPr lang="fr-CA" dirty="0">
                <a:solidFill>
                  <a:srgbClr val="000000"/>
                </a:solidFill>
                <a:latin typeface="Calibri" charset="0"/>
                <a:ea typeface="Calibri" charset="0"/>
                <a:cs typeface="Calibri" charset="0"/>
              </a:rPr>
              <a:t>Événements CV </a:t>
            </a:r>
            <a:br>
              <a:rPr lang="fr-CA" dirty="0">
                <a:solidFill>
                  <a:srgbClr val="000000"/>
                </a:solidFill>
                <a:latin typeface="Calibri" charset="0"/>
                <a:ea typeface="Calibri" charset="0"/>
                <a:cs typeface="Calibri" charset="0"/>
              </a:rPr>
            </a:br>
            <a:r>
              <a:rPr lang="fr-CA" dirty="0">
                <a:solidFill>
                  <a:srgbClr val="000000"/>
                </a:solidFill>
                <a:latin typeface="Calibri" charset="0"/>
                <a:ea typeface="Calibri" charset="0"/>
                <a:cs typeface="Calibri" charset="0"/>
              </a:rPr>
              <a:t>par 1000 patients-années</a:t>
            </a:r>
          </a:p>
        </p:txBody>
      </p:sp>
      <p:sp>
        <p:nvSpPr>
          <p:cNvPr id="441" name="Shape 441"/>
          <p:cNvSpPr/>
          <p:nvPr/>
        </p:nvSpPr>
        <p:spPr>
          <a:xfrm>
            <a:off x="3257558" y="2551722"/>
            <a:ext cx="1133708" cy="21544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defTabSz="457200">
              <a:spcBef>
                <a:spcPts val="800"/>
              </a:spcBef>
              <a:defRPr sz="1400">
                <a:latin typeface="+mj-lt"/>
                <a:ea typeface="+mj-ea"/>
                <a:cs typeface="+mj-cs"/>
                <a:sym typeface="Calibri"/>
              </a:defRPr>
            </a:lvl1pPr>
          </a:lstStyle>
          <a:p>
            <a:r>
              <a:rPr lang="fr-CA" dirty="0">
                <a:solidFill>
                  <a:srgbClr val="000000"/>
                </a:solidFill>
                <a:latin typeface="Calibri" charset="0"/>
                <a:ea typeface="Calibri" charset="0"/>
                <a:cs typeface="Calibri" charset="0"/>
              </a:rPr>
              <a:t>Événements CV</a:t>
            </a:r>
          </a:p>
        </p:txBody>
      </p:sp>
      <p:sp>
        <p:nvSpPr>
          <p:cNvPr id="442" name="Shape 442"/>
          <p:cNvSpPr/>
          <p:nvPr/>
        </p:nvSpPr>
        <p:spPr>
          <a:xfrm>
            <a:off x="3008321" y="2597761"/>
            <a:ext cx="182563" cy="152401"/>
          </a:xfrm>
          <a:prstGeom prst="rect">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2700000" scaled="1"/>
            <a:tileRect/>
          </a:gradFill>
          <a:ln w="12700">
            <a:miter lim="400000"/>
          </a:ln>
        </p:spPr>
        <p:txBody>
          <a:bodyPr lIns="45718" tIns="45718" rIns="45718" bIns="45718"/>
          <a:lstStyle/>
          <a:p>
            <a:pPr>
              <a:defRPr>
                <a:solidFill>
                  <a:srgbClr val="FFFFFF"/>
                </a:solidFill>
              </a:defRPr>
            </a:pPr>
            <a:endParaRPr>
              <a:solidFill>
                <a:srgbClr val="FFFFFF"/>
              </a:solidFill>
              <a:latin typeface="Calibri" charset="0"/>
              <a:ea typeface="Calibri" charset="0"/>
              <a:cs typeface="Calibri" charset="0"/>
            </a:endParaRPr>
          </a:p>
        </p:txBody>
      </p:sp>
      <p:sp>
        <p:nvSpPr>
          <p:cNvPr id="445" name="Shape 445"/>
          <p:cNvSpPr/>
          <p:nvPr/>
        </p:nvSpPr>
        <p:spPr>
          <a:xfrm>
            <a:off x="2266958" y="5485422"/>
            <a:ext cx="5072064" cy="1590"/>
          </a:xfrm>
          <a:prstGeom prst="line">
            <a:avLst/>
          </a:prstGeom>
          <a:ln w="15875">
            <a:solidFill>
              <a:srgbClr val="AF2328"/>
            </a:solidFill>
          </a:ln>
        </p:spPr>
        <p:txBody>
          <a:bodyPr lIns="45718" tIns="45718" rIns="45718" bIns="45718"/>
          <a:lstStyle/>
          <a:p>
            <a:endParaRPr>
              <a:solidFill>
                <a:srgbClr val="000000"/>
              </a:solidFill>
              <a:latin typeface="Calibri" charset="0"/>
              <a:ea typeface="Calibri" charset="0"/>
              <a:cs typeface="Calibri" charset="0"/>
            </a:endParaRPr>
          </a:p>
        </p:txBody>
      </p:sp>
      <p:sp>
        <p:nvSpPr>
          <p:cNvPr id="3" name="Titre 2"/>
          <p:cNvSpPr>
            <a:spLocks noGrp="1"/>
          </p:cNvSpPr>
          <p:nvPr>
            <p:ph type="title"/>
          </p:nvPr>
        </p:nvSpPr>
        <p:spPr>
          <a:xfrm>
            <a:off x="628650" y="1170000"/>
            <a:ext cx="7886700" cy="861530"/>
          </a:xfrm>
        </p:spPr>
        <p:txBody>
          <a:bodyPr>
            <a:normAutofit fontScale="90000"/>
          </a:bodyPr>
          <a:lstStyle/>
          <a:p>
            <a:r>
              <a:rPr lang="fr-FR" dirty="0"/>
              <a:t>Le pronostic du </a:t>
            </a:r>
            <a:r>
              <a:rPr lang="fr-FR" i="1" dirty="0"/>
              <a:t>syndrome du sarrau blanc </a:t>
            </a:r>
            <a:r>
              <a:rPr lang="fr-FR" dirty="0"/>
              <a:t/>
            </a:r>
            <a:br>
              <a:rPr lang="fr-FR" dirty="0"/>
            </a:br>
            <a:r>
              <a:rPr lang="fr-FR" dirty="0"/>
              <a:t>et de l’</a:t>
            </a:r>
            <a:r>
              <a:rPr lang="fr-FR" i="1" dirty="0"/>
              <a:t>hypertension masquée</a:t>
            </a:r>
          </a:p>
        </p:txBody>
      </p:sp>
      <p:sp>
        <p:nvSpPr>
          <p:cNvPr id="50"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r">
              <a:defRPr sz="1100">
                <a:latin typeface="+mj-lt"/>
                <a:ea typeface="+mj-ea"/>
                <a:cs typeface="+mj-cs"/>
                <a:sym typeface="Calibri"/>
              </a:defRPr>
            </a:pPr>
            <a:endParaRPr sz="1200" dirty="0">
              <a:solidFill>
                <a:srgbClr val="000000"/>
              </a:solidFill>
              <a:latin typeface="Calibri" charset="0"/>
              <a:ea typeface="Calibri" charset="0"/>
              <a:cs typeface="Calibri" charset="0"/>
              <a:sym typeface="Calibri"/>
            </a:endParaRPr>
          </a:p>
          <a:p>
            <a:pPr algn="r">
              <a:defRPr sz="1100">
                <a:latin typeface="+mj-lt"/>
                <a:ea typeface="+mj-ea"/>
                <a:cs typeface="+mj-cs"/>
                <a:sym typeface="Calibri"/>
              </a:defRPr>
            </a:pPr>
            <a:r>
              <a:rPr lang="es-ES_tradnl" sz="1200" dirty="0" err="1">
                <a:solidFill>
                  <a:srgbClr val="000000"/>
                </a:solidFill>
                <a:latin typeface="Calibri" charset="0"/>
                <a:ea typeface="Calibri" charset="0"/>
                <a:cs typeface="Calibri" charset="0"/>
                <a:sym typeface="Calibri"/>
              </a:rPr>
              <a:t>Okhubo</a:t>
            </a:r>
            <a:r>
              <a:rPr lang="es-ES_tradnl" sz="1200" dirty="0">
                <a:solidFill>
                  <a:srgbClr val="000000"/>
                </a:solidFill>
                <a:latin typeface="Calibri" charset="0"/>
                <a:ea typeface="Calibri" charset="0"/>
                <a:cs typeface="Calibri" charset="0"/>
                <a:sym typeface="Calibri"/>
              </a:rPr>
              <a:t> T, et al. </a:t>
            </a:r>
            <a:r>
              <a:rPr lang="es-ES_tradnl" sz="1200" i="1" dirty="0">
                <a:solidFill>
                  <a:srgbClr val="000000"/>
                </a:solidFill>
                <a:latin typeface="Calibri" charset="0"/>
                <a:ea typeface="Calibri" charset="0"/>
                <a:cs typeface="Calibri" charset="0"/>
                <a:sym typeface="Calibri"/>
              </a:rPr>
              <a:t>J Am </a:t>
            </a:r>
            <a:r>
              <a:rPr lang="es-ES_tradnl" sz="1200" i="1" dirty="0" err="1">
                <a:solidFill>
                  <a:srgbClr val="000000"/>
                </a:solidFill>
                <a:latin typeface="Calibri" charset="0"/>
                <a:ea typeface="Calibri" charset="0"/>
                <a:cs typeface="Calibri" charset="0"/>
                <a:sym typeface="Calibri"/>
              </a:rPr>
              <a:t>Coll</a:t>
            </a:r>
            <a:r>
              <a:rPr lang="es-ES_tradnl" sz="1200" i="1" dirty="0">
                <a:solidFill>
                  <a:srgbClr val="000000"/>
                </a:solidFill>
                <a:latin typeface="Calibri" charset="0"/>
                <a:ea typeface="Calibri" charset="0"/>
                <a:cs typeface="Calibri" charset="0"/>
                <a:sym typeface="Calibri"/>
              </a:rPr>
              <a:t> </a:t>
            </a:r>
            <a:r>
              <a:rPr lang="es-ES_tradnl" sz="1200" i="1" dirty="0" err="1">
                <a:solidFill>
                  <a:srgbClr val="000000"/>
                </a:solidFill>
                <a:latin typeface="Calibri" charset="0"/>
                <a:ea typeface="Calibri" charset="0"/>
                <a:cs typeface="Calibri" charset="0"/>
                <a:sym typeface="Calibri"/>
              </a:rPr>
              <a:t>Cardiol</a:t>
            </a:r>
            <a:r>
              <a:rPr lang="es-ES_tradnl" sz="1200" i="1" dirty="0">
                <a:solidFill>
                  <a:srgbClr val="000000"/>
                </a:solidFill>
                <a:latin typeface="Calibri" charset="0"/>
                <a:ea typeface="Calibri" charset="0"/>
                <a:cs typeface="Calibri" charset="0"/>
                <a:sym typeface="Calibri"/>
              </a:rPr>
              <a:t> </a:t>
            </a:r>
            <a:r>
              <a:rPr lang="es-ES_tradnl" sz="1200" dirty="0">
                <a:solidFill>
                  <a:srgbClr val="000000"/>
                </a:solidFill>
                <a:latin typeface="Calibri" charset="0"/>
                <a:ea typeface="Calibri" charset="0"/>
                <a:cs typeface="Calibri" charset="0"/>
                <a:sym typeface="Calibri"/>
              </a:rPr>
              <a:t>2005;46;508-15.</a:t>
            </a:r>
            <a:r>
              <a:rPr sz="1200" dirty="0">
                <a:solidFill>
                  <a:srgbClr val="000000"/>
                </a:solidFill>
                <a:latin typeface="Calibri" charset="0"/>
                <a:ea typeface="Calibri" charset="0"/>
                <a:cs typeface="Calibri" charset="0"/>
                <a:sym typeface="Calibri"/>
              </a:rPr>
              <a:t> </a:t>
            </a:r>
          </a:p>
        </p:txBody>
      </p:sp>
    </p:spTree>
    <p:extLst>
      <p:ext uri="{BB962C8B-B14F-4D97-AF65-F5344CB8AC3E}">
        <p14:creationId xmlns:p14="http://schemas.microsoft.com/office/powerpoint/2010/main" val="1396273794"/>
      </p:ext>
    </p:extLst>
  </p:cSld>
  <p:clrMapOvr>
    <a:masterClrMapping/>
  </p:clrMapOvr>
  <p:transition xmlns:p14="http://schemas.microsoft.com/office/powerpoint/2010/mai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0" name="Group 560"/>
          <p:cNvGrpSpPr/>
          <p:nvPr/>
        </p:nvGrpSpPr>
        <p:grpSpPr>
          <a:xfrm>
            <a:off x="1620136" y="3657461"/>
            <a:ext cx="5866942" cy="2718641"/>
            <a:chOff x="0" y="0"/>
            <a:chExt cx="5866941" cy="2718640"/>
          </a:xfrm>
        </p:grpSpPr>
        <p:pic>
          <p:nvPicPr>
            <p:cNvPr id="557" name="image16.png"/>
            <p:cNvPicPr>
              <a:picLocks noChangeAspect="1"/>
            </p:cNvPicPr>
            <p:nvPr/>
          </p:nvPicPr>
          <p:blipFill>
            <a:blip r:embed="rId3">
              <a:extLst/>
            </a:blip>
            <a:stretch>
              <a:fillRect/>
            </a:stretch>
          </p:blipFill>
          <p:spPr>
            <a:xfrm>
              <a:off x="232510" y="987424"/>
              <a:ext cx="5401920" cy="1498653"/>
            </a:xfrm>
            <a:prstGeom prst="rect">
              <a:avLst/>
            </a:prstGeom>
            <a:ln w="12700" cap="flat">
              <a:noFill/>
              <a:miter lim="400000"/>
            </a:ln>
            <a:effectLst/>
          </p:spPr>
        </p:pic>
        <p:pic>
          <p:nvPicPr>
            <p:cNvPr id="558" name="image6.png"/>
            <p:cNvPicPr>
              <a:picLocks/>
            </p:cNvPicPr>
            <p:nvPr/>
          </p:nvPicPr>
          <p:blipFill>
            <a:blip r:embed="rId4">
              <a:extLst/>
            </a:blip>
            <a:stretch>
              <a:fillRect/>
            </a:stretch>
          </p:blipFill>
          <p:spPr>
            <a:xfrm>
              <a:off x="0" y="0"/>
              <a:ext cx="5866939" cy="2718640"/>
            </a:xfrm>
            <a:prstGeom prst="rect">
              <a:avLst/>
            </a:prstGeom>
            <a:ln w="12700" cap="flat">
              <a:noFill/>
              <a:miter lim="400000"/>
            </a:ln>
            <a:effectLst/>
          </p:spPr>
        </p:pic>
        <p:sp>
          <p:nvSpPr>
            <p:cNvPr id="559" name="Shape 559"/>
            <p:cNvSpPr/>
            <p:nvPr/>
          </p:nvSpPr>
          <p:spPr>
            <a:xfrm>
              <a:off x="0" y="148719"/>
              <a:ext cx="5866941" cy="92332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p>
              <a:pPr algn="ctr">
                <a:defRPr b="1">
                  <a:latin typeface="+mj-lt"/>
                  <a:ea typeface="+mj-ea"/>
                  <a:cs typeface="+mj-cs"/>
                  <a:sym typeface="Calibri"/>
                </a:defRPr>
              </a:pPr>
              <a:r>
                <a:rPr b="1" dirty="0">
                  <a:solidFill>
                    <a:srgbClr val="000000"/>
                  </a:solidFill>
                  <a:latin typeface="Calibri Light"/>
                  <a:sym typeface="Calibri"/>
                </a:rPr>
                <a:t> </a:t>
              </a:r>
              <a:r>
                <a:rPr lang="fr-CA" b="1" dirty="0">
                  <a:solidFill>
                    <a:srgbClr val="000000"/>
                  </a:solidFill>
                  <a:latin typeface="Calibri Light"/>
                  <a:sym typeface="Calibri"/>
                </a:rPr>
                <a:t>Mesure de la PA en clinique – oscillométrique en série </a:t>
              </a:r>
              <a:br>
                <a:rPr lang="fr-CA" b="1" dirty="0">
                  <a:solidFill>
                    <a:srgbClr val="000000"/>
                  </a:solidFill>
                  <a:latin typeface="Calibri Light"/>
                  <a:sym typeface="Calibri"/>
                </a:rPr>
              </a:br>
              <a:r>
                <a:rPr lang="fr-CA" b="1" dirty="0">
                  <a:solidFill>
                    <a:srgbClr val="000000"/>
                  </a:solidFill>
                  <a:latin typeface="Calibri Light"/>
                  <a:sym typeface="Calibri"/>
                </a:rPr>
                <a:t>(MPAC-OS; patient laissé seul) </a:t>
              </a:r>
            </a:p>
            <a:p>
              <a:pPr algn="ctr">
                <a:defRPr i="1">
                  <a:latin typeface="+mj-lt"/>
                  <a:ea typeface="+mj-ea"/>
                  <a:cs typeface="+mj-cs"/>
                  <a:sym typeface="Calibri"/>
                </a:defRPr>
              </a:pPr>
              <a:r>
                <a:rPr lang="fr-CA" i="1" dirty="0">
                  <a:solidFill>
                    <a:srgbClr val="000000"/>
                  </a:solidFill>
                  <a:latin typeface="Calibri Light"/>
                  <a:sym typeface="Calibri"/>
                </a:rPr>
                <a:t>Oscillométrique (appareil électronique)</a:t>
              </a:r>
              <a:endParaRPr i="1" dirty="0">
                <a:solidFill>
                  <a:srgbClr val="000000"/>
                </a:solidFill>
                <a:latin typeface="Calibri Light"/>
                <a:sym typeface="Calibri"/>
              </a:endParaRPr>
            </a:p>
          </p:txBody>
        </p:sp>
      </p:grpSp>
      <p:sp>
        <p:nvSpPr>
          <p:cNvPr id="2" name="Titre 1"/>
          <p:cNvSpPr>
            <a:spLocks noGrp="1"/>
          </p:cNvSpPr>
          <p:nvPr>
            <p:ph type="title"/>
          </p:nvPr>
        </p:nvSpPr>
        <p:spPr>
          <a:xfrm>
            <a:off x="628650" y="1170000"/>
            <a:ext cx="7886700" cy="861530"/>
          </a:xfrm>
        </p:spPr>
        <p:txBody>
          <a:bodyPr>
            <a:normAutofit fontScale="90000"/>
          </a:bodyPr>
          <a:lstStyle/>
          <a:p>
            <a:r>
              <a:rPr lang="fr-FR" dirty="0"/>
              <a:t>Mesure de la PA en clinique – oscillométrique </a:t>
            </a:r>
            <a:br>
              <a:rPr lang="fr-FR" dirty="0"/>
            </a:br>
            <a:r>
              <a:rPr lang="fr-FR" dirty="0"/>
              <a:t>en série : méthode à privilégier</a:t>
            </a:r>
          </a:p>
        </p:txBody>
      </p:sp>
      <p:sp>
        <p:nvSpPr>
          <p:cNvPr id="3" name="Espace réservé du contenu 2"/>
          <p:cNvSpPr>
            <a:spLocks noGrp="1"/>
          </p:cNvSpPr>
          <p:nvPr>
            <p:ph idx="1"/>
          </p:nvPr>
        </p:nvSpPr>
        <p:spPr/>
        <p:txBody>
          <a:bodyPr>
            <a:normAutofit/>
          </a:bodyPr>
          <a:lstStyle/>
          <a:p>
            <a:r>
              <a:rPr lang="fr-FR" sz="2400" dirty="0"/>
              <a:t>La mesure de la pression artérielle en clinique – oscillométrique en série (MPAC-OS) est la méthode </a:t>
            </a:r>
            <a:br>
              <a:rPr lang="fr-FR" sz="2400" dirty="0"/>
            </a:br>
            <a:r>
              <a:rPr lang="fr-FR" sz="2400" dirty="0"/>
              <a:t>à privilégier pour la mesure de la PA en clinique.</a:t>
            </a:r>
          </a:p>
        </p:txBody>
      </p:sp>
    </p:spTree>
    <p:extLst>
      <p:ext uri="{BB962C8B-B14F-4D97-AF65-F5344CB8AC3E}">
        <p14:creationId xmlns:p14="http://schemas.microsoft.com/office/powerpoint/2010/main" val="1039658039"/>
      </p:ext>
    </p:extLst>
  </p:cSld>
  <p:clrMapOvr>
    <a:masterClrMapping/>
  </p:clrMapOvr>
  <p:transition xmlns:p14="http://schemas.microsoft.com/office/powerpoint/2010/mai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8650" y="1170000"/>
            <a:ext cx="7886700" cy="861530"/>
          </a:xfrm>
        </p:spPr>
        <p:txBody>
          <a:bodyPr>
            <a:normAutofit fontScale="90000"/>
          </a:bodyPr>
          <a:lstStyle/>
          <a:p>
            <a:r>
              <a:rPr lang="fr-FR" dirty="0"/>
              <a:t> Mesure de la PA en clinique – </a:t>
            </a:r>
            <a:br>
              <a:rPr lang="fr-FR" dirty="0"/>
            </a:br>
            <a:r>
              <a:rPr lang="fr-FR" dirty="0"/>
              <a:t>oscillométrique en série </a:t>
            </a:r>
          </a:p>
        </p:txBody>
      </p:sp>
      <p:sp>
        <p:nvSpPr>
          <p:cNvPr id="3" name="Espace réservé du contenu 2"/>
          <p:cNvSpPr>
            <a:spLocks noGrp="1"/>
          </p:cNvSpPr>
          <p:nvPr>
            <p:ph idx="1"/>
          </p:nvPr>
        </p:nvSpPr>
        <p:spPr/>
        <p:txBody>
          <a:bodyPr>
            <a:normAutofit/>
          </a:bodyPr>
          <a:lstStyle/>
          <a:p>
            <a:pPr>
              <a:spcBef>
                <a:spcPts val="1800"/>
              </a:spcBef>
            </a:pPr>
            <a:r>
              <a:rPr lang="fr-FR" sz="2400" dirty="0"/>
              <a:t>Se rapproche plus du MAPA que les mesures habituelles </a:t>
            </a:r>
            <a:br>
              <a:rPr lang="fr-FR" sz="2400" dirty="0"/>
            </a:br>
            <a:r>
              <a:rPr lang="fr-FR" sz="2400" dirty="0"/>
              <a:t>de la PA en clinique (MPAC) (atténuation de l’effet </a:t>
            </a:r>
            <a:br>
              <a:rPr lang="fr-FR" sz="2400" dirty="0"/>
            </a:br>
            <a:r>
              <a:rPr lang="fr-FR" sz="2400" dirty="0"/>
              <a:t>du sarrau blanc)</a:t>
            </a:r>
            <a:r>
              <a:rPr lang="fr-FR" sz="2400" baseline="30000" dirty="0"/>
              <a:t>1-3</a:t>
            </a:r>
            <a:r>
              <a:rPr lang="fr-FR" sz="2400" dirty="0"/>
              <a:t> </a:t>
            </a:r>
          </a:p>
          <a:p>
            <a:pPr>
              <a:spcBef>
                <a:spcPts val="1800"/>
              </a:spcBef>
            </a:pPr>
            <a:r>
              <a:rPr lang="fr-FR" sz="2400" dirty="0"/>
              <a:t>Se révèle un meilleur facteur prévisionnel de lésion </a:t>
            </a:r>
            <a:br>
              <a:rPr lang="fr-FR" sz="2400" dirty="0"/>
            </a:br>
            <a:r>
              <a:rPr lang="fr-FR" sz="2400" dirty="0"/>
              <a:t>des organes cibles que la MPAC (IMVG, protéinurie et </a:t>
            </a:r>
            <a:r>
              <a:rPr lang="fr-FR" sz="2400" dirty="0" err="1"/>
              <a:t>EIMc</a:t>
            </a:r>
            <a:r>
              <a:rPr lang="fr-FR" sz="2400" dirty="0"/>
              <a:t>) et donne des résultats comparables à ceux du MAPA</a:t>
            </a:r>
            <a:r>
              <a:rPr lang="fr-FR" sz="2400" baseline="30000" dirty="0"/>
              <a:t>4-6</a:t>
            </a:r>
          </a:p>
        </p:txBody>
      </p:sp>
      <p:sp>
        <p:nvSpPr>
          <p:cNvPr id="8" name="Shape 374"/>
          <p:cNvSpPr/>
          <p:nvPr/>
        </p:nvSpPr>
        <p:spPr>
          <a:xfrm>
            <a:off x="747807" y="6174118"/>
            <a:ext cx="8181468" cy="64632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marL="228600" indent="-228600" algn="r" defTabSz="457200">
              <a:buFontTx/>
              <a:buAutoNum type="arabicPeriod"/>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100">
                <a:latin typeface="+mj-lt"/>
                <a:ea typeface="+mj-ea"/>
                <a:cs typeface="+mj-cs"/>
                <a:sym typeface="Calibri"/>
              </a:defRPr>
            </a:pPr>
            <a:r>
              <a:rPr lang="nb-NO" sz="1200" dirty="0">
                <a:solidFill>
                  <a:srgbClr val="000000"/>
                </a:solidFill>
                <a:latin typeface="Calibri" charset="0"/>
                <a:ea typeface="Calibri" charset="0"/>
                <a:cs typeface="Calibri" charset="0"/>
                <a:sym typeface="Calibri"/>
              </a:rPr>
              <a:t>Beckett L, et al. </a:t>
            </a:r>
            <a:r>
              <a:rPr lang="nb-NO" sz="1200" i="1" dirty="0">
                <a:solidFill>
                  <a:srgbClr val="000000"/>
                </a:solidFill>
                <a:latin typeface="Calibri" charset="0"/>
                <a:ea typeface="Calibri" charset="0"/>
                <a:cs typeface="Calibri" charset="0"/>
                <a:sym typeface="Calibri"/>
              </a:rPr>
              <a:t>BMC </a:t>
            </a:r>
            <a:r>
              <a:rPr lang="nb-NO" sz="1200" i="1" dirty="0" err="1">
                <a:solidFill>
                  <a:srgbClr val="000000"/>
                </a:solidFill>
                <a:latin typeface="Calibri" charset="0"/>
                <a:ea typeface="Calibri" charset="0"/>
                <a:cs typeface="Calibri" charset="0"/>
                <a:sym typeface="Calibri"/>
              </a:rPr>
              <a:t>Cardiovasc</a:t>
            </a:r>
            <a:r>
              <a:rPr lang="nb-NO" sz="1200" i="1" dirty="0">
                <a:solidFill>
                  <a:srgbClr val="000000"/>
                </a:solidFill>
                <a:latin typeface="Calibri" charset="0"/>
                <a:ea typeface="Calibri" charset="0"/>
                <a:cs typeface="Calibri" charset="0"/>
                <a:sym typeface="Calibri"/>
              </a:rPr>
              <a:t> </a:t>
            </a:r>
            <a:r>
              <a:rPr lang="nb-NO" sz="1200" i="1" dirty="0" err="1">
                <a:solidFill>
                  <a:srgbClr val="000000"/>
                </a:solidFill>
                <a:latin typeface="Calibri" charset="0"/>
                <a:ea typeface="Calibri" charset="0"/>
                <a:cs typeface="Calibri" charset="0"/>
                <a:sym typeface="Calibri"/>
              </a:rPr>
              <a:t>Disord</a:t>
            </a:r>
            <a:r>
              <a:rPr lang="nb-NO" sz="1200" i="1" dirty="0">
                <a:solidFill>
                  <a:srgbClr val="000000"/>
                </a:solidFill>
                <a:latin typeface="Calibri" charset="0"/>
                <a:ea typeface="Calibri" charset="0"/>
                <a:cs typeface="Calibri" charset="0"/>
                <a:sym typeface="Calibri"/>
              </a:rPr>
              <a:t> </a:t>
            </a:r>
            <a:r>
              <a:rPr lang="nb-NO" sz="1200" dirty="0">
                <a:solidFill>
                  <a:srgbClr val="000000"/>
                </a:solidFill>
                <a:latin typeface="Calibri" charset="0"/>
                <a:ea typeface="Calibri" charset="0"/>
                <a:cs typeface="Calibri" charset="0"/>
                <a:sym typeface="Calibri"/>
              </a:rPr>
              <a:t>2005;5:18; 2. Myers MG, et al</a:t>
            </a:r>
            <a:r>
              <a:rPr lang="nb-NO" sz="1200" i="1" dirty="0">
                <a:solidFill>
                  <a:srgbClr val="000000"/>
                </a:solidFill>
                <a:latin typeface="Calibri" charset="0"/>
                <a:ea typeface="Calibri" charset="0"/>
                <a:cs typeface="Calibri" charset="0"/>
                <a:sym typeface="Calibri"/>
              </a:rPr>
              <a:t>. J </a:t>
            </a:r>
            <a:r>
              <a:rPr lang="nb-NO" sz="1200" i="1" dirty="0" err="1">
                <a:solidFill>
                  <a:srgbClr val="000000"/>
                </a:solidFill>
                <a:latin typeface="Calibri" charset="0"/>
                <a:ea typeface="Calibri" charset="0"/>
                <a:cs typeface="Calibri" charset="0"/>
                <a:sym typeface="Calibri"/>
              </a:rPr>
              <a:t>Hypertens</a:t>
            </a:r>
            <a:r>
              <a:rPr lang="nb-NO" sz="1200" i="1" dirty="0">
                <a:solidFill>
                  <a:srgbClr val="000000"/>
                </a:solidFill>
                <a:latin typeface="Calibri" charset="0"/>
                <a:ea typeface="Calibri" charset="0"/>
                <a:cs typeface="Calibri" charset="0"/>
                <a:sym typeface="Calibri"/>
              </a:rPr>
              <a:t> </a:t>
            </a:r>
            <a:r>
              <a:rPr lang="nb-NO" sz="1200" dirty="0">
                <a:solidFill>
                  <a:srgbClr val="000000"/>
                </a:solidFill>
                <a:latin typeface="Calibri" charset="0"/>
                <a:ea typeface="Calibri" charset="0"/>
                <a:cs typeface="Calibri" charset="0"/>
                <a:sym typeface="Calibri"/>
              </a:rPr>
              <a:t>2009;27:280-6; </a:t>
            </a:r>
          </a:p>
          <a:p>
            <a:pPr algn="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100">
                <a:latin typeface="+mj-lt"/>
                <a:ea typeface="+mj-ea"/>
                <a:cs typeface="+mj-cs"/>
                <a:sym typeface="Calibri"/>
              </a:defRPr>
            </a:pPr>
            <a:r>
              <a:rPr lang="nb-NO" sz="1200" dirty="0">
                <a:solidFill>
                  <a:srgbClr val="000000"/>
                </a:solidFill>
                <a:latin typeface="Calibri" charset="0"/>
                <a:ea typeface="Calibri" charset="0"/>
                <a:cs typeface="Calibri" charset="0"/>
                <a:sym typeface="Calibri"/>
              </a:rPr>
              <a:t>3. Myers MG, et al. </a:t>
            </a:r>
            <a:r>
              <a:rPr lang="nb-NO" sz="1200" i="1" dirty="0">
                <a:solidFill>
                  <a:srgbClr val="000000"/>
                </a:solidFill>
                <a:latin typeface="Calibri" charset="0"/>
                <a:ea typeface="Calibri" charset="0"/>
                <a:cs typeface="Calibri" charset="0"/>
                <a:sym typeface="Calibri"/>
              </a:rPr>
              <a:t>BMJ</a:t>
            </a:r>
            <a:r>
              <a:rPr lang="nb-NO" sz="1200" dirty="0">
                <a:solidFill>
                  <a:srgbClr val="000000"/>
                </a:solidFill>
                <a:latin typeface="Calibri" charset="0"/>
                <a:ea typeface="Calibri" charset="0"/>
                <a:cs typeface="Calibri" charset="0"/>
                <a:sym typeface="Calibri"/>
              </a:rPr>
              <a:t> 2011;342;d286;4. Campbell NRC, et al. </a:t>
            </a:r>
            <a:r>
              <a:rPr lang="nb-NO" sz="1200" i="1" dirty="0">
                <a:solidFill>
                  <a:srgbClr val="000000"/>
                </a:solidFill>
                <a:latin typeface="Calibri" charset="0"/>
                <a:ea typeface="Calibri" charset="0"/>
                <a:cs typeface="Calibri" charset="0"/>
                <a:sym typeface="Calibri"/>
              </a:rPr>
              <a:t>J </a:t>
            </a:r>
            <a:r>
              <a:rPr lang="nb-NO" sz="1200" i="1" dirty="0" err="1">
                <a:solidFill>
                  <a:srgbClr val="000000"/>
                </a:solidFill>
                <a:latin typeface="Calibri" charset="0"/>
                <a:ea typeface="Calibri" charset="0"/>
                <a:cs typeface="Calibri" charset="0"/>
                <a:sym typeface="Calibri"/>
              </a:rPr>
              <a:t>Hum</a:t>
            </a:r>
            <a:r>
              <a:rPr lang="nb-NO" sz="1200" i="1" dirty="0">
                <a:solidFill>
                  <a:srgbClr val="000000"/>
                </a:solidFill>
                <a:latin typeface="Calibri" charset="0"/>
                <a:ea typeface="Calibri" charset="0"/>
                <a:cs typeface="Calibri" charset="0"/>
                <a:sym typeface="Calibri"/>
              </a:rPr>
              <a:t> </a:t>
            </a:r>
            <a:r>
              <a:rPr lang="nb-NO" sz="1200" i="1" dirty="0" err="1">
                <a:solidFill>
                  <a:srgbClr val="000000"/>
                </a:solidFill>
                <a:latin typeface="Calibri" charset="0"/>
                <a:ea typeface="Calibri" charset="0"/>
                <a:cs typeface="Calibri" charset="0"/>
                <a:sym typeface="Calibri"/>
              </a:rPr>
              <a:t>Hypertens</a:t>
            </a:r>
            <a:r>
              <a:rPr lang="nb-NO" sz="1200" i="1" dirty="0">
                <a:solidFill>
                  <a:srgbClr val="000000"/>
                </a:solidFill>
                <a:latin typeface="Calibri" charset="0"/>
                <a:ea typeface="Calibri" charset="0"/>
                <a:cs typeface="Calibri" charset="0"/>
                <a:sym typeface="Calibri"/>
              </a:rPr>
              <a:t> </a:t>
            </a:r>
            <a:r>
              <a:rPr lang="nb-NO" sz="1200" dirty="0">
                <a:solidFill>
                  <a:srgbClr val="000000"/>
                </a:solidFill>
                <a:latin typeface="Calibri" charset="0"/>
                <a:ea typeface="Calibri" charset="0"/>
                <a:cs typeface="Calibri" charset="0"/>
                <a:sym typeface="Calibri"/>
              </a:rPr>
              <a:t>2007;21:588-90; </a:t>
            </a:r>
          </a:p>
          <a:p>
            <a:pPr algn="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100">
                <a:latin typeface="+mj-lt"/>
                <a:ea typeface="+mj-ea"/>
                <a:cs typeface="+mj-cs"/>
                <a:sym typeface="Calibri"/>
              </a:defRPr>
            </a:pPr>
            <a:r>
              <a:rPr lang="nb-NO" sz="1200" dirty="0">
                <a:solidFill>
                  <a:srgbClr val="000000"/>
                </a:solidFill>
                <a:latin typeface="Calibri" charset="0"/>
                <a:ea typeface="Calibri" charset="0"/>
                <a:cs typeface="Calibri" charset="0"/>
                <a:sym typeface="Calibri"/>
              </a:rPr>
              <a:t>5. </a:t>
            </a:r>
            <a:r>
              <a:rPr lang="nb-NO" sz="1200" dirty="0" err="1">
                <a:solidFill>
                  <a:srgbClr val="000000"/>
                </a:solidFill>
                <a:latin typeface="Calibri" charset="0"/>
                <a:ea typeface="Calibri" charset="0"/>
                <a:cs typeface="Calibri" charset="0"/>
                <a:sym typeface="Calibri"/>
              </a:rPr>
              <a:t>Andreadis</a:t>
            </a:r>
            <a:r>
              <a:rPr lang="nb-NO" sz="1200" dirty="0">
                <a:solidFill>
                  <a:srgbClr val="000000"/>
                </a:solidFill>
                <a:latin typeface="Calibri" charset="0"/>
                <a:ea typeface="Calibri" charset="0"/>
                <a:cs typeface="Calibri" charset="0"/>
                <a:sym typeface="Calibri"/>
              </a:rPr>
              <a:t> EA, et al. </a:t>
            </a:r>
            <a:r>
              <a:rPr lang="nb-NO" sz="1200" i="1" dirty="0">
                <a:solidFill>
                  <a:srgbClr val="000000"/>
                </a:solidFill>
                <a:latin typeface="Calibri" charset="0"/>
                <a:ea typeface="Calibri" charset="0"/>
                <a:cs typeface="Calibri" charset="0"/>
                <a:sym typeface="Calibri"/>
              </a:rPr>
              <a:t>Am J </a:t>
            </a:r>
            <a:r>
              <a:rPr lang="nb-NO" sz="1200" i="1" dirty="0" err="1">
                <a:solidFill>
                  <a:srgbClr val="000000"/>
                </a:solidFill>
                <a:latin typeface="Calibri" charset="0"/>
                <a:ea typeface="Calibri" charset="0"/>
                <a:cs typeface="Calibri" charset="0"/>
                <a:sym typeface="Calibri"/>
              </a:rPr>
              <a:t>Hypertens</a:t>
            </a:r>
            <a:r>
              <a:rPr lang="nb-NO" sz="1200" i="1" dirty="0">
                <a:solidFill>
                  <a:srgbClr val="000000"/>
                </a:solidFill>
                <a:latin typeface="Calibri" charset="0"/>
                <a:ea typeface="Calibri" charset="0"/>
                <a:cs typeface="Calibri" charset="0"/>
                <a:sym typeface="Calibri"/>
              </a:rPr>
              <a:t> </a:t>
            </a:r>
            <a:r>
              <a:rPr lang="nb-NO" sz="1200" dirty="0">
                <a:solidFill>
                  <a:srgbClr val="000000"/>
                </a:solidFill>
                <a:latin typeface="Calibri" charset="0"/>
                <a:ea typeface="Calibri" charset="0"/>
                <a:cs typeface="Calibri" charset="0"/>
                <a:sym typeface="Calibri"/>
              </a:rPr>
              <a:t>2011;24:661-6; 6. </a:t>
            </a:r>
            <a:r>
              <a:rPr lang="nb-NO" sz="1200" dirty="0" err="1">
                <a:solidFill>
                  <a:srgbClr val="000000"/>
                </a:solidFill>
                <a:latin typeface="Calibri" charset="0"/>
                <a:ea typeface="Calibri" charset="0"/>
                <a:cs typeface="Calibri" charset="0"/>
                <a:sym typeface="Calibri"/>
              </a:rPr>
              <a:t>Andreadis</a:t>
            </a:r>
            <a:r>
              <a:rPr lang="nb-NO" sz="1200" dirty="0">
                <a:solidFill>
                  <a:srgbClr val="000000"/>
                </a:solidFill>
                <a:latin typeface="Calibri" charset="0"/>
                <a:ea typeface="Calibri" charset="0"/>
                <a:cs typeface="Calibri" charset="0"/>
                <a:sym typeface="Calibri"/>
              </a:rPr>
              <a:t> EA, et al. </a:t>
            </a:r>
            <a:r>
              <a:rPr lang="nb-NO" sz="1200" i="1" dirty="0">
                <a:solidFill>
                  <a:srgbClr val="000000"/>
                </a:solidFill>
                <a:latin typeface="Calibri" charset="0"/>
                <a:ea typeface="Calibri" charset="0"/>
                <a:cs typeface="Calibri" charset="0"/>
                <a:sym typeface="Calibri"/>
              </a:rPr>
              <a:t>Am J </a:t>
            </a:r>
            <a:r>
              <a:rPr lang="nb-NO" sz="1200" i="1" dirty="0" err="1">
                <a:solidFill>
                  <a:srgbClr val="000000"/>
                </a:solidFill>
                <a:latin typeface="Calibri" charset="0"/>
                <a:ea typeface="Calibri" charset="0"/>
                <a:cs typeface="Calibri" charset="0"/>
                <a:sym typeface="Calibri"/>
              </a:rPr>
              <a:t>Hypertens</a:t>
            </a:r>
            <a:r>
              <a:rPr lang="nb-NO" sz="1200" dirty="0">
                <a:solidFill>
                  <a:srgbClr val="000000"/>
                </a:solidFill>
                <a:latin typeface="Calibri" charset="0"/>
                <a:ea typeface="Calibri" charset="0"/>
                <a:cs typeface="Calibri" charset="0"/>
                <a:sym typeface="Calibri"/>
              </a:rPr>
              <a:t> 2012;25:969-73.</a:t>
            </a:r>
          </a:p>
        </p:txBody>
      </p:sp>
      <p:sp>
        <p:nvSpPr>
          <p:cNvPr id="13" name="TextBox 1"/>
          <p:cNvSpPr txBox="1"/>
          <p:nvPr/>
        </p:nvSpPr>
        <p:spPr>
          <a:xfrm>
            <a:off x="649078" y="5252427"/>
            <a:ext cx="4053078" cy="646331"/>
          </a:xfrm>
          <a:prstGeom prst="rect">
            <a:avLst/>
          </a:prstGeom>
          <a:noFill/>
        </p:spPr>
        <p:txBody>
          <a:bodyPr wrap="square" numCol="1" rtlCol="0" anchor="b">
            <a:spAutoFit/>
          </a:bodyPr>
          <a:lstStyle/>
          <a:p>
            <a:r>
              <a:rPr lang="fr-FR" sz="1200" b="1" dirty="0" err="1">
                <a:solidFill>
                  <a:srgbClr val="000000"/>
                </a:solidFill>
                <a:latin typeface="Calibri"/>
              </a:rPr>
              <a:t>EIMc</a:t>
            </a:r>
            <a:r>
              <a:rPr lang="fr-FR" sz="1200" b="1" dirty="0">
                <a:solidFill>
                  <a:srgbClr val="000000"/>
                </a:solidFill>
                <a:latin typeface="Calibri"/>
              </a:rPr>
              <a:t> : </a:t>
            </a:r>
            <a:r>
              <a:rPr lang="fr-FR" sz="1200" dirty="0">
                <a:solidFill>
                  <a:srgbClr val="000000"/>
                </a:solidFill>
                <a:latin typeface="Calibri"/>
              </a:rPr>
              <a:t>épaisseur intima-média carotidienne</a:t>
            </a:r>
          </a:p>
          <a:p>
            <a:r>
              <a:rPr lang="fr-FR" sz="1200" b="1" dirty="0">
                <a:solidFill>
                  <a:srgbClr val="000000"/>
                </a:solidFill>
                <a:latin typeface="Calibri"/>
              </a:rPr>
              <a:t>IMVG : </a:t>
            </a:r>
            <a:r>
              <a:rPr lang="fr-FR" sz="1200" dirty="0">
                <a:solidFill>
                  <a:srgbClr val="000000"/>
                </a:solidFill>
                <a:latin typeface="Calibri"/>
              </a:rPr>
              <a:t>indice de masse ventriculaire gauche</a:t>
            </a:r>
          </a:p>
          <a:p>
            <a:r>
              <a:rPr lang="fr-FR" sz="1200" b="1" dirty="0">
                <a:solidFill>
                  <a:srgbClr val="231F20"/>
                </a:solidFill>
                <a:latin typeface="Calibri"/>
                <a:sym typeface="Calibri"/>
              </a:rPr>
              <a:t>MAPA : </a:t>
            </a:r>
            <a:r>
              <a:rPr lang="fr-FR" sz="1200" dirty="0">
                <a:solidFill>
                  <a:srgbClr val="231F20"/>
                </a:solidFill>
                <a:latin typeface="Calibri"/>
                <a:sym typeface="Calibri"/>
              </a:rPr>
              <a:t>monitorage ambulatoire de la pression artérielle</a:t>
            </a:r>
          </a:p>
        </p:txBody>
      </p:sp>
    </p:spTree>
    <p:extLst>
      <p:ext uri="{BB962C8B-B14F-4D97-AF65-F5344CB8AC3E}">
        <p14:creationId xmlns:p14="http://schemas.microsoft.com/office/powerpoint/2010/main" val="2163140502"/>
      </p:ext>
    </p:extLst>
  </p:cSld>
  <p:clrMapOvr>
    <a:masterClrMapping/>
  </p:clrMapOvr>
  <p:transition xmlns:p14="http://schemas.microsoft.com/office/powerpoint/2010/mai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28650" y="5181600"/>
            <a:ext cx="8186436" cy="1092607"/>
          </a:xfrm>
          <a:prstGeom prst="rect">
            <a:avLst/>
          </a:prstGeom>
        </p:spPr>
        <p:txBody>
          <a:bodyPr wrap="square">
            <a:spAutoFit/>
          </a:bodyPr>
          <a:lstStyle/>
          <a:p>
            <a:pPr>
              <a:defRPr/>
            </a:pPr>
            <a:r>
              <a:rPr lang="en-CA" sz="1300" kern="0" dirty="0">
                <a:solidFill>
                  <a:sysClr val="windowText" lastClr="000000"/>
                </a:solidFill>
              </a:rPr>
              <a:t> </a:t>
            </a:r>
          </a:p>
          <a:p>
            <a:pPr>
              <a:defRPr/>
            </a:pPr>
            <a:endParaRPr lang="en-CA" sz="1300" kern="0" dirty="0">
              <a:solidFill>
                <a:sysClr val="windowText" lastClr="000000"/>
              </a:solidFill>
            </a:endParaRPr>
          </a:p>
          <a:p>
            <a:r>
              <a:rPr lang="fr-CA" sz="1300" dirty="0"/>
              <a:t>*</a:t>
            </a:r>
            <a:r>
              <a:rPr lang="fr-CA" sz="1300" i="1" dirty="0"/>
              <a:t>Les valeurs obtenues selon la mesure de la pression artérielle (PA) en clinique – oscillométrique en série et selon </a:t>
            </a:r>
            <a:br>
              <a:rPr lang="fr-CA" sz="1300" i="1" dirty="0"/>
            </a:br>
            <a:r>
              <a:rPr lang="fr-CA" sz="1300" i="1" dirty="0"/>
              <a:t>le monitorage ambulatoire de la PA étaient comparables, et dans les deux cas ces valeurs étaient inférieures à celles obtenues selon la méthode manuelle en pratique communautaire.</a:t>
            </a:r>
            <a:endParaRPr lang="fr-CA" sz="1300" dirty="0"/>
          </a:p>
        </p:txBody>
      </p:sp>
      <p:graphicFrame>
        <p:nvGraphicFramePr>
          <p:cNvPr id="14" name="Table 587"/>
          <p:cNvGraphicFramePr/>
          <p:nvPr>
            <p:extLst>
              <p:ext uri="{D42A27DB-BD31-4B8C-83A1-F6EECF244321}">
                <p14:modId xmlns:p14="http://schemas.microsoft.com/office/powerpoint/2010/main" val="917331085"/>
              </p:ext>
            </p:extLst>
          </p:nvPr>
        </p:nvGraphicFramePr>
        <p:xfrm>
          <a:off x="533400" y="2206086"/>
          <a:ext cx="7981950" cy="3327304"/>
        </p:xfrm>
        <a:graphic>
          <a:graphicData uri="http://schemas.openxmlformats.org/drawingml/2006/table">
            <a:tbl>
              <a:tblPr firstRow="1" bandRow="1">
                <a:tableStyleId>{EB344D84-9AFB-497E-A393-DC336BA19D2E}</a:tableStyleId>
              </a:tblPr>
              <a:tblGrid>
                <a:gridCol w="2374229">
                  <a:extLst>
                    <a:ext uri="{9D8B030D-6E8A-4147-A177-3AD203B41FA5}">
                      <a16:colId xmlns:a16="http://schemas.microsoft.com/office/drawing/2014/main" xmlns="" val="20000"/>
                    </a:ext>
                  </a:extLst>
                </a:gridCol>
                <a:gridCol w="2355290">
                  <a:extLst>
                    <a:ext uri="{9D8B030D-6E8A-4147-A177-3AD203B41FA5}">
                      <a16:colId xmlns:a16="http://schemas.microsoft.com/office/drawing/2014/main" xmlns="" val="20001"/>
                    </a:ext>
                  </a:extLst>
                </a:gridCol>
                <a:gridCol w="1633325">
                  <a:extLst>
                    <a:ext uri="{9D8B030D-6E8A-4147-A177-3AD203B41FA5}">
                      <a16:colId xmlns:a16="http://schemas.microsoft.com/office/drawing/2014/main" xmlns="" val="20002"/>
                    </a:ext>
                  </a:extLst>
                </a:gridCol>
                <a:gridCol w="1619106">
                  <a:extLst>
                    <a:ext uri="{9D8B030D-6E8A-4147-A177-3AD203B41FA5}">
                      <a16:colId xmlns:a16="http://schemas.microsoft.com/office/drawing/2014/main" xmlns="" val="20003"/>
                    </a:ext>
                  </a:extLst>
                </a:gridCol>
              </a:tblGrid>
              <a:tr h="405041">
                <a:tc>
                  <a:txBody>
                    <a:bodyPr/>
                    <a:lstStyle/>
                    <a:p>
                      <a:pPr indent="1758">
                        <a:defRPr sz="1800"/>
                      </a:pPr>
                      <a:endParaRPr dirty="0"/>
                    </a:p>
                  </a:txBody>
                  <a:tcPr marL="0" marR="0" marT="0" marB="0" anchor="ctr" horzOverflow="overflow">
                    <a:lnL>
                      <a:noFill/>
                    </a:lnL>
                    <a:lnR>
                      <a:noFill/>
                    </a:lnR>
                    <a:lnT w="25400" cmpd="sng">
                      <a:noFill/>
                    </a:lnT>
                    <a:lnB w="25400" cmpd="sng">
                      <a:noFill/>
                    </a:lnB>
                    <a:lnTlToBr w="12700" cmpd="sng">
                      <a:noFill/>
                      <a:prstDash val="solid"/>
                    </a:lnTlToBr>
                    <a:lnBlToTr w="12700" cmpd="sng">
                      <a:noFill/>
                      <a:prstDash val="solid"/>
                    </a:lnBlToTr>
                    <a:solidFill>
                      <a:schemeClr val="accent1"/>
                    </a:solidFill>
                  </a:tcPr>
                </a:tc>
                <a:tc gridSpan="3">
                  <a:txBody>
                    <a:bodyPr/>
                    <a:lstStyle/>
                    <a:p>
                      <a:pPr algn="ctr">
                        <a:defRPr sz="1800" b="0"/>
                      </a:pPr>
                      <a:r>
                        <a:rPr lang="fr-CA" b="1" dirty="0"/>
                        <a:t> Pression</a:t>
                      </a:r>
                      <a:r>
                        <a:rPr lang="fr-CA" b="1" baseline="0" dirty="0"/>
                        <a:t> artérielle moyenne</a:t>
                      </a:r>
                      <a:r>
                        <a:rPr lang="fr-CA" b="1" dirty="0"/>
                        <a:t>* (mm Hg)</a:t>
                      </a:r>
                    </a:p>
                  </a:txBody>
                  <a:tcPr marL="0" marR="0" marT="0" marB="0" anchor="ctr" horzOverflow="overflow">
                    <a:lnL>
                      <a:noFill/>
                    </a:lnL>
                    <a:lnR>
                      <a:noFill/>
                    </a:lnR>
                    <a:lnT w="25400" cmpd="sng">
                      <a:noFill/>
                    </a:lnT>
                    <a:lnB w="25400" cmpd="sng">
                      <a:noFill/>
                    </a:lnB>
                    <a:lnTlToBr w="12700" cmpd="sng">
                      <a:noFill/>
                      <a:prstDash val="solid"/>
                    </a:lnTlToBr>
                    <a:lnBlToTr w="12700" cmpd="sng">
                      <a:noFill/>
                      <a:prstDash val="solid"/>
                    </a:lnBlToTr>
                    <a:solidFill>
                      <a:schemeClr val="accent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699768">
                <a:tc>
                  <a:txBody>
                    <a:bodyPr/>
                    <a:lstStyle/>
                    <a:p>
                      <a:pPr indent="1758">
                        <a:defRPr sz="1800"/>
                      </a:pPr>
                      <a:endParaRPr dirty="0"/>
                    </a:p>
                  </a:txBody>
                  <a:tcPr marL="108000" marR="0" marT="0" marB="0" anchor="ctr" horzOverflow="overflow">
                    <a:lnT w="25400" cmpd="sng">
                      <a:noFill/>
                    </a:lnT>
                  </a:tcPr>
                </a:tc>
                <a:tc>
                  <a:txBody>
                    <a:bodyPr/>
                    <a:lstStyle/>
                    <a:p>
                      <a:pPr algn="ctr">
                        <a:defRPr sz="1800"/>
                      </a:pPr>
                      <a:r>
                        <a:rPr lang="fr-CA" b="1" baseline="0" noProof="0" dirty="0"/>
                        <a:t>Centre d’études en </a:t>
                      </a:r>
                      <a:br>
                        <a:rPr lang="fr-CA" b="1" baseline="0" noProof="0" dirty="0"/>
                      </a:br>
                      <a:r>
                        <a:rPr lang="fr-CA" b="1" baseline="0" noProof="0" dirty="0"/>
                        <a:t>soins primaires</a:t>
                      </a:r>
                      <a:r>
                        <a:rPr lang="fr-CA" b="1" baseline="30000" noProof="0" dirty="0"/>
                        <a:t>1</a:t>
                      </a:r>
                    </a:p>
                  </a:txBody>
                  <a:tcPr marL="0" marR="0" marT="0" marB="0" anchor="ctr" horzOverflow="overflow">
                    <a:lnT w="25400" cmpd="sng">
                      <a:noFill/>
                    </a:lnT>
                  </a:tcPr>
                </a:tc>
                <a:tc>
                  <a:txBody>
                    <a:bodyPr/>
                    <a:lstStyle/>
                    <a:p>
                      <a:pPr algn="ctr">
                        <a:defRPr sz="1800"/>
                      </a:pPr>
                      <a:r>
                        <a:rPr lang="fr-CA" b="1" dirty="0"/>
                        <a:t>Unité spécialisée –</a:t>
                      </a:r>
                      <a:r>
                        <a:rPr lang="fr-CA" b="1" baseline="0" dirty="0"/>
                        <a:t> </a:t>
                      </a:r>
                      <a:r>
                        <a:rPr lang="fr-CA" b="1" dirty="0"/>
                        <a:t>MAPA</a:t>
                      </a:r>
                      <a:r>
                        <a:rPr lang="fr-CA" b="1" baseline="30000" dirty="0"/>
                        <a:t>2</a:t>
                      </a:r>
                    </a:p>
                  </a:txBody>
                  <a:tcPr marL="0" marR="0" marT="0" marB="0" anchor="ctr" horzOverflow="overflow">
                    <a:lnT w="25400" cmpd="sng">
                      <a:noFill/>
                    </a:lnT>
                  </a:tcPr>
                </a:tc>
                <a:tc>
                  <a:txBody>
                    <a:bodyPr/>
                    <a:lstStyle/>
                    <a:p>
                      <a:pPr algn="ctr">
                        <a:defRPr sz="1800"/>
                      </a:pPr>
                      <a:r>
                        <a:rPr lang="fr-CA" b="1" dirty="0"/>
                        <a:t>Essai CAMBO</a:t>
                      </a:r>
                      <a:r>
                        <a:rPr lang="fr-CA" b="1" baseline="30000" dirty="0"/>
                        <a:t>3</a:t>
                      </a:r>
                    </a:p>
                  </a:txBody>
                  <a:tcPr marL="0" marR="0" marT="0" marB="0" anchor="ctr" horzOverflow="overflow">
                    <a:lnT w="25400" cmpd="sng">
                      <a:noFill/>
                    </a:lnT>
                  </a:tcPr>
                </a:tc>
                <a:extLst>
                  <a:ext uri="{0D108BD9-81ED-4DB2-BD59-A6C34878D82A}">
                    <a16:rowId xmlns:a16="http://schemas.microsoft.com/office/drawing/2014/main" xmlns="" val="10001"/>
                  </a:ext>
                </a:extLst>
              </a:tr>
              <a:tr h="699768">
                <a:tc>
                  <a:txBody>
                    <a:bodyPr/>
                    <a:lstStyle/>
                    <a:p>
                      <a:pPr indent="1758">
                        <a:defRPr sz="1800" b="0"/>
                      </a:pPr>
                      <a:r>
                        <a:rPr lang="fr-FR" dirty="0"/>
                        <a:t>Mesure manuelle courante en clinique</a:t>
                      </a:r>
                    </a:p>
                  </a:txBody>
                  <a:tcPr marL="108000" marR="0" marT="0" marB="0" anchor="ctr" horzOverflow="overflow"/>
                </a:tc>
                <a:tc>
                  <a:txBody>
                    <a:bodyPr/>
                    <a:lstStyle/>
                    <a:p>
                      <a:pPr algn="ctr">
                        <a:defRPr sz="1800"/>
                      </a:pPr>
                      <a:r>
                        <a:rPr dirty="0"/>
                        <a:t>151/83</a:t>
                      </a:r>
                    </a:p>
                  </a:txBody>
                  <a:tcPr marL="0" marR="0" marT="0" marB="0" anchor="ctr" horzOverflow="overflow"/>
                </a:tc>
                <a:tc>
                  <a:txBody>
                    <a:bodyPr/>
                    <a:lstStyle/>
                    <a:p>
                      <a:pPr algn="ctr">
                        <a:defRPr sz="1800"/>
                      </a:pPr>
                      <a:r>
                        <a:rPr dirty="0"/>
                        <a:t>152/87</a:t>
                      </a:r>
                    </a:p>
                  </a:txBody>
                  <a:tcPr marL="0" marR="0" marT="0" marB="0" anchor="ctr" horzOverflow="overflow"/>
                </a:tc>
                <a:tc>
                  <a:txBody>
                    <a:bodyPr/>
                    <a:lstStyle/>
                    <a:p>
                      <a:pPr algn="ctr">
                        <a:defRPr sz="1800"/>
                      </a:pPr>
                      <a:r>
                        <a:rPr dirty="0"/>
                        <a:t>150/81</a:t>
                      </a:r>
                    </a:p>
                  </a:txBody>
                  <a:tcPr marL="0" marR="0" marT="0" marB="0" anchor="ctr" horzOverflow="overflow"/>
                </a:tc>
                <a:extLst>
                  <a:ext uri="{0D108BD9-81ED-4DB2-BD59-A6C34878D82A}">
                    <a16:rowId xmlns:a16="http://schemas.microsoft.com/office/drawing/2014/main" xmlns="" val="10002"/>
                  </a:ext>
                </a:extLst>
              </a:tr>
              <a:tr h="699768">
                <a:tc>
                  <a:txBody>
                    <a:bodyPr/>
                    <a:lstStyle/>
                    <a:p>
                      <a:pPr indent="1758">
                        <a:defRPr sz="1800" b="0"/>
                      </a:pPr>
                      <a:r>
                        <a:rPr lang="fr-FR" dirty="0"/>
                        <a:t>Mesure oscillométrique en série, en clinique</a:t>
                      </a:r>
                    </a:p>
                  </a:txBody>
                  <a:tcPr marL="108000" marR="0" marT="0" marB="0" anchor="ctr" horzOverflow="overflow">
                    <a:lnB>
                      <a:noFill/>
                    </a:lnB>
                  </a:tcPr>
                </a:tc>
                <a:tc>
                  <a:txBody>
                    <a:bodyPr/>
                    <a:lstStyle/>
                    <a:p>
                      <a:pPr algn="ctr">
                        <a:defRPr sz="1800"/>
                      </a:pPr>
                      <a:r>
                        <a:rPr dirty="0"/>
                        <a:t>140/80</a:t>
                      </a:r>
                    </a:p>
                  </a:txBody>
                  <a:tcPr marL="0" marR="0" marT="0" marB="0" anchor="ctr" horzOverflow="overflow">
                    <a:lnB>
                      <a:noFill/>
                    </a:lnB>
                  </a:tcPr>
                </a:tc>
                <a:tc>
                  <a:txBody>
                    <a:bodyPr/>
                    <a:lstStyle/>
                    <a:p>
                      <a:pPr algn="ctr">
                        <a:defRPr sz="1800"/>
                      </a:pPr>
                      <a:r>
                        <a:rPr dirty="0"/>
                        <a:t>132/75</a:t>
                      </a:r>
                    </a:p>
                  </a:txBody>
                  <a:tcPr marL="0" marR="0" marT="0" marB="0" anchor="ctr" horzOverflow="overflow">
                    <a:lnB>
                      <a:noFill/>
                    </a:lnB>
                  </a:tcPr>
                </a:tc>
                <a:tc>
                  <a:txBody>
                    <a:bodyPr/>
                    <a:lstStyle/>
                    <a:p>
                      <a:pPr algn="ctr">
                        <a:defRPr sz="1800"/>
                      </a:pPr>
                      <a:r>
                        <a:rPr dirty="0"/>
                        <a:t>135/77</a:t>
                      </a:r>
                    </a:p>
                  </a:txBody>
                  <a:tcPr marL="0" marR="0" marT="0" marB="0" anchor="ctr" horzOverflow="overflow">
                    <a:lnB>
                      <a:noFill/>
                    </a:lnB>
                  </a:tcPr>
                </a:tc>
                <a:extLst>
                  <a:ext uri="{0D108BD9-81ED-4DB2-BD59-A6C34878D82A}">
                    <a16:rowId xmlns:a16="http://schemas.microsoft.com/office/drawing/2014/main" xmlns="" val="10003"/>
                  </a:ext>
                </a:extLst>
              </a:tr>
              <a:tr h="699768">
                <a:tc>
                  <a:txBody>
                    <a:bodyPr/>
                    <a:lstStyle/>
                    <a:p>
                      <a:pPr indent="1758">
                        <a:defRPr sz="1800" b="0"/>
                      </a:pPr>
                      <a:r>
                        <a:rPr lang="fr-FR" dirty="0"/>
                        <a:t>Monitorage ambulatoire en état de veille</a:t>
                      </a:r>
                    </a:p>
                  </a:txBody>
                  <a:tcPr marL="108000" marR="0" marT="0" marB="0" anchor="ctr" horzOverflow="overflow">
                    <a:lnL>
                      <a:noFill/>
                    </a:lnL>
                    <a:lnR>
                      <a:noFill/>
                    </a:lnR>
                    <a:lnT>
                      <a:noFill/>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defRPr sz="1800"/>
                      </a:pPr>
                      <a:r>
                        <a:rPr dirty="0"/>
                        <a:t>142/80</a:t>
                      </a:r>
                    </a:p>
                  </a:txBody>
                  <a:tcPr marL="0" marR="0" marT="0" marB="0" anchor="ctr" horzOverflow="overflow">
                    <a:lnL>
                      <a:noFill/>
                    </a:lnL>
                    <a:lnR>
                      <a:noFill/>
                    </a:lnR>
                    <a:lnT>
                      <a:noFill/>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defRPr sz="1800"/>
                      </a:pPr>
                      <a:r>
                        <a:rPr dirty="0"/>
                        <a:t>134/77</a:t>
                      </a:r>
                    </a:p>
                  </a:txBody>
                  <a:tcPr marL="0" marR="0" marT="0" marB="0" anchor="ctr" horzOverflow="overflow">
                    <a:lnL>
                      <a:noFill/>
                    </a:lnL>
                    <a:lnR>
                      <a:noFill/>
                    </a:lnR>
                    <a:lnT>
                      <a:noFill/>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defRPr sz="1800"/>
                      </a:pPr>
                      <a:r>
                        <a:rPr dirty="0"/>
                        <a:t>133/74</a:t>
                      </a:r>
                    </a:p>
                  </a:txBody>
                  <a:tcPr marL="0" marR="0" marT="0" marB="0" anchor="ctr" horzOverflow="overflow">
                    <a:lnL>
                      <a:noFill/>
                    </a:lnL>
                    <a:lnR>
                      <a:noFill/>
                    </a:lnR>
                    <a:lnT>
                      <a:noFill/>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4"/>
                  </a:ext>
                </a:extLst>
              </a:tr>
            </a:tbl>
          </a:graphicData>
        </a:graphic>
      </p:graphicFrame>
      <p:sp>
        <p:nvSpPr>
          <p:cNvPr id="15" name="Shape 588"/>
          <p:cNvSpPr/>
          <p:nvPr/>
        </p:nvSpPr>
        <p:spPr>
          <a:xfrm>
            <a:off x="3124201" y="3340800"/>
            <a:ext cx="2057400" cy="601529"/>
          </a:xfrm>
          <a:prstGeom prst="rect">
            <a:avLst/>
          </a:prstGeom>
          <a:ln w="28575">
            <a:solidFill>
              <a:srgbClr val="C00000"/>
            </a:solidFill>
            <a:miter/>
          </a:ln>
        </p:spPr>
        <p:txBody>
          <a:bodyPr lIns="45718" tIns="45718" rIns="45718" bIns="45718" anchor="ctr"/>
          <a:lstStyle/>
          <a:p>
            <a:pPr algn="ctr">
              <a:defRPr>
                <a:solidFill>
                  <a:srgbClr val="FFFFFF"/>
                </a:solidFill>
                <a:latin typeface="+mj-lt"/>
                <a:ea typeface="+mj-ea"/>
                <a:cs typeface="+mj-cs"/>
                <a:sym typeface="Calibri"/>
              </a:defRPr>
            </a:pPr>
            <a:endParaRPr kern="0">
              <a:solidFill>
                <a:srgbClr val="FFFFFF"/>
              </a:solidFill>
              <a:sym typeface="Calibri"/>
            </a:endParaRPr>
          </a:p>
        </p:txBody>
      </p:sp>
      <p:sp>
        <p:nvSpPr>
          <p:cNvPr id="16" name="Shape 589"/>
          <p:cNvSpPr/>
          <p:nvPr/>
        </p:nvSpPr>
        <p:spPr>
          <a:xfrm>
            <a:off x="5410200" y="3340800"/>
            <a:ext cx="1354899" cy="601530"/>
          </a:xfrm>
          <a:prstGeom prst="rect">
            <a:avLst/>
          </a:prstGeom>
          <a:ln w="28575">
            <a:solidFill>
              <a:srgbClr val="C00000"/>
            </a:solidFill>
            <a:miter/>
          </a:ln>
        </p:spPr>
        <p:txBody>
          <a:bodyPr lIns="45718" tIns="45718" rIns="45718" bIns="45718" anchor="ctr"/>
          <a:lstStyle/>
          <a:p>
            <a:pPr algn="ctr">
              <a:defRPr>
                <a:solidFill>
                  <a:srgbClr val="FFFFFF"/>
                </a:solidFill>
                <a:latin typeface="+mj-lt"/>
                <a:ea typeface="+mj-ea"/>
                <a:cs typeface="+mj-cs"/>
                <a:sym typeface="Calibri"/>
              </a:defRPr>
            </a:pPr>
            <a:endParaRPr kern="0">
              <a:solidFill>
                <a:srgbClr val="FFFFFF"/>
              </a:solidFill>
              <a:sym typeface="Calibri"/>
            </a:endParaRPr>
          </a:p>
        </p:txBody>
      </p:sp>
      <p:sp>
        <p:nvSpPr>
          <p:cNvPr id="17" name="Shape 590"/>
          <p:cNvSpPr/>
          <p:nvPr/>
        </p:nvSpPr>
        <p:spPr>
          <a:xfrm>
            <a:off x="6993698" y="3340800"/>
            <a:ext cx="1402634" cy="601529"/>
          </a:xfrm>
          <a:prstGeom prst="rect">
            <a:avLst/>
          </a:prstGeom>
          <a:ln w="28575">
            <a:solidFill>
              <a:srgbClr val="C00000"/>
            </a:solidFill>
            <a:miter/>
          </a:ln>
        </p:spPr>
        <p:txBody>
          <a:bodyPr lIns="45718" tIns="45718" rIns="45718" bIns="45718" anchor="ctr"/>
          <a:lstStyle/>
          <a:p>
            <a:pPr algn="ctr">
              <a:defRPr>
                <a:solidFill>
                  <a:srgbClr val="FFFFFF"/>
                </a:solidFill>
                <a:latin typeface="+mj-lt"/>
                <a:ea typeface="+mj-ea"/>
                <a:cs typeface="+mj-cs"/>
                <a:sym typeface="Calibri"/>
              </a:defRPr>
            </a:pPr>
            <a:endParaRPr kern="0">
              <a:solidFill>
                <a:srgbClr val="FFFFFF"/>
              </a:solidFill>
              <a:sym typeface="Calibri"/>
            </a:endParaRPr>
          </a:p>
        </p:txBody>
      </p:sp>
      <p:sp>
        <p:nvSpPr>
          <p:cNvPr id="5" name="Titre 4"/>
          <p:cNvSpPr>
            <a:spLocks noGrp="1"/>
          </p:cNvSpPr>
          <p:nvPr>
            <p:ph type="title"/>
          </p:nvPr>
        </p:nvSpPr>
        <p:spPr/>
        <p:txBody>
          <a:bodyPr>
            <a:normAutofit fontScale="90000"/>
          </a:bodyPr>
          <a:lstStyle/>
          <a:p>
            <a:r>
              <a:rPr lang="fr-FR" dirty="0"/>
              <a:t>Les mesures par MPAC-OS </a:t>
            </a:r>
            <a:br>
              <a:rPr lang="fr-FR" dirty="0"/>
            </a:br>
            <a:r>
              <a:rPr lang="fr-FR" dirty="0"/>
              <a:t>sont plus basses que celles par MPAC et se rapprochent davantage des mesures par MAPA</a:t>
            </a:r>
          </a:p>
        </p:txBody>
      </p:sp>
      <p:sp>
        <p:nvSpPr>
          <p:cNvPr id="19"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r">
              <a:defRPr sz="1100">
                <a:latin typeface="+mj-lt"/>
                <a:ea typeface="+mj-ea"/>
                <a:cs typeface="+mj-cs"/>
                <a:sym typeface="Calibri"/>
              </a:defRPr>
            </a:pPr>
            <a:r>
              <a:rPr lang="nb-NO" sz="1200" dirty="0">
                <a:solidFill>
                  <a:srgbClr val="000000"/>
                </a:solidFill>
                <a:latin typeface="Calibri" charset="0"/>
                <a:ea typeface="Calibri" charset="0"/>
                <a:cs typeface="Calibri" charset="0"/>
                <a:sym typeface="Calibri"/>
              </a:rPr>
              <a:t>1. Beckett L et al, </a:t>
            </a:r>
            <a:r>
              <a:rPr lang="nb-NO" sz="1200" i="1" dirty="0">
                <a:solidFill>
                  <a:srgbClr val="000000"/>
                </a:solidFill>
                <a:latin typeface="Calibri" charset="0"/>
                <a:ea typeface="Calibri" charset="0"/>
                <a:cs typeface="Calibri" charset="0"/>
                <a:sym typeface="Calibri"/>
              </a:rPr>
              <a:t>BMC </a:t>
            </a:r>
            <a:r>
              <a:rPr lang="nb-NO" sz="1200" i="1" dirty="0" err="1">
                <a:solidFill>
                  <a:srgbClr val="000000"/>
                </a:solidFill>
                <a:latin typeface="Calibri" charset="0"/>
                <a:ea typeface="Calibri" charset="0"/>
                <a:cs typeface="Calibri" charset="0"/>
                <a:sym typeface="Calibri"/>
              </a:rPr>
              <a:t>Cardiovasc</a:t>
            </a:r>
            <a:r>
              <a:rPr lang="nb-NO" sz="1200" i="1" dirty="0">
                <a:solidFill>
                  <a:srgbClr val="000000"/>
                </a:solidFill>
                <a:latin typeface="Calibri" charset="0"/>
                <a:ea typeface="Calibri" charset="0"/>
                <a:cs typeface="Calibri" charset="0"/>
                <a:sym typeface="Calibri"/>
              </a:rPr>
              <a:t>. </a:t>
            </a:r>
            <a:r>
              <a:rPr lang="nb-NO" sz="1200" i="1" dirty="0" err="1">
                <a:solidFill>
                  <a:srgbClr val="000000"/>
                </a:solidFill>
                <a:latin typeface="Calibri" charset="0"/>
                <a:ea typeface="Calibri" charset="0"/>
                <a:cs typeface="Calibri" charset="0"/>
                <a:sym typeface="Calibri"/>
              </a:rPr>
              <a:t>Disord</a:t>
            </a:r>
            <a:r>
              <a:rPr lang="nb-NO" sz="1200" dirty="0">
                <a:solidFill>
                  <a:srgbClr val="000000"/>
                </a:solidFill>
                <a:latin typeface="Calibri" charset="0"/>
                <a:ea typeface="Calibri" charset="0"/>
                <a:cs typeface="Calibri" charset="0"/>
                <a:sym typeface="Calibri"/>
              </a:rPr>
              <a:t>., 2005;5:18. 2. Myers MG et al, J. </a:t>
            </a:r>
            <a:r>
              <a:rPr lang="nb-NO" sz="1200" i="1" dirty="0" err="1">
                <a:solidFill>
                  <a:srgbClr val="000000"/>
                </a:solidFill>
                <a:latin typeface="Calibri" charset="0"/>
                <a:ea typeface="Calibri" charset="0"/>
                <a:cs typeface="Calibri" charset="0"/>
                <a:sym typeface="Calibri"/>
              </a:rPr>
              <a:t>Hypertens</a:t>
            </a:r>
            <a:r>
              <a:rPr lang="nb-NO" sz="1200" i="1" dirty="0">
                <a:solidFill>
                  <a:srgbClr val="000000"/>
                </a:solidFill>
                <a:latin typeface="Calibri" charset="0"/>
                <a:ea typeface="Calibri" charset="0"/>
                <a:cs typeface="Calibri" charset="0"/>
                <a:sym typeface="Calibri"/>
              </a:rPr>
              <a:t>.</a:t>
            </a:r>
            <a:r>
              <a:rPr lang="nb-NO" sz="1200" dirty="0">
                <a:solidFill>
                  <a:srgbClr val="000000"/>
                </a:solidFill>
                <a:latin typeface="Calibri" charset="0"/>
                <a:ea typeface="Calibri" charset="0"/>
                <a:cs typeface="Calibri" charset="0"/>
                <a:sym typeface="Calibri"/>
              </a:rPr>
              <a:t>, 2009;27:280. </a:t>
            </a:r>
            <a:br>
              <a:rPr lang="nb-NO" sz="1200" dirty="0">
                <a:solidFill>
                  <a:srgbClr val="000000"/>
                </a:solidFill>
                <a:latin typeface="Calibri" charset="0"/>
                <a:ea typeface="Calibri" charset="0"/>
                <a:cs typeface="Calibri" charset="0"/>
                <a:sym typeface="Calibri"/>
              </a:rPr>
            </a:br>
            <a:r>
              <a:rPr lang="nb-NO" sz="1200" dirty="0">
                <a:solidFill>
                  <a:srgbClr val="000000"/>
                </a:solidFill>
                <a:latin typeface="Calibri" charset="0"/>
                <a:ea typeface="Calibri" charset="0"/>
                <a:cs typeface="Calibri" charset="0"/>
                <a:sym typeface="Calibri"/>
              </a:rPr>
              <a:t>3. Myers MG, et al. </a:t>
            </a:r>
            <a:r>
              <a:rPr lang="nb-NO" sz="1200" i="1" dirty="0">
                <a:solidFill>
                  <a:srgbClr val="000000"/>
                </a:solidFill>
                <a:latin typeface="Calibri" charset="0"/>
                <a:ea typeface="Calibri" charset="0"/>
                <a:cs typeface="Calibri" charset="0"/>
                <a:sym typeface="Calibri"/>
              </a:rPr>
              <a:t>BMJ,</a:t>
            </a:r>
            <a:r>
              <a:rPr lang="nb-NO" sz="1200" dirty="0">
                <a:solidFill>
                  <a:srgbClr val="000000"/>
                </a:solidFill>
                <a:latin typeface="Calibri" charset="0"/>
                <a:ea typeface="Calibri" charset="0"/>
                <a:cs typeface="Calibri" charset="0"/>
                <a:sym typeface="Calibri"/>
              </a:rPr>
              <a:t> 2011;342:d286.</a:t>
            </a:r>
          </a:p>
        </p:txBody>
      </p:sp>
    </p:spTree>
    <p:extLst>
      <p:ext uri="{BB962C8B-B14F-4D97-AF65-F5344CB8AC3E}">
        <p14:creationId xmlns:p14="http://schemas.microsoft.com/office/powerpoint/2010/main" val="2866736398"/>
      </p:ext>
    </p:extLst>
  </p:cSld>
  <p:clrMapOvr>
    <a:masterClrMapping/>
  </p:clrMapOvr>
  <p:transition xmlns:p14="http://schemas.microsoft.com/office/powerpoint/2010/main" spd="slow"/>
  <p:timing>
    <p:tnLst>
      <p:par>
        <p:cTn xmlns:p14="http://schemas.microsoft.com/office/powerpoint/2010/mai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iterate>
                                    <p:tmAbs val="0"/>
                                  </p:iterate>
                                  <p:childTnLst>
                                    <p:set>
                                      <p:cBhvr>
                                        <p:cTn id="9" fill="hold"/>
                                        <p:tgtEl>
                                          <p:spTgt spid="16"/>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iterate>
                                    <p:tmAbs val="0"/>
                                  </p:iterate>
                                  <p:childTnLst>
                                    <p:set>
                                      <p:cBhvr>
                                        <p:cTn id="12" fill="hold"/>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advAuto="0"/>
      <p:bldP spid="16" grpId="0" animBg="1" advAuto="0"/>
      <p:bldP spid="17" grpId="0"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Hypertension 2017</a:t>
            </a:r>
          </a:p>
        </p:txBody>
      </p:sp>
      <p:sp>
        <p:nvSpPr>
          <p:cNvPr id="4" name="Espace réservé du contenu 3"/>
          <p:cNvSpPr>
            <a:spLocks noGrp="1"/>
          </p:cNvSpPr>
          <p:nvPr>
            <p:ph idx="1"/>
          </p:nvPr>
        </p:nvSpPr>
        <p:spPr/>
        <p:txBody>
          <a:bodyPr>
            <a:normAutofit/>
          </a:bodyPr>
          <a:lstStyle/>
          <a:p>
            <a:pPr marL="0" indent="0">
              <a:spcBef>
                <a:spcPts val="1200"/>
              </a:spcBef>
              <a:buNone/>
            </a:pPr>
            <a:r>
              <a:rPr lang="fr-FR" b="1" dirty="0">
                <a:solidFill>
                  <a:schemeClr val="accent1"/>
                </a:solidFill>
              </a:rPr>
              <a:t>Qu’y </a:t>
            </a:r>
            <a:r>
              <a:rPr lang="fr-FR" b="1" dirty="0" err="1">
                <a:solidFill>
                  <a:schemeClr val="accent1"/>
                </a:solidFill>
              </a:rPr>
              <a:t>a-t-il</a:t>
            </a:r>
            <a:r>
              <a:rPr lang="fr-FR" b="1" dirty="0">
                <a:solidFill>
                  <a:schemeClr val="accent1"/>
                </a:solidFill>
              </a:rPr>
              <a:t> d’important encore?</a:t>
            </a:r>
          </a:p>
          <a:p>
            <a:pPr>
              <a:spcBef>
                <a:spcPts val="1200"/>
              </a:spcBef>
            </a:pPr>
            <a:r>
              <a:rPr lang="fr-FR" dirty="0">
                <a:solidFill>
                  <a:schemeClr val="bg1">
                    <a:lumMod val="65000"/>
                  </a:schemeClr>
                </a:solidFill>
              </a:rPr>
              <a:t>Le diagnostic d’hypertension artérielle devrait </a:t>
            </a:r>
            <a:br>
              <a:rPr lang="fr-FR" dirty="0">
                <a:solidFill>
                  <a:schemeClr val="bg1">
                    <a:lumMod val="65000"/>
                  </a:schemeClr>
                </a:solidFill>
              </a:rPr>
            </a:br>
            <a:r>
              <a:rPr lang="fr-FR" dirty="0">
                <a:solidFill>
                  <a:schemeClr val="bg1">
                    <a:lumMod val="65000"/>
                  </a:schemeClr>
                </a:solidFill>
              </a:rPr>
              <a:t>reposer sur des mesures hors clinique; en clinique, ayez recours à la mesure oscillométrique, </a:t>
            </a:r>
            <a:br>
              <a:rPr lang="fr-FR" dirty="0">
                <a:solidFill>
                  <a:schemeClr val="bg1">
                    <a:lumMod val="65000"/>
                  </a:schemeClr>
                </a:solidFill>
              </a:rPr>
            </a:br>
            <a:r>
              <a:rPr lang="fr-FR" dirty="0">
                <a:solidFill>
                  <a:schemeClr val="bg1">
                    <a:lumMod val="65000"/>
                  </a:schemeClr>
                </a:solidFill>
              </a:rPr>
              <a:t>en série de la PA (MPAC-OS).</a:t>
            </a:r>
          </a:p>
          <a:p>
            <a:pPr>
              <a:spcBef>
                <a:spcPts val="1200"/>
              </a:spcBef>
            </a:pPr>
            <a:r>
              <a:rPr lang="fr-FR" dirty="0"/>
              <a:t>Les seuils et les cibles de pression artérielle sont plus bas chez les personnes à risque élevé.</a:t>
            </a:r>
          </a:p>
        </p:txBody>
      </p:sp>
    </p:spTree>
    <p:extLst>
      <p:ext uri="{BB962C8B-B14F-4D97-AF65-F5344CB8AC3E}">
        <p14:creationId xmlns:p14="http://schemas.microsoft.com/office/powerpoint/2010/main" val="1036433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 name="Shape 232"/>
          <p:cNvSpPr/>
          <p:nvPr/>
        </p:nvSpPr>
        <p:spPr>
          <a:xfrm>
            <a:off x="5395283" y="5304012"/>
            <a:ext cx="2692914" cy="461661"/>
          </a:xfrm>
          <a:prstGeom prst="rect">
            <a:avLst/>
          </a:prstGeom>
          <a:ln w="12700">
            <a:miter lim="400000"/>
          </a:ln>
          <a:extLst>
            <a:ext uri="{C572A759-6A51-4108-AA02-DFA0A04FC94B}">
              <ma14:wrappingTextBoxFlag xmlns:ma14="http://schemas.microsoft.com/office/mac/drawingml/2011/main" val="1"/>
            </a:ext>
          </a:extLst>
        </p:spPr>
        <p:txBody>
          <a:bodyPr wrap="none" lIns="45718" tIns="45718" rIns="45718" bIns="45718" anchor="ctr">
            <a:spAutoFit/>
          </a:bodyPr>
          <a:lstStyle/>
          <a:p>
            <a:pPr algn="r" defTabSz="457200">
              <a:defRPr b="1">
                <a:latin typeface="+mj-lt"/>
                <a:ea typeface="+mj-ea"/>
                <a:cs typeface="+mj-cs"/>
                <a:sym typeface="Calibri"/>
              </a:defRPr>
            </a:pPr>
            <a:r>
              <a:rPr lang="en-US" sz="1200" b="1" baseline="30000" dirty="0">
                <a:solidFill>
                  <a:srgbClr val="000000"/>
                </a:solidFill>
                <a:latin typeface="Calibri" charset="0"/>
                <a:ea typeface="Calibri" charset="0"/>
                <a:cs typeface="Calibri" charset="0"/>
                <a:sym typeface="Calibri"/>
              </a:rPr>
              <a:t>#</a:t>
            </a:r>
            <a:r>
              <a:rPr lang="fr-CA" sz="1200" b="1" dirty="0">
                <a:solidFill>
                  <a:srgbClr val="000000"/>
                </a:solidFill>
                <a:latin typeface="Calibri" charset="0"/>
                <a:ea typeface="Calibri" charset="0"/>
                <a:cs typeface="Calibri" charset="0"/>
                <a:sym typeface="Calibri"/>
              </a:rPr>
              <a:t>Selon </a:t>
            </a:r>
            <a:r>
              <a:rPr lang="en-US" sz="1200" b="1" dirty="0">
                <a:solidFill>
                  <a:srgbClr val="000000"/>
                </a:solidFill>
                <a:latin typeface="Calibri" charset="0"/>
                <a:ea typeface="Calibri" charset="0"/>
                <a:cs typeface="Calibri" charset="0"/>
                <a:sym typeface="Calibri"/>
              </a:rPr>
              <a:t>la MPAC-OS</a:t>
            </a:r>
          </a:p>
          <a:p>
            <a:pPr algn="r" defTabSz="457200">
              <a:defRPr b="1">
                <a:latin typeface="+mj-lt"/>
                <a:ea typeface="+mj-ea"/>
                <a:cs typeface="+mj-cs"/>
                <a:sym typeface="Calibri"/>
              </a:defRPr>
            </a:pPr>
            <a:r>
              <a:rPr sz="1200" b="1" dirty="0">
                <a:solidFill>
                  <a:srgbClr val="000000"/>
                </a:solidFill>
                <a:latin typeface="Calibri" charset="0"/>
                <a:ea typeface="Calibri" charset="0"/>
                <a:cs typeface="Calibri" charset="0"/>
                <a:sym typeface="Calibri"/>
              </a:rPr>
              <a:t>*</a:t>
            </a:r>
            <a:r>
              <a:rPr lang="fr-CA" sz="1200" dirty="0">
                <a:solidFill>
                  <a:srgbClr val="000000"/>
                </a:solidFill>
                <a:latin typeface="Calibri" charset="0"/>
                <a:ea typeface="Calibri" charset="0"/>
                <a:cs typeface="Calibri" charset="0"/>
                <a:sym typeface="Calibri"/>
              </a:rPr>
              <a:t>Seuil selon la MPAC-OS</a:t>
            </a:r>
            <a:r>
              <a:rPr sz="1200" dirty="0">
                <a:solidFill>
                  <a:srgbClr val="000000"/>
                </a:solidFill>
                <a:latin typeface="Calibri" charset="0"/>
                <a:ea typeface="Calibri" charset="0"/>
                <a:cs typeface="Calibri" charset="0"/>
                <a:sym typeface="Calibri"/>
              </a:rPr>
              <a:t> </a:t>
            </a:r>
            <a:r>
              <a:rPr lang="en-CA" sz="1200" dirty="0">
                <a:solidFill>
                  <a:srgbClr val="000000"/>
                </a:solidFill>
                <a:latin typeface="Calibri" charset="0"/>
                <a:ea typeface="Calibri" charset="0"/>
                <a:cs typeface="Calibri" charset="0"/>
                <a:sym typeface="Calibri"/>
              </a:rPr>
              <a:t>≥ </a:t>
            </a:r>
            <a:r>
              <a:rPr sz="1200" dirty="0">
                <a:solidFill>
                  <a:srgbClr val="000000"/>
                </a:solidFill>
                <a:latin typeface="Calibri" charset="0"/>
                <a:ea typeface="Calibri" charset="0"/>
                <a:cs typeface="Calibri" charset="0"/>
                <a:sym typeface="Calibri"/>
              </a:rPr>
              <a:t>135/85</a:t>
            </a:r>
            <a:r>
              <a:rPr lang="en-US" sz="1200" dirty="0">
                <a:solidFill>
                  <a:srgbClr val="000000"/>
                </a:solidFill>
                <a:latin typeface="Calibri" charset="0"/>
                <a:ea typeface="Calibri" charset="0"/>
                <a:cs typeface="Calibri" charset="0"/>
                <a:sym typeface="Calibri"/>
              </a:rPr>
              <a:t> mm Hg</a:t>
            </a:r>
            <a:endParaRPr sz="1200" dirty="0">
              <a:solidFill>
                <a:srgbClr val="000000"/>
              </a:solidFill>
              <a:latin typeface="Calibri" charset="0"/>
              <a:ea typeface="Calibri" charset="0"/>
              <a:cs typeface="Calibri" charset="0"/>
              <a:sym typeface="Calibri"/>
            </a:endParaRPr>
          </a:p>
        </p:txBody>
      </p:sp>
      <p:sp>
        <p:nvSpPr>
          <p:cNvPr id="3" name="Titre 2"/>
          <p:cNvSpPr>
            <a:spLocks noGrp="1"/>
          </p:cNvSpPr>
          <p:nvPr>
            <p:ph type="title"/>
          </p:nvPr>
        </p:nvSpPr>
        <p:spPr/>
        <p:txBody>
          <a:bodyPr>
            <a:normAutofit fontScale="90000"/>
          </a:bodyPr>
          <a:lstStyle/>
          <a:p>
            <a:r>
              <a:rPr lang="fr-FR" u="sng" dirty="0"/>
              <a:t>Seuils</a:t>
            </a:r>
            <a:r>
              <a:rPr lang="fr-FR" dirty="0"/>
              <a:t> habituels de PA en clinique pour </a:t>
            </a:r>
            <a:br>
              <a:rPr lang="fr-FR" dirty="0"/>
            </a:br>
            <a:r>
              <a:rPr lang="fr-FR" dirty="0"/>
              <a:t>l’instauration du traitement pharmacologique</a:t>
            </a:r>
          </a:p>
        </p:txBody>
      </p:sp>
      <p:graphicFrame>
        <p:nvGraphicFramePr>
          <p:cNvPr id="8" name="Table 228"/>
          <p:cNvGraphicFramePr/>
          <p:nvPr>
            <p:extLst>
              <p:ext uri="{D42A27DB-BD31-4B8C-83A1-F6EECF244321}">
                <p14:modId xmlns:p14="http://schemas.microsoft.com/office/powerpoint/2010/main" val="1989202123"/>
              </p:ext>
            </p:extLst>
          </p:nvPr>
        </p:nvGraphicFramePr>
        <p:xfrm>
          <a:off x="1068619" y="2268275"/>
          <a:ext cx="7019578" cy="2955124"/>
        </p:xfrm>
        <a:graphic>
          <a:graphicData uri="http://schemas.openxmlformats.org/drawingml/2006/table">
            <a:tbl>
              <a:tblPr firstRow="1" bandRow="1">
                <a:tableStyleId>{C083E6E3-FA7D-4D7B-A595-EF9225AFEA82}</a:tableStyleId>
              </a:tblPr>
              <a:tblGrid>
                <a:gridCol w="5060332">
                  <a:extLst>
                    <a:ext uri="{9D8B030D-6E8A-4147-A177-3AD203B41FA5}">
                      <a16:colId xmlns:a16="http://schemas.microsoft.com/office/drawing/2014/main" xmlns="" val="20000"/>
                    </a:ext>
                  </a:extLst>
                </a:gridCol>
                <a:gridCol w="979623">
                  <a:extLst>
                    <a:ext uri="{9D8B030D-6E8A-4147-A177-3AD203B41FA5}">
                      <a16:colId xmlns:a16="http://schemas.microsoft.com/office/drawing/2014/main" xmlns="" val="20001"/>
                    </a:ext>
                  </a:extLst>
                </a:gridCol>
                <a:gridCol w="979623">
                  <a:extLst>
                    <a:ext uri="{9D8B030D-6E8A-4147-A177-3AD203B41FA5}">
                      <a16:colId xmlns:a16="http://schemas.microsoft.com/office/drawing/2014/main" xmlns="" val="20002"/>
                    </a:ext>
                  </a:extLst>
                </a:gridCol>
              </a:tblGrid>
              <a:tr h="433736">
                <a:tc>
                  <a:txBody>
                    <a:bodyPr/>
                    <a:lstStyle/>
                    <a:p>
                      <a:pPr algn="l" defTabSz="457200">
                        <a:defRPr sz="1800"/>
                      </a:pPr>
                      <a:r>
                        <a:rPr sz="1800" dirty="0">
                          <a:solidFill>
                            <a:schemeClr val="bg1"/>
                          </a:solidFill>
                        </a:rPr>
                        <a:t>Population</a:t>
                      </a:r>
                      <a:endParaRPr sz="1800" b="1" dirty="0">
                        <a:solidFill>
                          <a:schemeClr val="bg1"/>
                        </a:solidFill>
                        <a:latin typeface="Calibri" charset="0"/>
                        <a:ea typeface="Calibri" charset="0"/>
                        <a:cs typeface="Calibri" charset="0"/>
                      </a:endParaRPr>
                    </a:p>
                  </a:txBody>
                  <a:tcPr marL="108000" marR="108000" marT="36000" marB="45707" anchor="ctr" horzOverflow="overflow">
                    <a:lnT w="12700" cap="flat" cmpd="sng" algn="ctr">
                      <a:noFill/>
                      <a:prstDash val="solid"/>
                      <a:round/>
                      <a:headEnd type="none" w="med" len="med"/>
                      <a:tailEnd type="none" w="med" len="med"/>
                    </a:lnT>
                    <a:lnB w="12700" cmpd="sng">
                      <a:noFill/>
                    </a:lnB>
                    <a:solidFill>
                      <a:schemeClr val="accent1"/>
                    </a:solidFill>
                  </a:tcPr>
                </a:tc>
                <a:tc>
                  <a:txBody>
                    <a:bodyPr/>
                    <a:lstStyle/>
                    <a:p>
                      <a:pPr algn="ctr" defTabSz="457200">
                        <a:defRPr sz="1800"/>
                      </a:pPr>
                      <a:r>
                        <a:rPr lang="fr-FR" sz="1800" dirty="0">
                          <a:solidFill>
                            <a:schemeClr val="bg1"/>
                          </a:solidFill>
                        </a:rPr>
                        <a:t>PS</a:t>
                      </a:r>
                    </a:p>
                  </a:txBody>
                  <a:tcPr marL="108000" marR="108000" marT="36000" marB="45707" anchor="ctr" horzOverflow="overflow">
                    <a:lnT w="12700" cap="flat" cmpd="sng" algn="ctr">
                      <a:noFill/>
                      <a:prstDash val="solid"/>
                      <a:round/>
                      <a:headEnd type="none" w="med" len="med"/>
                      <a:tailEnd type="none" w="med" len="med"/>
                    </a:lnT>
                    <a:lnB w="12700" cmpd="sng">
                      <a:noFill/>
                    </a:lnB>
                    <a:solidFill>
                      <a:schemeClr val="accent1"/>
                    </a:solidFill>
                  </a:tcPr>
                </a:tc>
                <a:tc>
                  <a:txBody>
                    <a:bodyPr/>
                    <a:lstStyle/>
                    <a:p>
                      <a:pPr algn="ctr" defTabSz="457200">
                        <a:defRPr sz="1800"/>
                      </a:pPr>
                      <a:r>
                        <a:rPr lang="fr-FR" sz="1800" dirty="0">
                          <a:solidFill>
                            <a:schemeClr val="bg1"/>
                          </a:solidFill>
                        </a:rPr>
                        <a:t>PD</a:t>
                      </a:r>
                    </a:p>
                  </a:txBody>
                  <a:tcPr marL="108000" marR="108000" marT="36000" marB="45707" anchor="ctr" horzOverflow="overflow">
                    <a:lnT w="12700" cap="flat" cmpd="sng" algn="ctr">
                      <a:noFill/>
                      <a:prstDash val="solid"/>
                      <a:round/>
                      <a:headEnd type="none" w="med" len="med"/>
                      <a:tailEnd type="none" w="med" len="med"/>
                    </a:lnT>
                    <a:lnB w="12700" cmpd="sng">
                      <a:noFill/>
                    </a:lnB>
                    <a:solidFill>
                      <a:schemeClr val="accent1"/>
                    </a:solidFill>
                  </a:tcPr>
                </a:tc>
                <a:extLst>
                  <a:ext uri="{0D108BD9-81ED-4DB2-BD59-A6C34878D82A}">
                    <a16:rowId xmlns:a16="http://schemas.microsoft.com/office/drawing/2014/main" xmlns="" val="10000"/>
                  </a:ext>
                </a:extLst>
              </a:tr>
              <a:tr h="630347">
                <a:tc>
                  <a:txBody>
                    <a:bodyPr/>
                    <a:lstStyle/>
                    <a:p>
                      <a:pPr marL="0" marR="0" indent="0" algn="l" defTabSz="685800" rtl="0" eaLnBrk="1" fontAlgn="auto" latinLnBrk="0" hangingPunct="1">
                        <a:lnSpc>
                          <a:spcPct val="100000"/>
                        </a:lnSpc>
                        <a:spcBef>
                          <a:spcPts val="0"/>
                        </a:spcBef>
                        <a:spcAft>
                          <a:spcPts val="0"/>
                        </a:spcAft>
                        <a:buClrTx/>
                        <a:buSzTx/>
                        <a:buFontTx/>
                        <a:buNone/>
                        <a:tabLst/>
                        <a:defRPr sz="1800"/>
                      </a:pPr>
                      <a:r>
                        <a:rPr lang="en-CA" sz="1800" b="1" dirty="0"/>
                        <a:t>Pts </a:t>
                      </a:r>
                      <a:r>
                        <a:rPr lang="en-CA" sz="1800" b="1" dirty="0" err="1"/>
                        <a:t>à</a:t>
                      </a:r>
                      <a:r>
                        <a:rPr lang="en-CA" sz="1800" b="1" dirty="0"/>
                        <a:t> </a:t>
                      </a:r>
                      <a:r>
                        <a:rPr lang="en-CA" sz="1800" b="1" dirty="0" err="1"/>
                        <a:t>risque</a:t>
                      </a:r>
                      <a:r>
                        <a:rPr lang="en-CA" sz="1800" b="1" dirty="0"/>
                        <a:t> </a:t>
                      </a:r>
                      <a:r>
                        <a:rPr lang="en-CA" sz="1800" b="1" dirty="0" err="1"/>
                        <a:t>élevé</a:t>
                      </a:r>
                      <a:r>
                        <a:rPr lang="en-CA" sz="1800" b="1" dirty="0"/>
                        <a:t> </a:t>
                      </a:r>
                      <a:r>
                        <a:rPr lang="en-CA" sz="1600" b="1" dirty="0"/>
                        <a:t>(population </a:t>
                      </a:r>
                      <a:r>
                        <a:rPr lang="en-CA" sz="1600" b="1" dirty="0" err="1"/>
                        <a:t>dans</a:t>
                      </a:r>
                      <a:r>
                        <a:rPr lang="en-CA" sz="1600" b="1" dirty="0"/>
                        <a:t> </a:t>
                      </a:r>
                      <a:r>
                        <a:rPr lang="en-CA" sz="1600" b="1" dirty="0" err="1" smtClean="0"/>
                        <a:t>l’étude</a:t>
                      </a:r>
                      <a:r>
                        <a:rPr lang="en-CA" sz="1600" b="1" dirty="0" smtClean="0"/>
                        <a:t> </a:t>
                      </a:r>
                      <a:r>
                        <a:rPr lang="en-CA" sz="1600" b="1" dirty="0"/>
                        <a:t>SPRINT)</a:t>
                      </a:r>
                      <a:r>
                        <a:rPr lang="en-CA" sz="1600" b="1" baseline="30000" dirty="0"/>
                        <a:t>#</a:t>
                      </a:r>
                      <a:endParaRPr sz="1600" b="1" baseline="30000" dirty="0">
                        <a:latin typeface="Calibri" charset="0"/>
                        <a:ea typeface="Calibri" charset="0"/>
                        <a:cs typeface="Calibri" charset="0"/>
                      </a:endParaRPr>
                    </a:p>
                  </a:txBody>
                  <a:tcPr marL="108000" marR="108000" marT="36000" marB="45707" anchor="ctr" horzOverflow="overflow">
                    <a:lnT w="12700" cmpd="sng">
                      <a:noFill/>
                    </a:lnT>
                  </a:tcPr>
                </a:tc>
                <a:tc>
                  <a:txBody>
                    <a:bodyPr/>
                    <a:lstStyle/>
                    <a:p>
                      <a:pPr algn="ctr" defTabSz="685800">
                        <a:defRPr sz="2000" u="sng"/>
                      </a:pPr>
                      <a:r>
                        <a:rPr lang="en-CA" sz="1800" u="none" dirty="0"/>
                        <a:t>≥ </a:t>
                      </a:r>
                      <a:r>
                        <a:rPr sz="1800" u="none" dirty="0"/>
                        <a:t>130</a:t>
                      </a:r>
                      <a:endParaRPr sz="1800" u="none" dirty="0">
                        <a:latin typeface="Calibri" charset="0"/>
                        <a:ea typeface="Calibri" charset="0"/>
                        <a:cs typeface="Calibri" charset="0"/>
                      </a:endParaRPr>
                    </a:p>
                  </a:txBody>
                  <a:tcPr marL="108000" marR="108000" marT="36000" marB="45707" anchor="ctr" horzOverflow="overflow">
                    <a:lnT w="12700" cmpd="sng">
                      <a:noFill/>
                    </a:lnT>
                  </a:tcPr>
                </a:tc>
                <a:tc>
                  <a:txBody>
                    <a:bodyPr/>
                    <a:lstStyle/>
                    <a:p>
                      <a:pPr algn="ctr" defTabSz="685800">
                        <a:defRPr sz="2000" u="sng"/>
                      </a:pPr>
                      <a:r>
                        <a:rPr lang="en-CA" sz="1800" u="none" dirty="0"/>
                        <a:t>S.O.</a:t>
                      </a:r>
                      <a:endParaRPr sz="1800" u="none" dirty="0">
                        <a:latin typeface="Calibri" charset="0"/>
                        <a:ea typeface="Calibri" charset="0"/>
                        <a:cs typeface="Calibri" charset="0"/>
                      </a:endParaRPr>
                    </a:p>
                  </a:txBody>
                  <a:tcPr marL="108000" marR="108000" marT="36000" marB="45707" anchor="ctr" horzOverflow="overflow">
                    <a:lnT w="12700" cmpd="sng">
                      <a:noFill/>
                    </a:lnT>
                  </a:tcPr>
                </a:tc>
                <a:extLst>
                  <a:ext uri="{0D108BD9-81ED-4DB2-BD59-A6C34878D82A}">
                    <a16:rowId xmlns:a16="http://schemas.microsoft.com/office/drawing/2014/main" xmlns="" val="10001"/>
                  </a:ext>
                </a:extLst>
              </a:tr>
              <a:tr h="630347">
                <a:tc>
                  <a:txBody>
                    <a:bodyPr/>
                    <a:lstStyle/>
                    <a:p>
                      <a:pPr algn="l" defTabSz="457200">
                        <a:defRPr sz="2000"/>
                      </a:pPr>
                      <a:r>
                        <a:rPr lang="fr-CA" sz="1800" kern="1200" noProof="0" dirty="0">
                          <a:solidFill>
                            <a:schemeClr val="tx1"/>
                          </a:solidFill>
                          <a:latin typeface="+mn-lt"/>
                          <a:ea typeface="+mn-ea"/>
                          <a:cs typeface="+mn-cs"/>
                        </a:rPr>
                        <a:t>Diabétiques</a:t>
                      </a:r>
                      <a:endParaRPr lang="fr-CA" sz="1800" b="0" kern="1200" noProof="0" dirty="0">
                        <a:solidFill>
                          <a:schemeClr val="tx1"/>
                        </a:solidFill>
                        <a:latin typeface="+mn-lt"/>
                        <a:ea typeface="+mn-ea"/>
                        <a:cs typeface="+mn-cs"/>
                      </a:endParaRPr>
                    </a:p>
                  </a:txBody>
                  <a:tcPr marL="108000" marR="108000" marT="36000" marB="45707" anchor="ctr" horzOverflow="overflow"/>
                </a:tc>
                <a:tc>
                  <a:txBody>
                    <a:bodyPr/>
                    <a:lstStyle/>
                    <a:p>
                      <a:pPr algn="ctr" defTabSz="457200">
                        <a:buFont typeface="Wingdings"/>
                        <a:buNone/>
                        <a:defRPr sz="2000" u="sng"/>
                      </a:pPr>
                      <a:r>
                        <a:rPr lang="en-CA" sz="1800" u="none" dirty="0"/>
                        <a:t>≥  130</a:t>
                      </a:r>
                      <a:endParaRPr sz="1800" u="none" dirty="0">
                        <a:latin typeface="Calibri" charset="0"/>
                        <a:ea typeface="Calibri" charset="0"/>
                        <a:cs typeface="Calibri" charset="0"/>
                      </a:endParaRPr>
                    </a:p>
                  </a:txBody>
                  <a:tcPr marL="108000" marR="108000" marT="36000" marB="45707" anchor="ctr" horzOverflow="overflow"/>
                </a:tc>
                <a:tc>
                  <a:txBody>
                    <a:bodyPr/>
                    <a:lstStyle/>
                    <a:p>
                      <a:pPr algn="ctr" defTabSz="457200">
                        <a:defRPr sz="2000" u="sng"/>
                      </a:pPr>
                      <a:r>
                        <a:rPr lang="en-CA" sz="1800" u="none" dirty="0"/>
                        <a:t>≥ 80</a:t>
                      </a:r>
                      <a:endParaRPr sz="1800" u="none" dirty="0">
                        <a:latin typeface="Calibri" charset="0"/>
                        <a:ea typeface="Calibri" charset="0"/>
                        <a:cs typeface="Calibri" charset="0"/>
                      </a:endParaRPr>
                    </a:p>
                  </a:txBody>
                  <a:tcPr marL="108000" marR="108000" marT="36000" marB="45707" anchor="ctr" horzOverflow="overflow"/>
                </a:tc>
                <a:extLst>
                  <a:ext uri="{0D108BD9-81ED-4DB2-BD59-A6C34878D82A}">
                    <a16:rowId xmlns:a16="http://schemas.microsoft.com/office/drawing/2014/main" xmlns="" val="10002"/>
                  </a:ext>
                </a:extLst>
              </a:tr>
              <a:tr h="630347">
                <a:tc>
                  <a:txBody>
                    <a:bodyPr/>
                    <a:lstStyle/>
                    <a:p>
                      <a:pPr algn="l" defTabSz="457200">
                        <a:defRPr sz="2000"/>
                      </a:pPr>
                      <a:r>
                        <a:rPr lang="en-CA" sz="1800" dirty="0"/>
                        <a:t>Pts </a:t>
                      </a:r>
                      <a:r>
                        <a:rPr lang="en-CA" sz="1800" dirty="0" err="1"/>
                        <a:t>à</a:t>
                      </a:r>
                      <a:r>
                        <a:rPr lang="en-CA" sz="1800" dirty="0"/>
                        <a:t> </a:t>
                      </a:r>
                      <a:r>
                        <a:rPr lang="en-CA" sz="1800" dirty="0" err="1"/>
                        <a:t>risque</a:t>
                      </a:r>
                      <a:r>
                        <a:rPr lang="en-CA" sz="1800" dirty="0"/>
                        <a:t> </a:t>
                      </a:r>
                      <a:r>
                        <a:rPr lang="en-CA" sz="1800" dirty="0" err="1" smtClean="0"/>
                        <a:t>moyen</a:t>
                      </a:r>
                      <a:r>
                        <a:rPr lang="fr-CA" sz="1800" dirty="0" smtClean="0"/>
                        <a:t>*</a:t>
                      </a:r>
                      <a:endParaRPr sz="1800" b="1" dirty="0">
                        <a:latin typeface="Calibri" charset="0"/>
                        <a:ea typeface="Calibri" charset="0"/>
                        <a:cs typeface="Calibri" charset="0"/>
                      </a:endParaRPr>
                    </a:p>
                  </a:txBody>
                  <a:tcPr marL="108000" marR="108000" marT="36000" marB="45707" anchor="ctr" horzOverflow="overflow"/>
                </a:tc>
                <a:tc>
                  <a:txBody>
                    <a:bodyPr/>
                    <a:lstStyle/>
                    <a:p>
                      <a:pPr algn="ctr" defTabSz="457200">
                        <a:defRPr sz="2000" u="sng"/>
                      </a:pPr>
                      <a:r>
                        <a:rPr lang="en-CA" sz="1800" u="none" dirty="0"/>
                        <a:t>≥  </a:t>
                      </a:r>
                      <a:r>
                        <a:rPr sz="1800" u="none" dirty="0"/>
                        <a:t>140</a:t>
                      </a:r>
                      <a:endParaRPr sz="1800" u="none" dirty="0">
                        <a:latin typeface="Calibri" charset="0"/>
                        <a:ea typeface="Calibri" charset="0"/>
                        <a:cs typeface="Calibri" charset="0"/>
                      </a:endParaRPr>
                    </a:p>
                  </a:txBody>
                  <a:tcPr marL="108000" marR="108000" marT="36000" marB="45707" anchor="ctr" horzOverflow="overflow"/>
                </a:tc>
                <a:tc>
                  <a:txBody>
                    <a:bodyPr/>
                    <a:lstStyle/>
                    <a:p>
                      <a:pPr algn="ctr" defTabSz="457200">
                        <a:defRPr sz="2000" u="sng"/>
                      </a:pPr>
                      <a:r>
                        <a:rPr lang="en-CA" sz="1800" u="none" dirty="0"/>
                        <a:t>≥ </a:t>
                      </a:r>
                      <a:r>
                        <a:rPr sz="1800" u="none" dirty="0"/>
                        <a:t>90</a:t>
                      </a:r>
                      <a:endParaRPr sz="1800" u="none" dirty="0">
                        <a:latin typeface="Calibri" charset="0"/>
                        <a:ea typeface="Calibri" charset="0"/>
                        <a:cs typeface="Calibri" charset="0"/>
                      </a:endParaRPr>
                    </a:p>
                  </a:txBody>
                  <a:tcPr marL="108000" marR="108000" marT="36000" marB="45707" anchor="ctr" horzOverflow="overflow"/>
                </a:tc>
                <a:extLst>
                  <a:ext uri="{0D108BD9-81ED-4DB2-BD59-A6C34878D82A}">
                    <a16:rowId xmlns:a16="http://schemas.microsoft.com/office/drawing/2014/main" xmlns="" val="10003"/>
                  </a:ext>
                </a:extLst>
              </a:tr>
              <a:tr h="630347">
                <a:tc>
                  <a:txBody>
                    <a:bodyPr/>
                    <a:lstStyle/>
                    <a:p>
                      <a:pPr algn="l" defTabSz="685800">
                        <a:defRPr sz="1800"/>
                      </a:pPr>
                      <a:r>
                        <a:rPr lang="fr-FR" sz="1800" dirty="0"/>
                        <a:t>Pts à risque faible </a:t>
                      </a:r>
                      <a:br>
                        <a:rPr lang="fr-FR" sz="1800" dirty="0"/>
                      </a:br>
                      <a:r>
                        <a:rPr lang="fr-FR" sz="1800" dirty="0"/>
                        <a:t>(pas de LOC ou de facteurs de risque de MCV)</a:t>
                      </a:r>
                    </a:p>
                  </a:txBody>
                  <a:tcPr marL="108000" marR="108000" marT="36000" marB="45707" anchor="ctr" horzOverflow="overflow"/>
                </a:tc>
                <a:tc>
                  <a:txBody>
                    <a:bodyPr/>
                    <a:lstStyle/>
                    <a:p>
                      <a:pPr algn="ctr" defTabSz="685800">
                        <a:defRPr sz="2000" u="sng"/>
                      </a:pPr>
                      <a:r>
                        <a:rPr lang="en-CA" sz="1800" u="none" dirty="0"/>
                        <a:t>≥  </a:t>
                      </a:r>
                      <a:r>
                        <a:rPr sz="1800" u="none" dirty="0"/>
                        <a:t>160</a:t>
                      </a:r>
                      <a:endParaRPr sz="1800" u="none" dirty="0">
                        <a:latin typeface="Calibri" charset="0"/>
                        <a:ea typeface="Calibri" charset="0"/>
                        <a:cs typeface="Calibri" charset="0"/>
                      </a:endParaRPr>
                    </a:p>
                  </a:txBody>
                  <a:tcPr marL="108000" marR="108000" marT="36000" marB="45707" anchor="ctr" horzOverflow="overflow"/>
                </a:tc>
                <a:tc>
                  <a:txBody>
                    <a:bodyPr/>
                    <a:lstStyle/>
                    <a:p>
                      <a:pPr algn="ctr" defTabSz="685800">
                        <a:defRPr sz="2000" u="sng"/>
                      </a:pPr>
                      <a:r>
                        <a:rPr lang="en-CA" sz="1800" u="none" dirty="0"/>
                        <a:t>≥ </a:t>
                      </a:r>
                      <a:r>
                        <a:rPr sz="1800" u="none" dirty="0"/>
                        <a:t>100</a:t>
                      </a:r>
                      <a:endParaRPr sz="1800" u="none" dirty="0">
                        <a:latin typeface="Calibri" charset="0"/>
                        <a:ea typeface="Calibri" charset="0"/>
                        <a:cs typeface="Calibri" charset="0"/>
                      </a:endParaRPr>
                    </a:p>
                  </a:txBody>
                  <a:tcPr marL="108000" marR="108000" marT="36000" marB="45707" anchor="ctr" horzOverflow="overflow"/>
                </a:tc>
                <a:extLst>
                  <a:ext uri="{0D108BD9-81ED-4DB2-BD59-A6C34878D82A}">
                    <a16:rowId xmlns:a16="http://schemas.microsoft.com/office/drawing/2014/main" xmlns="" val="10004"/>
                  </a:ext>
                </a:extLst>
              </a:tr>
            </a:tbl>
          </a:graphicData>
        </a:graphic>
      </p:graphicFrame>
      <p:sp>
        <p:nvSpPr>
          <p:cNvPr id="11" name="TextBox 1"/>
          <p:cNvSpPr txBox="1"/>
          <p:nvPr/>
        </p:nvSpPr>
        <p:spPr>
          <a:xfrm>
            <a:off x="1068619" y="5912190"/>
            <a:ext cx="5241694" cy="830997"/>
          </a:xfrm>
          <a:prstGeom prst="rect">
            <a:avLst/>
          </a:prstGeom>
          <a:noFill/>
        </p:spPr>
        <p:txBody>
          <a:bodyPr wrap="square" rtlCol="0" anchor="b">
            <a:spAutoFit/>
          </a:bodyPr>
          <a:lstStyle/>
          <a:p>
            <a:r>
              <a:rPr lang="es-ES_tradnl" sz="1200" b="1" dirty="0">
                <a:solidFill>
                  <a:srgbClr val="000000"/>
                </a:solidFill>
                <a:latin typeface="Calibri"/>
              </a:rPr>
              <a:t>LOC : </a:t>
            </a:r>
            <a:r>
              <a:rPr lang="es-ES_tradnl" sz="1200" dirty="0" err="1">
                <a:solidFill>
                  <a:srgbClr val="000000"/>
                </a:solidFill>
                <a:latin typeface="Calibri"/>
              </a:rPr>
              <a:t>lésion</a:t>
            </a:r>
            <a:r>
              <a:rPr lang="es-ES_tradnl" sz="1200" dirty="0">
                <a:solidFill>
                  <a:srgbClr val="000000"/>
                </a:solidFill>
                <a:latin typeface="Calibri"/>
              </a:rPr>
              <a:t> des </a:t>
            </a:r>
            <a:r>
              <a:rPr lang="es-ES_tradnl" sz="1200" dirty="0" err="1">
                <a:solidFill>
                  <a:srgbClr val="000000"/>
                </a:solidFill>
                <a:latin typeface="Calibri"/>
              </a:rPr>
              <a:t>organes</a:t>
            </a:r>
            <a:r>
              <a:rPr lang="es-ES_tradnl" sz="1200" dirty="0">
                <a:solidFill>
                  <a:srgbClr val="000000"/>
                </a:solidFill>
                <a:latin typeface="Calibri"/>
              </a:rPr>
              <a:t> </a:t>
            </a:r>
            <a:r>
              <a:rPr lang="es-ES_tradnl" sz="1200" dirty="0" err="1">
                <a:solidFill>
                  <a:srgbClr val="000000"/>
                </a:solidFill>
                <a:latin typeface="Calibri"/>
              </a:rPr>
              <a:t>cibles</a:t>
            </a:r>
            <a:endParaRPr lang="en-CA" sz="1200" dirty="0">
              <a:solidFill>
                <a:srgbClr val="000000"/>
              </a:solidFill>
              <a:latin typeface="Calibri"/>
            </a:endParaRPr>
          </a:p>
          <a:p>
            <a:r>
              <a:rPr lang="en-CA" sz="1200" b="1" dirty="0">
                <a:solidFill>
                  <a:srgbClr val="000000"/>
                </a:solidFill>
                <a:latin typeface="Calibri"/>
              </a:rPr>
              <a:t>MPAC-OS : </a:t>
            </a:r>
            <a:r>
              <a:rPr lang="en-CA" sz="1200" dirty="0" err="1">
                <a:solidFill>
                  <a:srgbClr val="000000"/>
                </a:solidFill>
                <a:latin typeface="Calibri"/>
              </a:rPr>
              <a:t>mesure</a:t>
            </a:r>
            <a:r>
              <a:rPr lang="en-CA" sz="1200" dirty="0">
                <a:solidFill>
                  <a:srgbClr val="000000"/>
                </a:solidFill>
                <a:latin typeface="Calibri"/>
              </a:rPr>
              <a:t> de la </a:t>
            </a:r>
            <a:r>
              <a:rPr lang="en-CA" sz="1200" dirty="0" err="1">
                <a:solidFill>
                  <a:srgbClr val="000000"/>
                </a:solidFill>
                <a:latin typeface="Calibri"/>
              </a:rPr>
              <a:t>pression</a:t>
            </a:r>
            <a:r>
              <a:rPr lang="en-CA" sz="1200" dirty="0">
                <a:solidFill>
                  <a:srgbClr val="000000"/>
                </a:solidFill>
                <a:latin typeface="Calibri"/>
              </a:rPr>
              <a:t> </a:t>
            </a:r>
            <a:r>
              <a:rPr lang="en-CA" sz="1200" dirty="0" err="1">
                <a:solidFill>
                  <a:srgbClr val="000000"/>
                </a:solidFill>
                <a:latin typeface="Calibri"/>
              </a:rPr>
              <a:t>artérielle</a:t>
            </a:r>
            <a:r>
              <a:rPr lang="en-CA" sz="1200" dirty="0">
                <a:solidFill>
                  <a:srgbClr val="000000"/>
                </a:solidFill>
                <a:latin typeface="Calibri"/>
              </a:rPr>
              <a:t> </a:t>
            </a:r>
            <a:r>
              <a:rPr lang="en-CA" sz="1200" dirty="0" err="1">
                <a:solidFill>
                  <a:srgbClr val="000000"/>
                </a:solidFill>
                <a:latin typeface="Calibri"/>
              </a:rPr>
              <a:t>en</a:t>
            </a:r>
            <a:r>
              <a:rPr lang="en-CA" sz="1200" dirty="0">
                <a:solidFill>
                  <a:srgbClr val="000000"/>
                </a:solidFill>
                <a:latin typeface="Calibri"/>
              </a:rPr>
              <a:t> </a:t>
            </a:r>
            <a:r>
              <a:rPr lang="en-CA" sz="1200" dirty="0" err="1">
                <a:solidFill>
                  <a:srgbClr val="000000"/>
                </a:solidFill>
                <a:latin typeface="Calibri"/>
              </a:rPr>
              <a:t>clinique</a:t>
            </a:r>
            <a:r>
              <a:rPr lang="en-CA" sz="1200" dirty="0">
                <a:solidFill>
                  <a:srgbClr val="000000"/>
                </a:solidFill>
                <a:latin typeface="Calibri"/>
              </a:rPr>
              <a:t> –</a:t>
            </a:r>
            <a:r>
              <a:rPr lang="en-CA" sz="1200" dirty="0" err="1">
                <a:solidFill>
                  <a:srgbClr val="000000"/>
                </a:solidFill>
                <a:latin typeface="Calibri"/>
              </a:rPr>
              <a:t>oscillométrique</a:t>
            </a:r>
            <a:r>
              <a:rPr lang="en-CA" sz="1200" dirty="0">
                <a:solidFill>
                  <a:srgbClr val="000000"/>
                </a:solidFill>
                <a:latin typeface="Calibri"/>
              </a:rPr>
              <a:t> </a:t>
            </a:r>
            <a:r>
              <a:rPr lang="en-CA" sz="1200" dirty="0" err="1">
                <a:solidFill>
                  <a:srgbClr val="000000"/>
                </a:solidFill>
                <a:latin typeface="Calibri"/>
              </a:rPr>
              <a:t>en</a:t>
            </a:r>
            <a:r>
              <a:rPr lang="en-CA" sz="1200" dirty="0">
                <a:solidFill>
                  <a:srgbClr val="000000"/>
                </a:solidFill>
                <a:latin typeface="Calibri"/>
              </a:rPr>
              <a:t> </a:t>
            </a:r>
            <a:r>
              <a:rPr lang="en-CA" sz="1200" dirty="0" err="1">
                <a:solidFill>
                  <a:srgbClr val="000000"/>
                </a:solidFill>
                <a:latin typeface="Calibri"/>
              </a:rPr>
              <a:t>série</a:t>
            </a:r>
            <a:endParaRPr lang="en-CA" sz="1200" dirty="0">
              <a:solidFill>
                <a:srgbClr val="000000"/>
              </a:solidFill>
              <a:latin typeface="Calibri"/>
            </a:endParaRPr>
          </a:p>
          <a:p>
            <a:r>
              <a:rPr lang="en-CA" sz="1200" b="1" dirty="0">
                <a:solidFill>
                  <a:srgbClr val="000000"/>
                </a:solidFill>
                <a:latin typeface="Calibri"/>
              </a:rPr>
              <a:t>PD : </a:t>
            </a:r>
            <a:r>
              <a:rPr lang="en-CA" sz="1200" dirty="0" err="1">
                <a:solidFill>
                  <a:srgbClr val="000000"/>
                </a:solidFill>
                <a:latin typeface="Calibri"/>
              </a:rPr>
              <a:t>pression</a:t>
            </a:r>
            <a:r>
              <a:rPr lang="en-CA" sz="1200" dirty="0">
                <a:solidFill>
                  <a:srgbClr val="000000"/>
                </a:solidFill>
                <a:latin typeface="Calibri"/>
              </a:rPr>
              <a:t> </a:t>
            </a:r>
            <a:r>
              <a:rPr lang="en-CA" sz="1200" dirty="0" err="1">
                <a:solidFill>
                  <a:srgbClr val="000000"/>
                </a:solidFill>
                <a:latin typeface="Calibri"/>
              </a:rPr>
              <a:t>diastolique</a:t>
            </a:r>
            <a:endParaRPr lang="en-CA" sz="1200" dirty="0">
              <a:solidFill>
                <a:srgbClr val="000000"/>
              </a:solidFill>
              <a:latin typeface="Calibri"/>
            </a:endParaRPr>
          </a:p>
          <a:p>
            <a:r>
              <a:rPr lang="en-CA" sz="1200" b="1" dirty="0">
                <a:solidFill>
                  <a:srgbClr val="000000"/>
                </a:solidFill>
                <a:latin typeface="Calibri"/>
              </a:rPr>
              <a:t>PS : </a:t>
            </a:r>
            <a:r>
              <a:rPr lang="en-CA" sz="1200" dirty="0" err="1">
                <a:solidFill>
                  <a:srgbClr val="000000"/>
                </a:solidFill>
                <a:latin typeface="Calibri"/>
              </a:rPr>
              <a:t>pression</a:t>
            </a:r>
            <a:r>
              <a:rPr lang="en-CA" sz="1200" dirty="0">
                <a:solidFill>
                  <a:srgbClr val="000000"/>
                </a:solidFill>
                <a:latin typeface="Calibri"/>
              </a:rPr>
              <a:t> </a:t>
            </a:r>
            <a:r>
              <a:rPr lang="en-CA" sz="1200" dirty="0" err="1">
                <a:solidFill>
                  <a:srgbClr val="000000"/>
                </a:solidFill>
                <a:latin typeface="Calibri"/>
              </a:rPr>
              <a:t>systolique</a:t>
            </a:r>
            <a:endParaRPr lang="en-CA" sz="1200" dirty="0">
              <a:solidFill>
                <a:srgbClr val="000000"/>
              </a:solidFill>
              <a:latin typeface="Calibri"/>
            </a:endParaRPr>
          </a:p>
        </p:txBody>
      </p:sp>
    </p:spTree>
    <p:extLst>
      <p:ext uri="{BB962C8B-B14F-4D97-AF65-F5344CB8AC3E}">
        <p14:creationId xmlns:p14="http://schemas.microsoft.com/office/powerpoint/2010/main" val="1767616733"/>
      </p:ext>
    </p:extLst>
  </p:cSld>
  <p:clrMapOvr>
    <a:masterClrMapping/>
  </p:clrMapOvr>
  <p:transition xmlns:p14="http://schemas.microsoft.com/office/powerpoint/2010/mai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Shape 235"/>
          <p:cNvSpPr/>
          <p:nvPr/>
        </p:nvSpPr>
        <p:spPr>
          <a:xfrm>
            <a:off x="415637" y="2154121"/>
            <a:ext cx="8312728" cy="400105"/>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ctr" defTabSz="457200">
              <a:defRPr sz="2000">
                <a:latin typeface="+mj-lt"/>
                <a:ea typeface="+mj-ea"/>
                <a:cs typeface="+mj-cs"/>
                <a:sym typeface="Calibri"/>
              </a:defRPr>
            </a:lvl1pPr>
          </a:lstStyle>
          <a:p>
            <a:r>
              <a:rPr lang="fr-CA" b="1" dirty="0">
                <a:solidFill>
                  <a:srgbClr val="000000"/>
                </a:solidFill>
                <a:latin typeface="Calibri Light"/>
              </a:rPr>
              <a:t>Traitement : comportements liés à la santé ± traitement pharmacologique</a:t>
            </a:r>
          </a:p>
        </p:txBody>
      </p:sp>
      <p:graphicFrame>
        <p:nvGraphicFramePr>
          <p:cNvPr id="7" name="Table 228"/>
          <p:cNvGraphicFramePr/>
          <p:nvPr>
            <p:extLst>
              <p:ext uri="{D42A27DB-BD31-4B8C-83A1-F6EECF244321}">
                <p14:modId xmlns:p14="http://schemas.microsoft.com/office/powerpoint/2010/main" val="772165029"/>
              </p:ext>
            </p:extLst>
          </p:nvPr>
        </p:nvGraphicFramePr>
        <p:xfrm>
          <a:off x="1068619" y="2898622"/>
          <a:ext cx="7019578" cy="2324777"/>
        </p:xfrm>
        <a:graphic>
          <a:graphicData uri="http://schemas.openxmlformats.org/drawingml/2006/table">
            <a:tbl>
              <a:tblPr firstRow="1" bandRow="1">
                <a:tableStyleId>{C083E6E3-FA7D-4D7B-A595-EF9225AFEA82}</a:tableStyleId>
              </a:tblPr>
              <a:tblGrid>
                <a:gridCol w="5060332">
                  <a:extLst>
                    <a:ext uri="{9D8B030D-6E8A-4147-A177-3AD203B41FA5}">
                      <a16:colId xmlns:a16="http://schemas.microsoft.com/office/drawing/2014/main" xmlns="" val="20000"/>
                    </a:ext>
                  </a:extLst>
                </a:gridCol>
                <a:gridCol w="979623">
                  <a:extLst>
                    <a:ext uri="{9D8B030D-6E8A-4147-A177-3AD203B41FA5}">
                      <a16:colId xmlns:a16="http://schemas.microsoft.com/office/drawing/2014/main" xmlns="" val="20001"/>
                    </a:ext>
                  </a:extLst>
                </a:gridCol>
                <a:gridCol w="979623">
                  <a:extLst>
                    <a:ext uri="{9D8B030D-6E8A-4147-A177-3AD203B41FA5}">
                      <a16:colId xmlns:a16="http://schemas.microsoft.com/office/drawing/2014/main" xmlns="" val="20002"/>
                    </a:ext>
                  </a:extLst>
                </a:gridCol>
              </a:tblGrid>
              <a:tr h="433736">
                <a:tc>
                  <a:txBody>
                    <a:bodyPr/>
                    <a:lstStyle/>
                    <a:p>
                      <a:pPr algn="l" defTabSz="457200">
                        <a:defRPr sz="1800"/>
                      </a:pPr>
                      <a:r>
                        <a:rPr sz="1800" dirty="0">
                          <a:solidFill>
                            <a:schemeClr val="bg1"/>
                          </a:solidFill>
                        </a:rPr>
                        <a:t>Population</a:t>
                      </a:r>
                      <a:endParaRPr sz="1800" b="1" dirty="0">
                        <a:solidFill>
                          <a:schemeClr val="bg1"/>
                        </a:solidFill>
                        <a:latin typeface="Calibri" charset="0"/>
                        <a:ea typeface="Calibri" charset="0"/>
                        <a:cs typeface="Calibri" charset="0"/>
                      </a:endParaRPr>
                    </a:p>
                  </a:txBody>
                  <a:tcPr marL="108000" marR="108000" marT="36000" marB="45707" anchor="ctr" horzOverflow="overflow">
                    <a:lnT w="12700" cap="flat" cmpd="sng" algn="ctr">
                      <a:noFill/>
                      <a:prstDash val="solid"/>
                      <a:round/>
                      <a:headEnd type="none" w="med" len="med"/>
                      <a:tailEnd type="none" w="med" len="med"/>
                    </a:lnT>
                    <a:lnB w="12700" cmpd="sng">
                      <a:noFill/>
                    </a:lnB>
                    <a:solidFill>
                      <a:schemeClr val="accent1"/>
                    </a:solidFill>
                  </a:tcPr>
                </a:tc>
                <a:tc>
                  <a:txBody>
                    <a:bodyPr/>
                    <a:lstStyle/>
                    <a:p>
                      <a:pPr algn="ctr" defTabSz="457200">
                        <a:defRPr sz="1800"/>
                      </a:pPr>
                      <a:r>
                        <a:rPr lang="fr-FR" sz="1800" dirty="0">
                          <a:solidFill>
                            <a:schemeClr val="bg1"/>
                          </a:solidFill>
                        </a:rPr>
                        <a:t>PS</a:t>
                      </a:r>
                    </a:p>
                  </a:txBody>
                  <a:tcPr marL="108000" marR="108000" marT="36000" marB="45707" anchor="ctr" horzOverflow="overflow">
                    <a:lnT w="12700" cap="flat" cmpd="sng" algn="ctr">
                      <a:noFill/>
                      <a:prstDash val="solid"/>
                      <a:round/>
                      <a:headEnd type="none" w="med" len="med"/>
                      <a:tailEnd type="none" w="med" len="med"/>
                    </a:lnT>
                    <a:lnB w="12700" cmpd="sng">
                      <a:noFill/>
                    </a:lnB>
                    <a:solidFill>
                      <a:schemeClr val="accent1"/>
                    </a:solidFill>
                  </a:tcPr>
                </a:tc>
                <a:tc>
                  <a:txBody>
                    <a:bodyPr/>
                    <a:lstStyle/>
                    <a:p>
                      <a:pPr algn="ctr" defTabSz="457200">
                        <a:defRPr sz="1800"/>
                      </a:pPr>
                      <a:r>
                        <a:rPr lang="fr-FR" sz="1800" dirty="0">
                          <a:solidFill>
                            <a:schemeClr val="bg1"/>
                          </a:solidFill>
                        </a:rPr>
                        <a:t>PD</a:t>
                      </a:r>
                    </a:p>
                  </a:txBody>
                  <a:tcPr marL="108000" marR="108000" marT="36000" marB="45707" anchor="ctr" horzOverflow="overflow">
                    <a:lnT w="12700" cap="flat" cmpd="sng" algn="ctr">
                      <a:noFill/>
                      <a:prstDash val="solid"/>
                      <a:round/>
                      <a:headEnd type="none" w="med" len="med"/>
                      <a:tailEnd type="none" w="med" len="med"/>
                    </a:lnT>
                    <a:lnB w="12700" cmpd="sng">
                      <a:noFill/>
                    </a:lnB>
                    <a:solidFill>
                      <a:schemeClr val="accent1"/>
                    </a:solidFill>
                  </a:tcPr>
                </a:tc>
                <a:extLst>
                  <a:ext uri="{0D108BD9-81ED-4DB2-BD59-A6C34878D82A}">
                    <a16:rowId xmlns:a16="http://schemas.microsoft.com/office/drawing/2014/main" xmlns="" val="10000"/>
                  </a:ext>
                </a:extLst>
              </a:tr>
              <a:tr h="630347">
                <a:tc>
                  <a:txBody>
                    <a:bodyPr/>
                    <a:lstStyle/>
                    <a:p>
                      <a:pPr marL="0" marR="0" indent="0" algn="l" defTabSz="685800" rtl="0" eaLnBrk="1" fontAlgn="auto" latinLnBrk="0" hangingPunct="1">
                        <a:lnSpc>
                          <a:spcPct val="100000"/>
                        </a:lnSpc>
                        <a:spcBef>
                          <a:spcPts val="0"/>
                        </a:spcBef>
                        <a:spcAft>
                          <a:spcPts val="0"/>
                        </a:spcAft>
                        <a:buClrTx/>
                        <a:buSzTx/>
                        <a:buFontTx/>
                        <a:buNone/>
                        <a:tabLst/>
                        <a:defRPr sz="1800"/>
                      </a:pPr>
                      <a:r>
                        <a:rPr lang="en-CA" sz="1800" b="1" dirty="0"/>
                        <a:t>Pts </a:t>
                      </a:r>
                      <a:r>
                        <a:rPr lang="en-CA" sz="1800" b="1" dirty="0" err="1"/>
                        <a:t>à</a:t>
                      </a:r>
                      <a:r>
                        <a:rPr lang="en-CA" sz="1800" b="1" dirty="0"/>
                        <a:t> </a:t>
                      </a:r>
                      <a:r>
                        <a:rPr lang="en-CA" sz="1800" b="1" dirty="0" err="1"/>
                        <a:t>risque</a:t>
                      </a:r>
                      <a:r>
                        <a:rPr lang="en-CA" sz="1800" b="1" dirty="0"/>
                        <a:t> </a:t>
                      </a:r>
                      <a:r>
                        <a:rPr lang="en-CA" sz="1800" b="1" dirty="0" err="1"/>
                        <a:t>élevé</a:t>
                      </a:r>
                      <a:r>
                        <a:rPr lang="en-CA" sz="1600" b="1" baseline="30000" dirty="0"/>
                        <a:t>#</a:t>
                      </a:r>
                      <a:endParaRPr sz="1600" b="1" baseline="30000" dirty="0">
                        <a:latin typeface="Calibri" charset="0"/>
                        <a:ea typeface="Calibri" charset="0"/>
                        <a:cs typeface="Calibri" charset="0"/>
                      </a:endParaRPr>
                    </a:p>
                  </a:txBody>
                  <a:tcPr marL="108000" marR="108000" marT="36000" marB="45707" anchor="ctr" horzOverflow="overflow">
                    <a:lnT w="12700" cmpd="sng">
                      <a:noFill/>
                    </a:lnT>
                  </a:tcPr>
                </a:tc>
                <a:tc>
                  <a:txBody>
                    <a:bodyPr/>
                    <a:lstStyle/>
                    <a:p>
                      <a:pPr algn="ctr" defTabSz="685800">
                        <a:defRPr sz="2000" u="sng"/>
                      </a:pPr>
                      <a:r>
                        <a:rPr lang="en-CA" sz="1800" u="sng" dirty="0"/>
                        <a:t>&lt;</a:t>
                      </a:r>
                      <a:r>
                        <a:rPr lang="en-CA" sz="1800" u="none" dirty="0" smtClean="0"/>
                        <a:t> </a:t>
                      </a:r>
                      <a:r>
                        <a:rPr sz="1800" u="none" dirty="0"/>
                        <a:t>1</a:t>
                      </a:r>
                      <a:r>
                        <a:rPr lang="fr-CA" sz="1800" u="none" dirty="0"/>
                        <a:t>2</a:t>
                      </a:r>
                      <a:r>
                        <a:rPr sz="1800" u="none" dirty="0"/>
                        <a:t>0</a:t>
                      </a:r>
                      <a:endParaRPr sz="1800" u="none" dirty="0">
                        <a:latin typeface="Calibri" charset="0"/>
                        <a:ea typeface="Calibri" charset="0"/>
                        <a:cs typeface="Calibri" charset="0"/>
                      </a:endParaRPr>
                    </a:p>
                  </a:txBody>
                  <a:tcPr marL="108000" marR="108000" marT="36000" marB="45707" anchor="ctr" horzOverflow="overflow">
                    <a:lnT w="12700" cmpd="sng">
                      <a:noFill/>
                    </a:lnT>
                  </a:tcPr>
                </a:tc>
                <a:tc>
                  <a:txBody>
                    <a:bodyPr/>
                    <a:lstStyle/>
                    <a:p>
                      <a:pPr algn="ctr" defTabSz="685800">
                        <a:defRPr sz="2000" u="sng"/>
                      </a:pPr>
                      <a:r>
                        <a:rPr lang="en-CA" sz="1800" u="none" dirty="0"/>
                        <a:t>S.O.</a:t>
                      </a:r>
                      <a:endParaRPr sz="1800" u="none" dirty="0">
                        <a:latin typeface="Calibri" charset="0"/>
                        <a:ea typeface="Calibri" charset="0"/>
                        <a:cs typeface="Calibri" charset="0"/>
                      </a:endParaRPr>
                    </a:p>
                  </a:txBody>
                  <a:tcPr marL="108000" marR="108000" marT="36000" marB="45707" anchor="ctr" horzOverflow="overflow">
                    <a:lnT w="12700" cmpd="sng">
                      <a:noFill/>
                    </a:lnT>
                  </a:tcPr>
                </a:tc>
                <a:extLst>
                  <a:ext uri="{0D108BD9-81ED-4DB2-BD59-A6C34878D82A}">
                    <a16:rowId xmlns:a16="http://schemas.microsoft.com/office/drawing/2014/main" xmlns="" val="10001"/>
                  </a:ext>
                </a:extLst>
              </a:tr>
              <a:tr h="630347">
                <a:tc>
                  <a:txBody>
                    <a:bodyPr/>
                    <a:lstStyle/>
                    <a:p>
                      <a:pPr algn="l" defTabSz="457200">
                        <a:defRPr sz="2000"/>
                      </a:pPr>
                      <a:r>
                        <a:rPr lang="fr-CA" sz="1800" kern="1200" noProof="0" dirty="0">
                          <a:solidFill>
                            <a:schemeClr val="tx1"/>
                          </a:solidFill>
                          <a:latin typeface="+mn-lt"/>
                          <a:ea typeface="+mn-ea"/>
                          <a:cs typeface="+mn-cs"/>
                        </a:rPr>
                        <a:t>Diabétiques</a:t>
                      </a:r>
                      <a:endParaRPr lang="fr-CA" sz="1800" b="0" kern="1200" noProof="0" dirty="0">
                        <a:solidFill>
                          <a:schemeClr val="tx1"/>
                        </a:solidFill>
                        <a:latin typeface="+mn-lt"/>
                        <a:ea typeface="+mn-ea"/>
                        <a:cs typeface="+mn-cs"/>
                      </a:endParaRPr>
                    </a:p>
                  </a:txBody>
                  <a:tcPr marL="108000" marR="108000" marT="36000" marB="45707" anchor="ctr" horzOverflow="overflow"/>
                </a:tc>
                <a:tc>
                  <a:txBody>
                    <a:bodyPr/>
                    <a:lstStyle/>
                    <a:p>
                      <a:pPr algn="ctr" defTabSz="457200">
                        <a:buFont typeface="Wingdings"/>
                        <a:buNone/>
                        <a:defRPr sz="2000" u="sng"/>
                      </a:pPr>
                      <a:r>
                        <a:rPr lang="en-CA" sz="1800" u="none" dirty="0" smtClean="0"/>
                        <a:t>&lt;  </a:t>
                      </a:r>
                      <a:r>
                        <a:rPr lang="en-CA" sz="1800" u="none" dirty="0"/>
                        <a:t>130</a:t>
                      </a:r>
                      <a:endParaRPr sz="1800" u="none" dirty="0">
                        <a:latin typeface="Calibri" charset="0"/>
                        <a:ea typeface="Calibri" charset="0"/>
                        <a:cs typeface="Calibri" charset="0"/>
                      </a:endParaRPr>
                    </a:p>
                  </a:txBody>
                  <a:tcPr marL="108000" marR="108000" marT="36000" marB="45707" anchor="ctr" horzOverflow="overflow"/>
                </a:tc>
                <a:tc>
                  <a:txBody>
                    <a:bodyPr/>
                    <a:lstStyle/>
                    <a:p>
                      <a:pPr algn="ctr" defTabSz="457200">
                        <a:defRPr sz="2000" u="sng"/>
                      </a:pPr>
                      <a:r>
                        <a:rPr lang="en-CA" sz="1800" u="none" dirty="0"/>
                        <a:t>&lt;</a:t>
                      </a:r>
                      <a:r>
                        <a:rPr lang="en-CA" sz="1800" u="none" dirty="0" smtClean="0"/>
                        <a:t> </a:t>
                      </a:r>
                      <a:r>
                        <a:rPr lang="en-CA" sz="1800" u="none" dirty="0"/>
                        <a:t>80</a:t>
                      </a:r>
                      <a:endParaRPr sz="1800" u="none" dirty="0">
                        <a:latin typeface="Calibri" charset="0"/>
                        <a:ea typeface="Calibri" charset="0"/>
                        <a:cs typeface="Calibri" charset="0"/>
                      </a:endParaRPr>
                    </a:p>
                  </a:txBody>
                  <a:tcPr marL="108000" marR="108000" marT="36000" marB="45707" anchor="ctr" horzOverflow="overflow"/>
                </a:tc>
                <a:extLst>
                  <a:ext uri="{0D108BD9-81ED-4DB2-BD59-A6C34878D82A}">
                    <a16:rowId xmlns:a16="http://schemas.microsoft.com/office/drawing/2014/main" xmlns="" val="10002"/>
                  </a:ext>
                </a:extLst>
              </a:tr>
              <a:tr h="630347">
                <a:tc>
                  <a:txBody>
                    <a:bodyPr/>
                    <a:lstStyle/>
                    <a:p>
                      <a:pPr algn="l" defTabSz="457200">
                        <a:defRPr sz="2000"/>
                      </a:pPr>
                      <a:r>
                        <a:rPr lang="en-CA" sz="1800" dirty="0" err="1"/>
                        <a:t>Tous</a:t>
                      </a:r>
                      <a:r>
                        <a:rPr lang="en-CA" sz="1800" baseline="0" dirty="0"/>
                        <a:t> les </a:t>
                      </a:r>
                      <a:r>
                        <a:rPr lang="en-CA" sz="1800" baseline="0" dirty="0" err="1"/>
                        <a:t>autres</a:t>
                      </a:r>
                      <a:r>
                        <a:rPr lang="en-CA" sz="1800" baseline="0" dirty="0"/>
                        <a:t> pts</a:t>
                      </a:r>
                      <a:r>
                        <a:rPr lang="fr-CA" sz="1800" dirty="0"/>
                        <a:t>*</a:t>
                      </a:r>
                      <a:endParaRPr sz="1800" b="1" dirty="0">
                        <a:latin typeface="Calibri" charset="0"/>
                        <a:ea typeface="Calibri" charset="0"/>
                        <a:cs typeface="Calibri" charset="0"/>
                      </a:endParaRPr>
                    </a:p>
                  </a:txBody>
                  <a:tcPr marL="108000" marR="108000" marT="36000" marB="45707" anchor="ctr" horzOverflow="overflow"/>
                </a:tc>
                <a:tc>
                  <a:txBody>
                    <a:bodyPr/>
                    <a:lstStyle/>
                    <a:p>
                      <a:pPr algn="ctr" defTabSz="457200">
                        <a:defRPr sz="2000" u="sng"/>
                      </a:pPr>
                      <a:r>
                        <a:rPr lang="en-CA" sz="1800" u="none" dirty="0" smtClean="0"/>
                        <a:t>&lt;  </a:t>
                      </a:r>
                      <a:r>
                        <a:rPr sz="1800" u="none" dirty="0"/>
                        <a:t>140</a:t>
                      </a:r>
                      <a:endParaRPr sz="1800" u="none" dirty="0">
                        <a:latin typeface="Calibri" charset="0"/>
                        <a:ea typeface="Calibri" charset="0"/>
                        <a:cs typeface="Calibri" charset="0"/>
                      </a:endParaRPr>
                    </a:p>
                  </a:txBody>
                  <a:tcPr marL="108000" marR="108000" marT="36000" marB="45707" anchor="ctr" horzOverflow="overflow"/>
                </a:tc>
                <a:tc>
                  <a:txBody>
                    <a:bodyPr/>
                    <a:lstStyle/>
                    <a:p>
                      <a:pPr algn="ctr" defTabSz="457200">
                        <a:defRPr sz="2000" u="sng"/>
                      </a:pPr>
                      <a:r>
                        <a:rPr lang="en-CA" sz="1800" u="none" dirty="0"/>
                        <a:t>&lt;</a:t>
                      </a:r>
                      <a:r>
                        <a:rPr lang="en-CA" sz="1800" u="none" dirty="0" smtClean="0"/>
                        <a:t> </a:t>
                      </a:r>
                      <a:r>
                        <a:rPr sz="1800" u="none" dirty="0"/>
                        <a:t>90</a:t>
                      </a:r>
                      <a:endParaRPr sz="1800" u="none" dirty="0">
                        <a:latin typeface="Calibri" charset="0"/>
                        <a:ea typeface="Calibri" charset="0"/>
                        <a:cs typeface="Calibri" charset="0"/>
                      </a:endParaRPr>
                    </a:p>
                  </a:txBody>
                  <a:tcPr marL="108000" marR="108000" marT="36000" marB="45707" anchor="ctr" horzOverflow="overflow"/>
                </a:tc>
                <a:extLst>
                  <a:ext uri="{0D108BD9-81ED-4DB2-BD59-A6C34878D82A}">
                    <a16:rowId xmlns:a16="http://schemas.microsoft.com/office/drawing/2014/main" xmlns="" val="10003"/>
                  </a:ext>
                </a:extLst>
              </a:tr>
            </a:tbl>
          </a:graphicData>
        </a:graphic>
      </p:graphicFrame>
      <p:sp>
        <p:nvSpPr>
          <p:cNvPr id="9" name="Shape 232"/>
          <p:cNvSpPr/>
          <p:nvPr/>
        </p:nvSpPr>
        <p:spPr>
          <a:xfrm>
            <a:off x="4908100" y="5304012"/>
            <a:ext cx="3180097" cy="461661"/>
          </a:xfrm>
          <a:prstGeom prst="rect">
            <a:avLst/>
          </a:prstGeom>
          <a:ln w="12700">
            <a:miter lim="400000"/>
          </a:ln>
          <a:extLst>
            <a:ext uri="{C572A759-6A51-4108-AA02-DFA0A04FC94B}">
              <ma14:wrappingTextBoxFlag xmlns:ma14="http://schemas.microsoft.com/office/mac/drawingml/2011/main" val="1"/>
            </a:ext>
          </a:extLst>
        </p:spPr>
        <p:txBody>
          <a:bodyPr wrap="none" lIns="45718" tIns="45718" rIns="45718" bIns="45718" anchor="ctr">
            <a:spAutoFit/>
          </a:bodyPr>
          <a:lstStyle/>
          <a:p>
            <a:pPr algn="r" defTabSz="457200">
              <a:defRPr b="1">
                <a:latin typeface="+mj-lt"/>
                <a:ea typeface="+mj-ea"/>
                <a:cs typeface="+mj-cs"/>
                <a:sym typeface="Calibri"/>
              </a:defRPr>
            </a:pPr>
            <a:r>
              <a:rPr lang="en-US" sz="1200" b="1" baseline="30000" dirty="0">
                <a:solidFill>
                  <a:srgbClr val="000000"/>
                </a:solidFill>
                <a:latin typeface="Calibri" charset="0"/>
                <a:ea typeface="Calibri" charset="0"/>
                <a:cs typeface="Calibri" charset="0"/>
                <a:sym typeface="Calibri"/>
              </a:rPr>
              <a:t>#</a:t>
            </a:r>
            <a:r>
              <a:rPr lang="fr-CA" sz="1200" b="1" dirty="0">
                <a:solidFill>
                  <a:srgbClr val="000000"/>
                </a:solidFill>
                <a:latin typeface="Calibri" charset="0"/>
                <a:ea typeface="Calibri" charset="0"/>
                <a:cs typeface="Calibri" charset="0"/>
                <a:sym typeface="Calibri"/>
              </a:rPr>
              <a:t>Selon </a:t>
            </a:r>
            <a:r>
              <a:rPr lang="en-US" sz="1200" b="1" dirty="0">
                <a:solidFill>
                  <a:srgbClr val="000000"/>
                </a:solidFill>
                <a:latin typeface="Calibri" charset="0"/>
                <a:ea typeface="Calibri" charset="0"/>
                <a:cs typeface="Calibri" charset="0"/>
                <a:sym typeface="Calibri"/>
              </a:rPr>
              <a:t>la MPAC-OS</a:t>
            </a:r>
          </a:p>
          <a:p>
            <a:pPr algn="r" defTabSz="457200">
              <a:defRPr b="1">
                <a:latin typeface="+mj-lt"/>
                <a:ea typeface="+mj-ea"/>
                <a:cs typeface="+mj-cs"/>
                <a:sym typeface="Calibri"/>
              </a:defRPr>
            </a:pPr>
            <a:r>
              <a:rPr sz="1200" b="1" dirty="0">
                <a:solidFill>
                  <a:srgbClr val="000000"/>
                </a:solidFill>
                <a:latin typeface="Calibri" charset="0"/>
                <a:ea typeface="Calibri" charset="0"/>
                <a:cs typeface="Calibri" charset="0"/>
                <a:sym typeface="Calibri"/>
              </a:rPr>
              <a:t>*</a:t>
            </a:r>
            <a:r>
              <a:rPr lang="fr-FR" sz="1200" b="1" dirty="0">
                <a:solidFill>
                  <a:srgbClr val="000000"/>
                </a:solidFill>
                <a:latin typeface="Calibri" charset="0"/>
                <a:ea typeface="Calibri" charset="0"/>
                <a:cs typeface="Calibri" charset="0"/>
                <a:sym typeface="Calibri"/>
              </a:rPr>
              <a:t>Valeur cible selon la MPAC-OS &lt; 135/85 mm Hg</a:t>
            </a:r>
          </a:p>
        </p:txBody>
      </p:sp>
      <p:sp>
        <p:nvSpPr>
          <p:cNvPr id="3" name="Titre 2"/>
          <p:cNvSpPr>
            <a:spLocks noGrp="1"/>
          </p:cNvSpPr>
          <p:nvPr>
            <p:ph type="title"/>
          </p:nvPr>
        </p:nvSpPr>
        <p:spPr/>
        <p:txBody>
          <a:bodyPr>
            <a:normAutofit fontScale="90000"/>
          </a:bodyPr>
          <a:lstStyle/>
          <a:p>
            <a:r>
              <a:rPr lang="fr-FR" dirty="0"/>
              <a:t>Valeurs </a:t>
            </a:r>
            <a:r>
              <a:rPr lang="fr-FR" u="sng" dirty="0"/>
              <a:t>cibles</a:t>
            </a:r>
            <a:r>
              <a:rPr lang="fr-FR" dirty="0"/>
              <a:t> de traitement </a:t>
            </a:r>
            <a:br>
              <a:rPr lang="fr-FR" dirty="0"/>
            </a:br>
            <a:r>
              <a:rPr lang="fr-FR" dirty="0"/>
              <a:t>recommandées en clinique</a:t>
            </a:r>
          </a:p>
        </p:txBody>
      </p:sp>
    </p:spTree>
    <p:extLst>
      <p:ext uri="{BB962C8B-B14F-4D97-AF65-F5344CB8AC3E}">
        <p14:creationId xmlns:p14="http://schemas.microsoft.com/office/powerpoint/2010/main" val="2077991977"/>
      </p:ext>
    </p:extLst>
  </p:cSld>
  <p:clrMapOvr>
    <a:masterClrMapping/>
  </p:clrMapOvr>
  <p:transition xmlns:p14="http://schemas.microsoft.com/office/powerpoint/2010/mai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fontScale="90000"/>
          </a:bodyPr>
          <a:lstStyle/>
          <a:p>
            <a:r>
              <a:rPr lang="fr-FR" dirty="0"/>
              <a:t>Nouvelle ligne directrice consécutive </a:t>
            </a:r>
            <a:br>
              <a:rPr lang="fr-FR" dirty="0"/>
            </a:br>
            <a:r>
              <a:rPr lang="fr-FR" dirty="0"/>
              <a:t>à l’essai SPRINT </a:t>
            </a:r>
          </a:p>
        </p:txBody>
      </p:sp>
      <p:sp>
        <p:nvSpPr>
          <p:cNvPr id="5" name="Espace réservé du contenu 4"/>
          <p:cNvSpPr>
            <a:spLocks noGrp="1"/>
          </p:cNvSpPr>
          <p:nvPr>
            <p:ph idx="1"/>
          </p:nvPr>
        </p:nvSpPr>
        <p:spPr>
          <a:xfrm>
            <a:off x="628650" y="2249999"/>
            <a:ext cx="7886700" cy="3977805"/>
          </a:xfrm>
        </p:spPr>
        <p:txBody>
          <a:bodyPr>
            <a:normAutofit/>
          </a:bodyPr>
          <a:lstStyle/>
          <a:p>
            <a:pPr>
              <a:spcBef>
                <a:spcPts val="1200"/>
              </a:spcBef>
            </a:pPr>
            <a:r>
              <a:rPr lang="fr-FR" sz="2200" dirty="0"/>
              <a:t>Chez les patients à risque élevé, âgés de 50 ans et plus, et ayant une PS ≥ 130 mm Hg, il faudrait envisager un traitement intensif afin de ramener la PS à des valeurs </a:t>
            </a:r>
            <a:br>
              <a:rPr lang="fr-FR" sz="2200" dirty="0"/>
            </a:br>
            <a:r>
              <a:rPr lang="fr-FR" sz="2200" dirty="0"/>
              <a:t>≤ 120 mm Hg. </a:t>
            </a:r>
          </a:p>
          <a:p>
            <a:pPr>
              <a:spcBef>
                <a:spcPts val="1200"/>
              </a:spcBef>
            </a:pPr>
            <a:r>
              <a:rPr lang="fr-FR" sz="2200" dirty="0"/>
              <a:t>Le traitement intensif devrait reposer sur des mesures oscillométriques, en série de la PA en clinique (MPAC-OS). </a:t>
            </a:r>
          </a:p>
          <a:p>
            <a:pPr>
              <a:spcBef>
                <a:spcPts val="1200"/>
              </a:spcBef>
            </a:pPr>
            <a:r>
              <a:rPr lang="fr-FR" sz="2200" dirty="0"/>
              <a:t>Il est recommandé de sélectionner les patients en vue du traitement intensif et il faudrait faire preuve de prudence dans certains groupes de patients à risque élevé.</a:t>
            </a:r>
          </a:p>
        </p:txBody>
      </p:sp>
    </p:spTree>
    <p:extLst>
      <p:ext uri="{BB962C8B-B14F-4D97-AF65-F5344CB8AC3E}">
        <p14:creationId xmlns:p14="http://schemas.microsoft.com/office/powerpoint/2010/main" val="9761969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3" descr="Fig2 SPRINT.tiff"/>
          <p:cNvPicPr>
            <a:picLocks noChangeAspect="1"/>
          </p:cNvPicPr>
          <p:nvPr/>
        </p:nvPicPr>
        <p:blipFill>
          <a:blip r:embed="rId3" cstate="print"/>
          <a:stretch>
            <a:fillRect/>
          </a:stretch>
        </p:blipFill>
        <p:spPr>
          <a:xfrm>
            <a:off x="1549453" y="1985669"/>
            <a:ext cx="6045094" cy="4083344"/>
          </a:xfrm>
          <a:prstGeom prst="rect">
            <a:avLst/>
          </a:prstGeom>
        </p:spPr>
      </p:pic>
      <p:sp>
        <p:nvSpPr>
          <p:cNvPr id="8" name="TextBox 5"/>
          <p:cNvSpPr txBox="1"/>
          <p:nvPr/>
        </p:nvSpPr>
        <p:spPr>
          <a:xfrm>
            <a:off x="457201" y="2134344"/>
            <a:ext cx="2133600" cy="954107"/>
          </a:xfrm>
          <a:prstGeom prst="rect">
            <a:avLst/>
          </a:prstGeom>
          <a:solidFill>
            <a:schemeClr val="bg1">
              <a:lumMod val="85000"/>
            </a:schemeClr>
          </a:solidFill>
          <a:ln w="12700">
            <a:solidFill>
              <a:schemeClr val="tx1"/>
            </a:solidFill>
          </a:ln>
        </p:spPr>
        <p:txBody>
          <a:bodyPr wrap="square" rtlCol="0">
            <a:spAutoFit/>
          </a:bodyPr>
          <a:lstStyle/>
          <a:p>
            <a:pPr algn="ctr"/>
            <a:r>
              <a:rPr lang="en-US" sz="1400" dirty="0" err="1">
                <a:latin typeface="+mj-lt"/>
              </a:rPr>
              <a:t>N</a:t>
            </a:r>
            <a:r>
              <a:rPr lang="en-US" sz="1400" baseline="30000" dirty="0" err="1">
                <a:latin typeface="+mj-lt"/>
              </a:rPr>
              <a:t>bre</a:t>
            </a:r>
            <a:r>
              <a:rPr lang="en-US" sz="1400" dirty="0">
                <a:latin typeface="+mj-lt"/>
              </a:rPr>
              <a:t> </a:t>
            </a:r>
            <a:r>
              <a:rPr lang="en-US" sz="1400" dirty="0" err="1">
                <a:latin typeface="+mj-lt"/>
              </a:rPr>
              <a:t>moyen</a:t>
            </a:r>
            <a:r>
              <a:rPr lang="en-US" sz="1400" dirty="0">
                <a:latin typeface="+mj-lt"/>
              </a:rPr>
              <a:t> de </a:t>
            </a:r>
            <a:r>
              <a:rPr lang="en-US" sz="1400" dirty="0" err="1">
                <a:latin typeface="+mj-lt"/>
              </a:rPr>
              <a:t>médicaments</a:t>
            </a:r>
            <a:endParaRPr lang="en-US" sz="1400" dirty="0">
              <a:latin typeface="+mj-lt"/>
            </a:endParaRPr>
          </a:p>
          <a:p>
            <a:pPr algn="ctr"/>
            <a:r>
              <a:rPr lang="en-US" sz="1400" dirty="0" err="1">
                <a:latin typeface="+mj-lt"/>
              </a:rPr>
              <a:t>Traitement</a:t>
            </a:r>
            <a:r>
              <a:rPr lang="en-US" sz="1400" dirty="0">
                <a:latin typeface="+mj-lt"/>
              </a:rPr>
              <a:t> </a:t>
            </a:r>
            <a:r>
              <a:rPr lang="en-US" sz="1400" dirty="0" err="1">
                <a:latin typeface="+mj-lt"/>
              </a:rPr>
              <a:t>intensif</a:t>
            </a:r>
            <a:r>
              <a:rPr lang="en-US" sz="1400" dirty="0">
                <a:latin typeface="+mj-lt"/>
              </a:rPr>
              <a:t> : 2,8</a:t>
            </a:r>
          </a:p>
          <a:p>
            <a:pPr algn="ctr"/>
            <a:r>
              <a:rPr lang="en-US" sz="1400" dirty="0" err="1">
                <a:latin typeface="+mj-lt"/>
              </a:rPr>
              <a:t>Traitement</a:t>
            </a:r>
            <a:r>
              <a:rPr lang="en-US" sz="1400" dirty="0">
                <a:latin typeface="+mj-lt"/>
              </a:rPr>
              <a:t> </a:t>
            </a:r>
            <a:r>
              <a:rPr lang="en-US" sz="1400" dirty="0" err="1">
                <a:latin typeface="+mj-lt"/>
              </a:rPr>
              <a:t>usuel</a:t>
            </a:r>
            <a:r>
              <a:rPr lang="en-US" sz="1400" dirty="0">
                <a:latin typeface="+mj-lt"/>
              </a:rPr>
              <a:t> : 1,8</a:t>
            </a:r>
          </a:p>
        </p:txBody>
      </p:sp>
      <p:sp>
        <p:nvSpPr>
          <p:cNvPr id="9"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r">
              <a:defRPr sz="1100">
                <a:latin typeface="+mj-lt"/>
                <a:ea typeface="+mj-ea"/>
                <a:cs typeface="+mj-cs"/>
                <a:sym typeface="Calibri"/>
              </a:defRPr>
            </a:pPr>
            <a:r>
              <a:rPr lang="nb-NO" sz="1200" dirty="0">
                <a:solidFill>
                  <a:srgbClr val="000000"/>
                </a:solidFill>
                <a:latin typeface="Calibri" charset="0"/>
                <a:ea typeface="Calibri" charset="0"/>
                <a:cs typeface="Calibri" charset="0"/>
                <a:sym typeface="Calibri"/>
              </a:rPr>
              <a:t/>
            </a:r>
            <a:br>
              <a:rPr lang="nb-NO" sz="1200" dirty="0">
                <a:solidFill>
                  <a:srgbClr val="000000"/>
                </a:solidFill>
                <a:latin typeface="Calibri" charset="0"/>
                <a:ea typeface="Calibri" charset="0"/>
                <a:cs typeface="Calibri" charset="0"/>
                <a:sym typeface="Calibri"/>
              </a:rPr>
            </a:br>
            <a:r>
              <a:rPr lang="nb-NO" sz="1200" dirty="0">
                <a:solidFill>
                  <a:srgbClr val="000000"/>
                </a:solidFill>
                <a:latin typeface="Calibri" charset="0"/>
                <a:ea typeface="Calibri" charset="0"/>
                <a:cs typeface="Calibri" charset="0"/>
                <a:sym typeface="Calibri"/>
              </a:rPr>
              <a:t>The SPRINT Research Group, NEJM, Nov 9</a:t>
            </a:r>
            <a:r>
              <a:rPr lang="nb-NO" sz="1200" baseline="30000" dirty="0">
                <a:solidFill>
                  <a:srgbClr val="000000"/>
                </a:solidFill>
                <a:latin typeface="Calibri" charset="0"/>
                <a:ea typeface="Calibri" charset="0"/>
                <a:cs typeface="Calibri" charset="0"/>
                <a:sym typeface="Calibri"/>
              </a:rPr>
              <a:t>th</a:t>
            </a:r>
            <a:r>
              <a:rPr lang="nb-NO" sz="1200" dirty="0">
                <a:solidFill>
                  <a:srgbClr val="000000"/>
                </a:solidFill>
                <a:latin typeface="Calibri" charset="0"/>
                <a:ea typeface="Calibri" charset="0"/>
                <a:cs typeface="Calibri" charset="0"/>
                <a:sym typeface="Calibri"/>
              </a:rPr>
              <a:t>, 2015</a:t>
            </a:r>
          </a:p>
        </p:txBody>
      </p:sp>
      <p:sp>
        <p:nvSpPr>
          <p:cNvPr id="10" name="Titre 9"/>
          <p:cNvSpPr>
            <a:spLocks noGrp="1"/>
          </p:cNvSpPr>
          <p:nvPr>
            <p:ph type="title"/>
          </p:nvPr>
        </p:nvSpPr>
        <p:spPr/>
        <p:txBody>
          <a:bodyPr/>
          <a:lstStyle/>
          <a:p>
            <a:r>
              <a:rPr lang="fr-FR" dirty="0"/>
              <a:t>Essai SPRINT : valeurs de PS atteintes</a:t>
            </a:r>
          </a:p>
        </p:txBody>
      </p:sp>
    </p:spTree>
    <p:extLst>
      <p:ext uri="{BB962C8B-B14F-4D97-AF65-F5344CB8AC3E}">
        <p14:creationId xmlns:p14="http://schemas.microsoft.com/office/powerpoint/2010/main" val="40446553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Content Placeholder 3" descr="Primary Outcome SPRINT.tiff"/>
          <p:cNvPicPr>
            <a:picLocks noChangeAspect="1"/>
          </p:cNvPicPr>
          <p:nvPr/>
        </p:nvPicPr>
        <p:blipFill rotWithShape="1">
          <a:blip r:embed="rId3" cstate="print"/>
          <a:stretch/>
        </p:blipFill>
        <p:spPr>
          <a:xfrm>
            <a:off x="1658285" y="2015557"/>
            <a:ext cx="5809315" cy="4084843"/>
          </a:xfrm>
          <a:prstGeom prst="rect">
            <a:avLst/>
          </a:prstGeom>
        </p:spPr>
      </p:pic>
      <p:sp>
        <p:nvSpPr>
          <p:cNvPr id="16" name="TextBox 5"/>
          <p:cNvSpPr txBox="1"/>
          <p:nvPr/>
        </p:nvSpPr>
        <p:spPr>
          <a:xfrm>
            <a:off x="457201" y="2134344"/>
            <a:ext cx="2133600" cy="523220"/>
          </a:xfrm>
          <a:prstGeom prst="rect">
            <a:avLst/>
          </a:prstGeom>
          <a:solidFill>
            <a:schemeClr val="bg1">
              <a:lumMod val="85000"/>
            </a:schemeClr>
          </a:solidFill>
          <a:ln w="12700">
            <a:solidFill>
              <a:schemeClr val="tx1"/>
            </a:solidFill>
          </a:ln>
        </p:spPr>
        <p:txBody>
          <a:bodyPr wrap="square" rtlCol="0">
            <a:spAutoFit/>
          </a:bodyPr>
          <a:lstStyle/>
          <a:p>
            <a:pPr algn="ctr"/>
            <a:r>
              <a:rPr lang="en-US" sz="1400" dirty="0" err="1">
                <a:latin typeface="+mj-lt"/>
              </a:rPr>
              <a:t>Nombre</a:t>
            </a:r>
            <a:r>
              <a:rPr lang="en-US" sz="1400" dirty="0">
                <a:latin typeface="+mj-lt"/>
              </a:rPr>
              <a:t> de patients </a:t>
            </a:r>
            <a:br>
              <a:rPr lang="en-US" sz="1400" dirty="0">
                <a:latin typeface="+mj-lt"/>
              </a:rPr>
            </a:br>
            <a:r>
              <a:rPr lang="en-US" sz="1400" dirty="0" err="1">
                <a:latin typeface="+mj-lt"/>
              </a:rPr>
              <a:t>à</a:t>
            </a:r>
            <a:r>
              <a:rPr lang="en-US" sz="1400" dirty="0">
                <a:latin typeface="+mj-lt"/>
              </a:rPr>
              <a:t> </a:t>
            </a:r>
            <a:r>
              <a:rPr lang="en-US" sz="1400" dirty="0" err="1">
                <a:latin typeface="+mj-lt"/>
              </a:rPr>
              <a:t>traiter</a:t>
            </a:r>
            <a:r>
              <a:rPr lang="en-US" sz="1400" dirty="0">
                <a:latin typeface="+mj-lt"/>
              </a:rPr>
              <a:t> : 61</a:t>
            </a:r>
          </a:p>
        </p:txBody>
      </p:sp>
      <p:sp>
        <p:nvSpPr>
          <p:cNvPr id="17"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r">
              <a:defRPr sz="1100">
                <a:latin typeface="+mj-lt"/>
                <a:ea typeface="+mj-ea"/>
                <a:cs typeface="+mj-cs"/>
                <a:sym typeface="Calibri"/>
              </a:defRPr>
            </a:pPr>
            <a:r>
              <a:rPr lang="nb-NO" sz="1200" dirty="0">
                <a:solidFill>
                  <a:srgbClr val="000000"/>
                </a:solidFill>
                <a:latin typeface="Calibri" charset="0"/>
                <a:ea typeface="Calibri" charset="0"/>
                <a:cs typeface="Calibri" charset="0"/>
                <a:sym typeface="Calibri"/>
              </a:rPr>
              <a:t/>
            </a:r>
            <a:br>
              <a:rPr lang="nb-NO" sz="1200" dirty="0">
                <a:solidFill>
                  <a:srgbClr val="000000"/>
                </a:solidFill>
                <a:latin typeface="Calibri" charset="0"/>
                <a:ea typeface="Calibri" charset="0"/>
                <a:cs typeface="Calibri" charset="0"/>
                <a:sym typeface="Calibri"/>
              </a:rPr>
            </a:br>
            <a:r>
              <a:rPr lang="nb-NO" sz="1200" dirty="0">
                <a:solidFill>
                  <a:srgbClr val="000000"/>
                </a:solidFill>
                <a:latin typeface="Calibri" charset="0"/>
                <a:ea typeface="Calibri" charset="0"/>
                <a:cs typeface="Calibri" charset="0"/>
                <a:sym typeface="Calibri"/>
              </a:rPr>
              <a:t>The SPRINT Research Group, NEJM, Nov 9</a:t>
            </a:r>
            <a:r>
              <a:rPr lang="nb-NO" sz="1200" baseline="30000" dirty="0">
                <a:solidFill>
                  <a:srgbClr val="000000"/>
                </a:solidFill>
                <a:latin typeface="Calibri" charset="0"/>
                <a:ea typeface="Calibri" charset="0"/>
                <a:cs typeface="Calibri" charset="0"/>
                <a:sym typeface="Calibri"/>
              </a:rPr>
              <a:t>th</a:t>
            </a:r>
            <a:r>
              <a:rPr lang="nb-NO" sz="1200" dirty="0">
                <a:solidFill>
                  <a:srgbClr val="000000"/>
                </a:solidFill>
                <a:latin typeface="Calibri" charset="0"/>
                <a:ea typeface="Calibri" charset="0"/>
                <a:cs typeface="Calibri" charset="0"/>
                <a:sym typeface="Calibri"/>
              </a:rPr>
              <a:t>, 2015</a:t>
            </a:r>
          </a:p>
        </p:txBody>
      </p:sp>
      <p:sp>
        <p:nvSpPr>
          <p:cNvPr id="18" name="Titre 17"/>
          <p:cNvSpPr>
            <a:spLocks noGrp="1"/>
          </p:cNvSpPr>
          <p:nvPr>
            <p:ph type="title"/>
          </p:nvPr>
        </p:nvSpPr>
        <p:spPr/>
        <p:txBody>
          <a:bodyPr/>
          <a:lstStyle/>
          <a:p>
            <a:r>
              <a:rPr lang="fr-FR" dirty="0"/>
              <a:t>Essai SPRINT : principal critère d’évaluation</a:t>
            </a:r>
          </a:p>
        </p:txBody>
      </p:sp>
    </p:spTree>
    <p:extLst>
      <p:ext uri="{BB962C8B-B14F-4D97-AF65-F5344CB8AC3E}">
        <p14:creationId xmlns:p14="http://schemas.microsoft.com/office/powerpoint/2010/main" val="27585529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5903" y="1244142"/>
            <a:ext cx="9078097" cy="861530"/>
          </a:xfrm>
        </p:spPr>
        <p:txBody>
          <a:bodyPr lIns="0" rIns="0">
            <a:noAutofit/>
          </a:bodyPr>
          <a:lstStyle/>
          <a:p>
            <a:r>
              <a:rPr lang="fr-FR" sz="2700" dirty="0"/>
              <a:t>Nouveaux seuils et nouvelles cibles de PA </a:t>
            </a:r>
            <a:br>
              <a:rPr lang="fr-FR" sz="2700" dirty="0"/>
            </a:br>
            <a:r>
              <a:rPr lang="fr-FR" sz="2700" dirty="0"/>
              <a:t>pour les patients à risque élevé par suite de l’étude SPRINT : </a:t>
            </a:r>
            <a:br>
              <a:rPr lang="fr-FR" sz="2700" dirty="0"/>
            </a:br>
            <a:r>
              <a:rPr lang="fr-FR" sz="2700" i="1" dirty="0"/>
              <a:t>à qui s’appliquent ces nouvelles valeurs?</a:t>
            </a:r>
          </a:p>
        </p:txBody>
      </p:sp>
      <p:sp>
        <p:nvSpPr>
          <p:cNvPr id="6" name="ZoneTexte 5"/>
          <p:cNvSpPr txBox="1"/>
          <p:nvPr/>
        </p:nvSpPr>
        <p:spPr>
          <a:xfrm>
            <a:off x="707010" y="2491293"/>
            <a:ext cx="7711126" cy="2185214"/>
          </a:xfrm>
          <a:prstGeom prst="rect">
            <a:avLst/>
          </a:prstGeom>
          <a:noFill/>
        </p:spPr>
        <p:txBody>
          <a:bodyPr wrap="square" rtlCol="0">
            <a:spAutoFit/>
          </a:bodyPr>
          <a:lstStyle/>
          <a:p>
            <a:pPr algn="ctr"/>
            <a:r>
              <a:rPr lang="fr-CA" sz="1700" dirty="0">
                <a:solidFill>
                  <a:srgbClr val="000000"/>
                </a:solidFill>
                <a:latin typeface="Calibri"/>
              </a:rPr>
              <a:t>Maladie cardiovasculaire clinique ou </a:t>
            </a:r>
            <a:r>
              <a:rPr lang="fr-CA" sz="1700" dirty="0" err="1">
                <a:solidFill>
                  <a:srgbClr val="000000"/>
                </a:solidFill>
                <a:latin typeface="Calibri"/>
              </a:rPr>
              <a:t>subclinique</a:t>
            </a:r>
            <a:endParaRPr lang="en-CA" sz="1700" dirty="0">
              <a:solidFill>
                <a:srgbClr val="000000"/>
              </a:solidFill>
              <a:latin typeface="Calibri"/>
            </a:endParaRPr>
          </a:p>
          <a:p>
            <a:pPr algn="ctr"/>
            <a:r>
              <a:rPr lang="fr-FR" sz="1700" dirty="0">
                <a:solidFill>
                  <a:srgbClr val="A01A23"/>
                </a:solidFill>
                <a:latin typeface="Calibri Light" panose="020F0302020204030204"/>
              </a:rPr>
              <a:t>OU</a:t>
            </a:r>
          </a:p>
          <a:p>
            <a:pPr algn="ctr"/>
            <a:r>
              <a:rPr lang="fr-CA" sz="1700" dirty="0">
                <a:solidFill>
                  <a:srgbClr val="000000"/>
                </a:solidFill>
                <a:latin typeface="Calibri"/>
              </a:rPr>
              <a:t>Maladie rénale chronique (néphropathie non diabétique, </a:t>
            </a:r>
            <a:br>
              <a:rPr lang="fr-CA" sz="1700" dirty="0">
                <a:solidFill>
                  <a:srgbClr val="000000"/>
                </a:solidFill>
                <a:latin typeface="Calibri"/>
              </a:rPr>
            </a:br>
            <a:r>
              <a:rPr lang="fr-CA" sz="1700" dirty="0">
                <a:solidFill>
                  <a:srgbClr val="000000"/>
                </a:solidFill>
                <a:latin typeface="Calibri"/>
              </a:rPr>
              <a:t>protéinurie &lt; 1 g/d, </a:t>
            </a:r>
            <a:r>
              <a:rPr lang="fr-CA" sz="1700" baseline="30000" dirty="0">
                <a:solidFill>
                  <a:srgbClr val="000000"/>
                </a:solidFill>
                <a:latin typeface="Calibri"/>
              </a:rPr>
              <a:t>*</a:t>
            </a:r>
            <a:r>
              <a:rPr lang="fr-CA" sz="1700" dirty="0">
                <a:solidFill>
                  <a:srgbClr val="000000"/>
                </a:solidFill>
                <a:latin typeface="Calibri"/>
              </a:rPr>
              <a:t>débit de filtration glomérulaire estimé 20-59 ml/min/1,73m</a:t>
            </a:r>
            <a:r>
              <a:rPr lang="fr-CA" sz="1700" baseline="30000" dirty="0">
                <a:solidFill>
                  <a:srgbClr val="000000"/>
                </a:solidFill>
                <a:latin typeface="Calibri"/>
              </a:rPr>
              <a:t>2</a:t>
            </a:r>
            <a:r>
              <a:rPr lang="fr-CA" sz="1700" dirty="0">
                <a:solidFill>
                  <a:srgbClr val="000000"/>
                </a:solidFill>
                <a:latin typeface="Calibri"/>
              </a:rPr>
              <a:t>)</a:t>
            </a:r>
            <a:endParaRPr lang="en-CA" sz="1700" dirty="0">
              <a:solidFill>
                <a:srgbClr val="000000"/>
              </a:solidFill>
              <a:latin typeface="Calibri"/>
            </a:endParaRPr>
          </a:p>
          <a:p>
            <a:pPr algn="ctr"/>
            <a:r>
              <a:rPr lang="fr-FR" sz="1700" dirty="0">
                <a:solidFill>
                  <a:srgbClr val="A01A23"/>
                </a:solidFill>
                <a:latin typeface="Calibri Light" panose="020F0302020204030204"/>
              </a:rPr>
              <a:t>OU</a:t>
            </a:r>
          </a:p>
          <a:p>
            <a:pPr algn="ctr"/>
            <a:r>
              <a:rPr lang="fr-FR" sz="1700" baseline="30000" dirty="0">
                <a:solidFill>
                  <a:srgbClr val="000000"/>
                </a:solidFill>
                <a:latin typeface="Calibri"/>
              </a:rPr>
              <a:t>†</a:t>
            </a:r>
            <a:r>
              <a:rPr lang="fr-CA" sz="1700" dirty="0">
                <a:solidFill>
                  <a:srgbClr val="000000"/>
                </a:solidFill>
                <a:latin typeface="Calibri"/>
              </a:rPr>
              <a:t>Risque global estimé de MCV sur 10 ans ≥ 15 %</a:t>
            </a:r>
            <a:endParaRPr lang="fr-FR" sz="1700" dirty="0">
              <a:solidFill>
                <a:srgbClr val="000000"/>
              </a:solidFill>
              <a:latin typeface="Calibri"/>
            </a:endParaRPr>
          </a:p>
          <a:p>
            <a:pPr algn="ctr"/>
            <a:r>
              <a:rPr lang="fr-FR" sz="1700" dirty="0">
                <a:solidFill>
                  <a:srgbClr val="A01A23"/>
                </a:solidFill>
                <a:latin typeface="Calibri Light" panose="020F0302020204030204"/>
              </a:rPr>
              <a:t>OU</a:t>
            </a:r>
          </a:p>
          <a:p>
            <a:pPr algn="ctr"/>
            <a:r>
              <a:rPr lang="fr-CA" sz="1700" dirty="0">
                <a:solidFill>
                  <a:srgbClr val="000000"/>
                </a:solidFill>
                <a:latin typeface="Calibri"/>
              </a:rPr>
              <a:t>Âge ≥ 75 ans</a:t>
            </a:r>
          </a:p>
        </p:txBody>
      </p:sp>
      <p:sp>
        <p:nvSpPr>
          <p:cNvPr id="7" name="Espace réservé du contenu 3"/>
          <p:cNvSpPr txBox="1">
            <a:spLocks/>
          </p:cNvSpPr>
          <p:nvPr/>
        </p:nvSpPr>
        <p:spPr>
          <a:xfrm>
            <a:off x="628650" y="4798243"/>
            <a:ext cx="7886700" cy="1489434"/>
          </a:xfrm>
          <a:prstGeom prst="rect">
            <a:avLst/>
          </a:prstGeom>
        </p:spPr>
        <p:txBody>
          <a:bodyPr vert="horz" lIns="91440" tIns="45720" rIns="91440" bIns="45720" rtlCol="0" anchor="t">
            <a:normAutofit/>
          </a:bodyPr>
          <a:lstStyle>
            <a:lvl1pPr marL="323850" indent="-323850" algn="l" defTabSz="914400" rtl="0" eaLnBrk="1" latinLnBrk="0" hangingPunct="1">
              <a:lnSpc>
                <a:spcPct val="100000"/>
              </a:lnSpc>
              <a:spcBef>
                <a:spcPts val="600"/>
              </a:spcBef>
              <a:spcAft>
                <a:spcPts val="300"/>
              </a:spcAft>
              <a:buClr>
                <a:schemeClr val="accent1"/>
              </a:buClr>
              <a:buFont typeface="Arial" panose="020B0604020202020204" pitchFamily="34" charset="0"/>
              <a:buChar char="•"/>
              <a:tabLst/>
              <a:defRPr sz="2600" kern="1200">
                <a:solidFill>
                  <a:schemeClr val="tx1"/>
                </a:solidFill>
                <a:latin typeface="+mn-lt"/>
                <a:ea typeface="+mn-ea"/>
                <a:cs typeface="+mn-cs"/>
              </a:defRPr>
            </a:lvl1pPr>
            <a:lvl2pPr marL="719138" indent="-261938" algn="l" defTabSz="914400" rtl="0" eaLnBrk="1" latinLnBrk="0" hangingPunct="1">
              <a:lnSpc>
                <a:spcPct val="100000"/>
              </a:lnSpc>
              <a:spcBef>
                <a:spcPts val="600"/>
              </a:spcBef>
              <a:spcAft>
                <a:spcPts val="300"/>
              </a:spcAft>
              <a:buClr>
                <a:schemeClr val="bg2">
                  <a:lumMod val="50000"/>
                </a:schemeClr>
              </a:buClr>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300"/>
              </a:spcAft>
              <a:buClr>
                <a:schemeClr val="bg2">
                  <a:lumMod val="50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300"/>
              </a:spcAft>
              <a:buClr>
                <a:schemeClr val="bg2">
                  <a:lumMod val="50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300"/>
              </a:spcAft>
              <a:buClr>
                <a:schemeClr val="bg2">
                  <a:lumMod val="50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buClr>
                <a:srgbClr val="AE1D27"/>
              </a:buClr>
            </a:pPr>
            <a:r>
              <a:rPr lang="fr-FR" sz="1700" dirty="0">
                <a:solidFill>
                  <a:srgbClr val="000000"/>
                </a:solidFill>
                <a:latin typeface="Calibri"/>
              </a:rPr>
              <a:t>Le traitement intensif comportait un risque accru de détérioration rénale, </a:t>
            </a:r>
            <a:br>
              <a:rPr lang="fr-FR" sz="1700" dirty="0">
                <a:solidFill>
                  <a:srgbClr val="000000"/>
                </a:solidFill>
                <a:latin typeface="Calibri"/>
              </a:rPr>
            </a:br>
            <a:r>
              <a:rPr lang="fr-FR" sz="1700" dirty="0">
                <a:solidFill>
                  <a:srgbClr val="000000"/>
                </a:solidFill>
                <a:latin typeface="Calibri"/>
              </a:rPr>
              <a:t>de déséquilibre du taux de potassium et d’hypotension.</a:t>
            </a:r>
          </a:p>
          <a:p>
            <a:pPr>
              <a:spcBef>
                <a:spcPts val="1200"/>
              </a:spcBef>
              <a:buClr>
                <a:srgbClr val="AE1D27"/>
              </a:buClr>
            </a:pPr>
            <a:r>
              <a:rPr lang="fr-FR" sz="1700" dirty="0">
                <a:solidFill>
                  <a:srgbClr val="000000"/>
                </a:solidFill>
                <a:latin typeface="Calibri"/>
              </a:rPr>
              <a:t>Les patients ayant au moins une indication clinique de traitement intensif </a:t>
            </a:r>
            <a:br>
              <a:rPr lang="fr-FR" sz="1700" dirty="0">
                <a:solidFill>
                  <a:srgbClr val="000000"/>
                </a:solidFill>
                <a:latin typeface="Calibri"/>
              </a:rPr>
            </a:br>
            <a:r>
              <a:rPr lang="fr-FR" sz="1700" dirty="0">
                <a:solidFill>
                  <a:srgbClr val="000000"/>
                </a:solidFill>
                <a:latin typeface="Calibri"/>
              </a:rPr>
              <a:t>devraient donner leur consentement.</a:t>
            </a:r>
          </a:p>
        </p:txBody>
      </p:sp>
      <p:sp>
        <p:nvSpPr>
          <p:cNvPr id="8" name="TextBox 1"/>
          <p:cNvSpPr txBox="1"/>
          <p:nvPr/>
        </p:nvSpPr>
        <p:spPr>
          <a:xfrm>
            <a:off x="4185501" y="6206222"/>
            <a:ext cx="3902696" cy="461665"/>
          </a:xfrm>
          <a:prstGeom prst="rect">
            <a:avLst/>
          </a:prstGeom>
          <a:noFill/>
        </p:spPr>
        <p:txBody>
          <a:bodyPr wrap="square" lIns="0" rIns="0" numCol="1" rtlCol="0" anchor="b">
            <a:spAutoFit/>
          </a:bodyPr>
          <a:lstStyle/>
          <a:p>
            <a:pPr algn="r" defTabSz="457200">
              <a:defRPr b="1">
                <a:latin typeface="+mj-lt"/>
                <a:ea typeface="+mj-ea"/>
                <a:cs typeface="+mj-cs"/>
                <a:sym typeface="Calibri"/>
              </a:defRPr>
            </a:pPr>
            <a:r>
              <a:rPr lang="fr-FR" sz="1200" b="1" baseline="30000" dirty="0">
                <a:solidFill>
                  <a:srgbClr val="000000"/>
                </a:solidFill>
                <a:latin typeface="Calibri Light"/>
                <a:sym typeface="Calibri"/>
              </a:rPr>
              <a:t>*</a:t>
            </a:r>
            <a:r>
              <a:rPr lang="fr-FR" sz="1200" b="1" dirty="0">
                <a:solidFill>
                  <a:srgbClr val="000000"/>
                </a:solidFill>
                <a:latin typeface="Calibri Light"/>
                <a:sym typeface="Calibri"/>
              </a:rPr>
              <a:t> </a:t>
            </a:r>
            <a:r>
              <a:rPr lang="fr-CA" sz="1200" b="1" dirty="0">
                <a:solidFill>
                  <a:srgbClr val="000000"/>
                </a:solidFill>
                <a:latin typeface="Calibri Light"/>
                <a:sym typeface="Calibri"/>
              </a:rPr>
              <a:t>Équation MDRD à quatre variables</a:t>
            </a:r>
            <a:endParaRPr lang="fr-FR" sz="1200" b="1" dirty="0">
              <a:solidFill>
                <a:srgbClr val="000000"/>
              </a:solidFill>
              <a:latin typeface="Calibri Light"/>
              <a:sym typeface="Calibri"/>
            </a:endParaRPr>
          </a:p>
          <a:p>
            <a:pPr algn="r" defTabSz="457200">
              <a:defRPr b="1">
                <a:latin typeface="+mj-lt"/>
                <a:ea typeface="+mj-ea"/>
                <a:cs typeface="+mj-cs"/>
                <a:sym typeface="Calibri"/>
              </a:defRPr>
            </a:pPr>
            <a:r>
              <a:rPr lang="sk-SK" sz="1200" b="1" baseline="30000" dirty="0">
                <a:solidFill>
                  <a:srgbClr val="000000"/>
                </a:solidFill>
                <a:latin typeface="Calibri Light"/>
                <a:sym typeface="Calibri"/>
              </a:rPr>
              <a:t>†</a:t>
            </a:r>
            <a:r>
              <a:rPr lang="fr-FR" sz="1200" b="1" dirty="0">
                <a:solidFill>
                  <a:srgbClr val="000000"/>
                </a:solidFill>
                <a:latin typeface="Calibri Light"/>
                <a:sym typeface="Calibri"/>
              </a:rPr>
              <a:t> Score de risque de Framingham; D'</a:t>
            </a:r>
            <a:r>
              <a:rPr lang="fr-FR" sz="1200" b="1" dirty="0" err="1">
                <a:solidFill>
                  <a:srgbClr val="000000"/>
                </a:solidFill>
                <a:latin typeface="Calibri Light"/>
                <a:sym typeface="Calibri"/>
              </a:rPr>
              <a:t>Agastino</a:t>
            </a:r>
            <a:r>
              <a:rPr lang="fr-FR" sz="1200" b="1" dirty="0">
                <a:solidFill>
                  <a:srgbClr val="000000"/>
                </a:solidFill>
                <a:latin typeface="Calibri Light"/>
                <a:sym typeface="Calibri"/>
              </a:rPr>
              <a:t>, </a:t>
            </a:r>
            <a:r>
              <a:rPr lang="fr-FR" sz="1200" b="1" i="1" dirty="0">
                <a:solidFill>
                  <a:srgbClr val="000000"/>
                </a:solidFill>
                <a:latin typeface="Calibri Light"/>
                <a:sym typeface="Calibri"/>
              </a:rPr>
              <a:t>Circulation</a:t>
            </a:r>
            <a:r>
              <a:rPr lang="fr-FR" sz="1200" b="1" dirty="0">
                <a:solidFill>
                  <a:srgbClr val="000000"/>
                </a:solidFill>
                <a:latin typeface="Calibri Light"/>
                <a:sym typeface="Calibri"/>
              </a:rPr>
              <a:t>, 2008</a:t>
            </a:r>
          </a:p>
        </p:txBody>
      </p:sp>
    </p:spTree>
    <p:extLst>
      <p:ext uri="{BB962C8B-B14F-4D97-AF65-F5344CB8AC3E}">
        <p14:creationId xmlns:p14="http://schemas.microsoft.com/office/powerpoint/2010/main" val="1791876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a:xfrm>
            <a:off x="65903" y="1244142"/>
            <a:ext cx="9078097" cy="861530"/>
          </a:xfrm>
          <a:prstGeom prst="rect">
            <a:avLst/>
          </a:prstGeom>
        </p:spPr>
        <p:txBody>
          <a:bodyPr vert="horz" lIns="0" tIns="45720" rIns="0" bIns="45720" rtlCol="0" anchor="ctr">
            <a:noAutofit/>
          </a:bodyPr>
          <a:lstStyle>
            <a:lvl1pPr algn="ctr" defTabSz="914400" rtl="0" eaLnBrk="1" latinLnBrk="0" hangingPunct="1">
              <a:lnSpc>
                <a:spcPct val="90000"/>
              </a:lnSpc>
              <a:spcBef>
                <a:spcPct val="0"/>
              </a:spcBef>
              <a:buNone/>
              <a:defRPr sz="3200" kern="1200">
                <a:solidFill>
                  <a:schemeClr val="accent1"/>
                </a:solidFill>
                <a:latin typeface="+mj-lt"/>
                <a:ea typeface="+mj-ea"/>
                <a:cs typeface="+mj-cs"/>
              </a:defRPr>
            </a:lvl1pPr>
          </a:lstStyle>
          <a:p>
            <a:r>
              <a:rPr lang="fr-FR" sz="2700" dirty="0">
                <a:solidFill>
                  <a:srgbClr val="AE1D27"/>
                </a:solidFill>
                <a:latin typeface="Calibri Light"/>
              </a:rPr>
              <a:t>Nouveaux seuils et nouvelles cibles de PA </a:t>
            </a:r>
            <a:br>
              <a:rPr lang="fr-FR" sz="2700" dirty="0">
                <a:solidFill>
                  <a:srgbClr val="AE1D27"/>
                </a:solidFill>
                <a:latin typeface="Calibri Light"/>
              </a:rPr>
            </a:br>
            <a:r>
              <a:rPr lang="fr-FR" sz="2700" dirty="0">
                <a:solidFill>
                  <a:srgbClr val="AE1D27"/>
                </a:solidFill>
                <a:latin typeface="Calibri Light"/>
              </a:rPr>
              <a:t>pour les patients à risque élevé par suite de l’étude SPRINT : </a:t>
            </a:r>
            <a:br>
              <a:rPr lang="fr-FR" sz="2700" dirty="0">
                <a:solidFill>
                  <a:srgbClr val="AE1D27"/>
                </a:solidFill>
                <a:latin typeface="Calibri Light"/>
              </a:rPr>
            </a:br>
            <a:r>
              <a:rPr lang="fr-FR" sz="2700" i="1" dirty="0">
                <a:solidFill>
                  <a:srgbClr val="AE1D27"/>
                </a:solidFill>
                <a:latin typeface="Calibri Light"/>
              </a:rPr>
              <a:t>à qui ne s’appliquent PAS ces nouvelles valeurs?</a:t>
            </a:r>
          </a:p>
        </p:txBody>
      </p:sp>
      <p:sp>
        <p:nvSpPr>
          <p:cNvPr id="5" name="Espace réservé du contenu 4"/>
          <p:cNvSpPr>
            <a:spLocks noGrp="1"/>
          </p:cNvSpPr>
          <p:nvPr>
            <p:ph idx="1"/>
          </p:nvPr>
        </p:nvSpPr>
        <p:spPr>
          <a:xfrm>
            <a:off x="628650" y="2430162"/>
            <a:ext cx="7886700" cy="3389052"/>
          </a:xfrm>
        </p:spPr>
        <p:txBody>
          <a:bodyPr>
            <a:noAutofit/>
          </a:bodyPr>
          <a:lstStyle/>
          <a:p>
            <a:pPr marL="0" indent="0">
              <a:spcBef>
                <a:spcPts val="1200"/>
              </a:spcBef>
              <a:buNone/>
            </a:pPr>
            <a:r>
              <a:rPr lang="fr-FR" sz="1600" b="1" dirty="0">
                <a:solidFill>
                  <a:schemeClr val="accent1"/>
                </a:solidFill>
              </a:rPr>
              <a:t>Insuffisance ou absence de données probantes</a:t>
            </a:r>
          </a:p>
          <a:p>
            <a:pPr>
              <a:spcBef>
                <a:spcPts val="0"/>
              </a:spcBef>
            </a:pPr>
            <a:r>
              <a:rPr lang="fr-FR" sz="1600" dirty="0"/>
              <a:t>Insuffisance cardiaque (FE &lt; 35 %) ou IM récent (au cours des 3 derniers mois)</a:t>
            </a:r>
          </a:p>
          <a:p>
            <a:pPr>
              <a:spcBef>
                <a:spcPts val="0"/>
              </a:spcBef>
            </a:pPr>
            <a:r>
              <a:rPr lang="fr-FR" sz="1600" dirty="0"/>
              <a:t>Indication de </a:t>
            </a:r>
            <a:r>
              <a:rPr lang="fr-FR" sz="1600" dirty="0" err="1"/>
              <a:t>bêta-bloquants</a:t>
            </a:r>
            <a:r>
              <a:rPr lang="fr-FR" sz="1600" dirty="0"/>
              <a:t>, mais traitement non entrepris</a:t>
            </a:r>
          </a:p>
          <a:p>
            <a:pPr>
              <a:spcBef>
                <a:spcPts val="0"/>
              </a:spcBef>
            </a:pPr>
            <a:r>
              <a:rPr lang="fr-FR" sz="1600" dirty="0"/>
              <a:t>Personne âgée placée en établissement</a:t>
            </a:r>
          </a:p>
          <a:p>
            <a:pPr marL="0" indent="0">
              <a:spcBef>
                <a:spcPts val="1200"/>
              </a:spcBef>
              <a:buNone/>
            </a:pPr>
            <a:r>
              <a:rPr lang="fr-FR" sz="1600" b="1" dirty="0">
                <a:solidFill>
                  <a:schemeClr val="accent1"/>
                </a:solidFill>
              </a:rPr>
              <a:t>Données non concluantes </a:t>
            </a:r>
          </a:p>
          <a:p>
            <a:pPr>
              <a:spcBef>
                <a:spcPts val="0"/>
              </a:spcBef>
            </a:pPr>
            <a:r>
              <a:rPr lang="fr-FR" sz="1600" dirty="0"/>
              <a:t>Diabète sucré</a:t>
            </a:r>
          </a:p>
          <a:p>
            <a:pPr>
              <a:spcBef>
                <a:spcPts val="0"/>
              </a:spcBef>
            </a:pPr>
            <a:r>
              <a:rPr lang="fr-FR" sz="1600" dirty="0"/>
              <a:t>Antécédents d’accident vasculaire cérébral</a:t>
            </a:r>
          </a:p>
          <a:p>
            <a:pPr>
              <a:spcBef>
                <a:spcPts val="0"/>
              </a:spcBef>
            </a:pPr>
            <a:r>
              <a:rPr lang="fr-FR" sz="1600" dirty="0"/>
              <a:t>Débit de filtration glomérulaire estimé &lt; 20 ml/min/1,73m</a:t>
            </a:r>
            <a:r>
              <a:rPr lang="fr-FR" sz="1600" baseline="30000" dirty="0"/>
              <a:t>2</a:t>
            </a:r>
            <a:r>
              <a:rPr lang="fr-FR" sz="1600" dirty="0"/>
              <a:t> </a:t>
            </a:r>
          </a:p>
          <a:p>
            <a:pPr marL="0" indent="0">
              <a:spcBef>
                <a:spcPts val="1200"/>
              </a:spcBef>
              <a:buNone/>
            </a:pPr>
            <a:r>
              <a:rPr lang="fr-FR" sz="1600" b="1" dirty="0">
                <a:solidFill>
                  <a:schemeClr val="accent1"/>
                </a:solidFill>
              </a:rPr>
              <a:t>Contre-indications </a:t>
            </a:r>
          </a:p>
          <a:p>
            <a:pPr>
              <a:spcBef>
                <a:spcPts val="0"/>
              </a:spcBef>
            </a:pPr>
            <a:r>
              <a:rPr lang="fr-FR" sz="1600" dirty="0"/>
              <a:t>Absence de volonté ou incapacité de respecter un traitement composé de plusieurs médicaments</a:t>
            </a:r>
          </a:p>
          <a:p>
            <a:pPr>
              <a:spcBef>
                <a:spcPts val="0"/>
              </a:spcBef>
            </a:pPr>
            <a:r>
              <a:rPr lang="fr-FR" sz="1600" dirty="0"/>
              <a:t>Pression systolique en position debout &lt; 110 mm Hg</a:t>
            </a:r>
          </a:p>
          <a:p>
            <a:pPr>
              <a:spcBef>
                <a:spcPts val="0"/>
              </a:spcBef>
            </a:pPr>
            <a:r>
              <a:rPr lang="fr-FR" sz="1600" dirty="0"/>
              <a:t>Incapacité de mesurer correctement la pression systolique</a:t>
            </a:r>
          </a:p>
          <a:p>
            <a:pPr>
              <a:spcBef>
                <a:spcPts val="0"/>
              </a:spcBef>
            </a:pPr>
            <a:r>
              <a:rPr lang="fr-FR" sz="1600" dirty="0"/>
              <a:t>Cause(s) secondaire(s) connue(s) d’hypertension</a:t>
            </a:r>
          </a:p>
        </p:txBody>
      </p:sp>
    </p:spTree>
    <p:extLst>
      <p:ext uri="{BB962C8B-B14F-4D97-AF65-F5344CB8AC3E}">
        <p14:creationId xmlns:p14="http://schemas.microsoft.com/office/powerpoint/2010/main" val="11411234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Hypertension 2017</a:t>
            </a:r>
          </a:p>
        </p:txBody>
      </p:sp>
      <p:sp>
        <p:nvSpPr>
          <p:cNvPr id="4" name="Espace réservé du contenu 3"/>
          <p:cNvSpPr>
            <a:spLocks noGrp="1"/>
          </p:cNvSpPr>
          <p:nvPr>
            <p:ph idx="1"/>
          </p:nvPr>
        </p:nvSpPr>
        <p:spPr/>
        <p:txBody>
          <a:bodyPr>
            <a:noAutofit/>
          </a:bodyPr>
          <a:lstStyle/>
          <a:p>
            <a:pPr marL="0" lvl="0" indent="0" hangingPunct="0">
              <a:spcBef>
                <a:spcPts val="1200"/>
              </a:spcBef>
              <a:buNone/>
              <a:defRPr/>
            </a:pPr>
            <a:r>
              <a:rPr lang="en-CA" b="1" kern="0" dirty="0" err="1">
                <a:solidFill>
                  <a:schemeClr val="accent1"/>
                </a:solidFill>
                <a:cs typeface="Helvetica"/>
                <a:sym typeface="Helvetica"/>
              </a:rPr>
              <a:t>Qu’y</a:t>
            </a:r>
            <a:r>
              <a:rPr lang="en-CA" b="1" kern="0" dirty="0">
                <a:solidFill>
                  <a:schemeClr val="accent1"/>
                </a:solidFill>
                <a:cs typeface="Helvetica"/>
                <a:sym typeface="Helvetica"/>
              </a:rPr>
              <a:t> a-t-</a:t>
            </a:r>
            <a:r>
              <a:rPr lang="en-CA" b="1" kern="0" dirty="0" err="1">
                <a:solidFill>
                  <a:schemeClr val="accent1"/>
                </a:solidFill>
                <a:cs typeface="Helvetica"/>
                <a:sym typeface="Helvetica"/>
              </a:rPr>
              <a:t>il</a:t>
            </a:r>
            <a:r>
              <a:rPr lang="en-CA" b="1" kern="0" dirty="0">
                <a:solidFill>
                  <a:schemeClr val="accent1"/>
                </a:solidFill>
                <a:cs typeface="Helvetica"/>
                <a:sym typeface="Helvetica"/>
              </a:rPr>
              <a:t> de nouveau?</a:t>
            </a:r>
          </a:p>
          <a:p>
            <a:pPr marL="285750" lvl="0" indent="-285750">
              <a:spcBef>
                <a:spcPts val="1200"/>
              </a:spcBef>
              <a:buClr>
                <a:srgbClr val="C00000"/>
              </a:buClr>
              <a:defRPr/>
            </a:pPr>
            <a:r>
              <a:rPr lang="fr-CA" dirty="0">
                <a:solidFill>
                  <a:prstClr val="black"/>
                </a:solidFill>
              </a:rPr>
              <a:t>L’utilisation des diurétiques à action prolongée </a:t>
            </a:r>
            <a:br>
              <a:rPr lang="fr-CA" dirty="0">
                <a:solidFill>
                  <a:prstClr val="black"/>
                </a:solidFill>
              </a:rPr>
            </a:br>
            <a:r>
              <a:rPr lang="fr-CA" dirty="0">
                <a:solidFill>
                  <a:prstClr val="black"/>
                </a:solidFill>
              </a:rPr>
              <a:t>(de type thiazidique) de préférence aux diurétiques </a:t>
            </a:r>
            <a:br>
              <a:rPr lang="fr-CA" dirty="0">
                <a:solidFill>
                  <a:prstClr val="black"/>
                </a:solidFill>
              </a:rPr>
            </a:br>
            <a:r>
              <a:rPr lang="fr-CA" dirty="0">
                <a:solidFill>
                  <a:prstClr val="black"/>
                </a:solidFill>
              </a:rPr>
              <a:t>à action brève (</a:t>
            </a:r>
            <a:r>
              <a:rPr lang="fr-CA" dirty="0" smtClean="0">
                <a:solidFill>
                  <a:prstClr val="black"/>
                </a:solidFill>
              </a:rPr>
              <a:t>thiazidiques)</a:t>
            </a:r>
            <a:r>
              <a:rPr lang="en-CA" dirty="0" smtClean="0">
                <a:solidFill>
                  <a:prstClr val="black"/>
                </a:solidFill>
              </a:rPr>
              <a:t>  </a:t>
            </a:r>
            <a:endParaRPr lang="en-CA" kern="0" dirty="0">
              <a:solidFill>
                <a:srgbClr val="000000"/>
              </a:solidFill>
              <a:cs typeface="Helvetica"/>
              <a:sym typeface="Helvetica"/>
            </a:endParaRPr>
          </a:p>
          <a:p>
            <a:pPr marL="285750" lvl="0" indent="-285750">
              <a:spcBef>
                <a:spcPts val="1200"/>
              </a:spcBef>
              <a:buClr>
                <a:srgbClr val="C00000"/>
              </a:buClr>
              <a:defRPr/>
            </a:pPr>
            <a:r>
              <a:rPr lang="fr-CA" dirty="0">
                <a:solidFill>
                  <a:prstClr val="white">
                    <a:lumMod val="75000"/>
                  </a:prstClr>
                </a:solidFill>
                <a:sym typeface="Helvetica"/>
              </a:rPr>
              <a:t>L’utilisation d’associations de médicaments en </a:t>
            </a:r>
            <a:r>
              <a:rPr lang="fr-CA" dirty="0" err="1">
                <a:solidFill>
                  <a:prstClr val="white">
                    <a:lumMod val="75000"/>
                  </a:prstClr>
                </a:solidFill>
                <a:sym typeface="Helvetica"/>
              </a:rPr>
              <a:t>monocomprimé</a:t>
            </a:r>
            <a:r>
              <a:rPr lang="fr-CA" dirty="0">
                <a:solidFill>
                  <a:prstClr val="white">
                    <a:lumMod val="75000"/>
                  </a:prstClr>
                </a:solidFill>
                <a:sym typeface="Helvetica"/>
              </a:rPr>
              <a:t> comme traitement de première intention (indépendamment du degré d’élévation </a:t>
            </a:r>
            <a:br>
              <a:rPr lang="fr-CA" dirty="0">
                <a:solidFill>
                  <a:prstClr val="white">
                    <a:lumMod val="75000"/>
                  </a:prstClr>
                </a:solidFill>
                <a:sym typeface="Helvetica"/>
              </a:rPr>
            </a:br>
            <a:r>
              <a:rPr lang="fr-CA" dirty="0">
                <a:solidFill>
                  <a:prstClr val="white">
                    <a:lumMod val="75000"/>
                  </a:prstClr>
                </a:solidFill>
                <a:sym typeface="Helvetica"/>
              </a:rPr>
              <a:t>de la pression artérielle</a:t>
            </a:r>
            <a:r>
              <a:rPr lang="en-CA" dirty="0">
                <a:solidFill>
                  <a:prstClr val="white">
                    <a:lumMod val="75000"/>
                  </a:prstClr>
                </a:solidFill>
                <a:sym typeface="Helvetica"/>
              </a:rPr>
              <a:t>) </a:t>
            </a:r>
          </a:p>
        </p:txBody>
      </p:sp>
    </p:spTree>
    <p:extLst>
      <p:ext uri="{BB962C8B-B14F-4D97-AF65-F5344CB8AC3E}">
        <p14:creationId xmlns:p14="http://schemas.microsoft.com/office/powerpoint/2010/main" val="39308472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p:cNvSpPr>
            <a:spLocks noGrp="1"/>
          </p:cNvSpPr>
          <p:nvPr>
            <p:ph idx="1"/>
          </p:nvPr>
        </p:nvSpPr>
        <p:spPr>
          <a:xfrm>
            <a:off x="628650" y="2520000"/>
            <a:ext cx="7886700" cy="3569214"/>
          </a:xfrm>
        </p:spPr>
        <p:txBody>
          <a:bodyPr>
            <a:normAutofit/>
          </a:bodyPr>
          <a:lstStyle/>
          <a:p>
            <a:pPr marL="0" indent="0">
              <a:spcBef>
                <a:spcPts val="0"/>
              </a:spcBef>
              <a:buNone/>
            </a:pPr>
            <a:r>
              <a:rPr lang="fr-FR" sz="2400" i="1" dirty="0">
                <a:solidFill>
                  <a:schemeClr val="accent1"/>
                </a:solidFill>
              </a:rPr>
              <a:t>Diurétiques à action prolongée </a:t>
            </a:r>
            <a:r>
              <a:rPr lang="fr-FR" sz="2400" i="1" dirty="0"/>
              <a:t>(de type thiazidique) </a:t>
            </a:r>
            <a:r>
              <a:rPr lang="fr-FR" sz="2400" dirty="0"/>
              <a:t>: </a:t>
            </a:r>
            <a:r>
              <a:rPr lang="fr-FR" sz="2400" dirty="0" err="1"/>
              <a:t>chlorthalidone</a:t>
            </a:r>
            <a:r>
              <a:rPr lang="fr-FR" sz="2400" dirty="0"/>
              <a:t>, </a:t>
            </a:r>
            <a:r>
              <a:rPr lang="fr-FR" sz="2400" dirty="0" err="1"/>
              <a:t>indapamide</a:t>
            </a:r>
            <a:endParaRPr lang="fr-FR" sz="2400" dirty="0"/>
          </a:p>
          <a:p>
            <a:pPr>
              <a:spcBef>
                <a:spcPts val="0"/>
              </a:spcBef>
            </a:pPr>
            <a:endParaRPr lang="fr-FR" sz="2400" dirty="0"/>
          </a:p>
          <a:p>
            <a:pPr marL="0" indent="0">
              <a:spcBef>
                <a:spcPts val="0"/>
              </a:spcBef>
              <a:buNone/>
              <a:tabLst>
                <a:tab pos="2693988" algn="l"/>
              </a:tabLst>
            </a:pPr>
            <a:r>
              <a:rPr lang="fr-FR" sz="2400" i="1" dirty="0">
                <a:solidFill>
                  <a:schemeClr val="accent1"/>
                </a:solidFill>
              </a:rPr>
              <a:t>Diurétiques à action brève </a:t>
            </a:r>
            <a:r>
              <a:rPr lang="fr-FR" sz="2400" i="1" dirty="0"/>
              <a:t>(thiazidiques) </a:t>
            </a:r>
            <a:r>
              <a:rPr lang="fr-FR" sz="2400" dirty="0"/>
              <a:t>: </a:t>
            </a:r>
            <a:r>
              <a:rPr lang="fr-FR" sz="2400" dirty="0" err="1"/>
              <a:t>hydrochlorothiazide</a:t>
            </a:r>
            <a:endParaRPr lang="fr-FR" sz="2400" dirty="0"/>
          </a:p>
        </p:txBody>
      </p:sp>
      <p:sp>
        <p:nvSpPr>
          <p:cNvPr id="5" name="Titre 4"/>
          <p:cNvSpPr>
            <a:spLocks noGrp="1"/>
          </p:cNvSpPr>
          <p:nvPr>
            <p:ph type="title"/>
          </p:nvPr>
        </p:nvSpPr>
        <p:spPr>
          <a:xfrm>
            <a:off x="628650" y="1245600"/>
            <a:ext cx="7886700" cy="861530"/>
          </a:xfrm>
        </p:spPr>
        <p:txBody>
          <a:bodyPr>
            <a:normAutofit fontScale="90000"/>
          </a:bodyPr>
          <a:lstStyle/>
          <a:p>
            <a:r>
              <a:rPr lang="fr-FR" dirty="0"/>
              <a:t>Privilégier les diurétiques à action prolongée </a:t>
            </a:r>
            <a:r>
              <a:rPr lang="fr-FR" sz="2400" dirty="0"/>
              <a:t>(autrement dit, prescrire des diurétiques de type thiazidique </a:t>
            </a:r>
            <a:br>
              <a:rPr lang="fr-FR" sz="2400" dirty="0"/>
            </a:br>
            <a:r>
              <a:rPr lang="fr-FR" sz="2400" dirty="0"/>
              <a:t>de préférence aux diurétiques thiazidiques)</a:t>
            </a:r>
          </a:p>
        </p:txBody>
      </p:sp>
    </p:spTree>
    <p:extLst>
      <p:ext uri="{BB962C8B-B14F-4D97-AF65-F5344CB8AC3E}">
        <p14:creationId xmlns:p14="http://schemas.microsoft.com/office/powerpoint/2010/main" val="6063317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Content Placeholder 6"/>
          <p:cNvSpPr>
            <a:spLocks noGrp="1"/>
          </p:cNvSpPr>
          <p:nvPr>
            <p:ph idx="1"/>
          </p:nvPr>
        </p:nvSpPr>
        <p:spPr>
          <a:xfrm>
            <a:off x="628650" y="2404148"/>
            <a:ext cx="7886700" cy="3569214"/>
          </a:xfrm>
        </p:spPr>
        <p:txBody>
          <a:bodyPr>
            <a:noAutofit/>
          </a:bodyPr>
          <a:lstStyle/>
          <a:p>
            <a:r>
              <a:rPr lang="fr-CA" altLang="en-US" sz="1800" b="1" dirty="0"/>
              <a:t>Plan d’étude :</a:t>
            </a:r>
            <a:r>
              <a:rPr lang="fr-CA" altLang="en-US" sz="1800" dirty="0"/>
              <a:t> méta-analyse de 21 essais comparatifs, à répartition aléatoire, d’abaissement de la PA, visant à comparer les diurétiques thiazidiques ou</a:t>
            </a:r>
            <a:r>
              <a:rPr lang="fr-CA" altLang="en-US" sz="1800" dirty="0">
                <a:solidFill>
                  <a:srgbClr val="00B0F0"/>
                </a:solidFill>
              </a:rPr>
              <a:t> </a:t>
            </a:r>
            <a:r>
              <a:rPr lang="fr-CA" altLang="en-US" sz="1800" dirty="0"/>
              <a:t>de type thiazidique avec des placébos ou d’autres médicaments antihypertenseurs ainsi que leurs effets sur les événements CV et la mortalité</a:t>
            </a:r>
          </a:p>
          <a:p>
            <a:r>
              <a:rPr lang="fr-CA" altLang="en-US" sz="1800" dirty="0"/>
              <a:t>&gt; 500 000 personnes-années d’observations cumulées</a:t>
            </a:r>
          </a:p>
          <a:p>
            <a:r>
              <a:rPr lang="fr-CA" altLang="en-US" sz="1800" dirty="0"/>
              <a:t>Diurétique thiazidique</a:t>
            </a:r>
          </a:p>
          <a:p>
            <a:pPr lvl="1">
              <a:spcBef>
                <a:spcPts val="300"/>
              </a:spcBef>
            </a:pPr>
            <a:r>
              <a:rPr lang="fr-CA" altLang="en-US" sz="1600" dirty="0" err="1"/>
              <a:t>Hydrochlorothiazide</a:t>
            </a:r>
            <a:endParaRPr lang="fr-CA" altLang="en-US" sz="1600" dirty="0"/>
          </a:p>
          <a:p>
            <a:pPr lvl="1">
              <a:spcBef>
                <a:spcPts val="300"/>
              </a:spcBef>
            </a:pPr>
            <a:r>
              <a:rPr lang="fr-CA" altLang="en-US" sz="1600" dirty="0" err="1"/>
              <a:t>Bendrofluazide</a:t>
            </a:r>
            <a:endParaRPr lang="fr-CA" altLang="en-US" sz="1600" dirty="0"/>
          </a:p>
          <a:p>
            <a:pPr lvl="1">
              <a:spcBef>
                <a:spcPts val="300"/>
              </a:spcBef>
            </a:pPr>
            <a:r>
              <a:rPr lang="fr-CA" altLang="en-US" sz="1600" dirty="0" err="1"/>
              <a:t>Chlorothiazide</a:t>
            </a:r>
            <a:endParaRPr lang="fr-CA" altLang="en-US" sz="1600" dirty="0"/>
          </a:p>
          <a:p>
            <a:r>
              <a:rPr lang="fr-CA" altLang="en-US" sz="1800" dirty="0"/>
              <a:t>Diurétique de type thiazidique</a:t>
            </a:r>
          </a:p>
          <a:p>
            <a:pPr lvl="1">
              <a:spcBef>
                <a:spcPts val="300"/>
              </a:spcBef>
            </a:pPr>
            <a:r>
              <a:rPr lang="fr-CA" altLang="en-US" sz="1600" dirty="0" err="1"/>
              <a:t>Indapamide</a:t>
            </a:r>
            <a:endParaRPr lang="fr-CA" altLang="en-US" sz="1600" dirty="0"/>
          </a:p>
          <a:p>
            <a:pPr lvl="1">
              <a:spcBef>
                <a:spcPts val="300"/>
              </a:spcBef>
            </a:pPr>
            <a:r>
              <a:rPr lang="fr-CA" altLang="en-US" sz="1600" dirty="0" err="1"/>
              <a:t>Chlorthalidone</a:t>
            </a:r>
            <a:endParaRPr lang="fr-CA" altLang="en-US" sz="1600" dirty="0"/>
          </a:p>
        </p:txBody>
      </p:sp>
      <p:sp>
        <p:nvSpPr>
          <p:cNvPr id="5"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lvl="0" algn="r" eaLnBrk="0" fontAlgn="base" hangingPunct="0">
              <a:spcBef>
                <a:spcPct val="0"/>
              </a:spcBef>
              <a:spcAft>
                <a:spcPct val="0"/>
              </a:spcAft>
              <a:defRPr/>
            </a:pPr>
            <a:r>
              <a:rPr lang="en-US" altLang="en-US" sz="1200" dirty="0">
                <a:ea typeface="MS PGothic" panose="020B0600070205080204" pitchFamily="34" charset="-128"/>
                <a:cs typeface="Helvetica"/>
              </a:rPr>
              <a:t/>
            </a:r>
            <a:br>
              <a:rPr lang="en-US" altLang="en-US" sz="1200" dirty="0">
                <a:ea typeface="MS PGothic" panose="020B0600070205080204" pitchFamily="34" charset="-128"/>
                <a:cs typeface="Helvetica"/>
              </a:rPr>
            </a:br>
            <a:r>
              <a:rPr lang="en-US" altLang="en-US" sz="1200" dirty="0" err="1">
                <a:ea typeface="MS PGothic" panose="020B0600070205080204" pitchFamily="34" charset="-128"/>
                <a:cs typeface="Helvetica"/>
              </a:rPr>
              <a:t>Olde</a:t>
            </a:r>
            <a:r>
              <a:rPr lang="en-US" altLang="en-US" sz="1200" dirty="0">
                <a:ea typeface="MS PGothic" panose="020B0600070205080204" pitchFamily="34" charset="-128"/>
                <a:cs typeface="Helvetica"/>
              </a:rPr>
              <a:t> </a:t>
            </a:r>
            <a:r>
              <a:rPr lang="en-US" altLang="en-US" sz="1200" dirty="0" err="1">
                <a:ea typeface="MS PGothic" panose="020B0600070205080204" pitchFamily="34" charset="-128"/>
                <a:cs typeface="Helvetica"/>
              </a:rPr>
              <a:t>Engberink</a:t>
            </a:r>
            <a:r>
              <a:rPr lang="en-US" altLang="en-US" sz="1200" dirty="0">
                <a:ea typeface="MS PGothic" panose="020B0600070205080204" pitchFamily="34" charset="-128"/>
                <a:cs typeface="Helvetica"/>
              </a:rPr>
              <a:t> RH. </a:t>
            </a:r>
            <a:r>
              <a:rPr lang="en-US" altLang="en-US" sz="1200" i="1" dirty="0">
                <a:ea typeface="MS PGothic" panose="020B0600070205080204" pitchFamily="34" charset="-128"/>
                <a:cs typeface="Helvetica"/>
              </a:rPr>
              <a:t>Hypertension</a:t>
            </a:r>
            <a:r>
              <a:rPr lang="en-US" altLang="en-US" sz="1200" dirty="0">
                <a:ea typeface="MS PGothic" panose="020B0600070205080204" pitchFamily="34" charset="-128"/>
                <a:cs typeface="Helvetica"/>
              </a:rPr>
              <a:t> 2015;65(5):1033-40.</a:t>
            </a:r>
            <a:endParaRPr lang="en-US" altLang="en-US" sz="1100" b="1" i="1" dirty="0">
              <a:latin typeface="Arial" panose="020B0604020202020204" pitchFamily="34" charset="0"/>
              <a:ea typeface="MS PGothic" panose="020B0600070205080204" pitchFamily="34" charset="-128"/>
              <a:cs typeface="Helvetica"/>
            </a:endParaRPr>
          </a:p>
        </p:txBody>
      </p:sp>
      <p:sp>
        <p:nvSpPr>
          <p:cNvPr id="2" name="Titre 1"/>
          <p:cNvSpPr>
            <a:spLocks noGrp="1"/>
          </p:cNvSpPr>
          <p:nvPr>
            <p:ph type="title"/>
          </p:nvPr>
        </p:nvSpPr>
        <p:spPr>
          <a:xfrm>
            <a:off x="628650" y="1245600"/>
            <a:ext cx="7886700" cy="861530"/>
          </a:xfrm>
        </p:spPr>
        <p:txBody>
          <a:bodyPr>
            <a:normAutofit fontScale="90000"/>
          </a:bodyPr>
          <a:lstStyle/>
          <a:p>
            <a:r>
              <a:rPr lang="fr-FR" dirty="0"/>
              <a:t>Diurétiques thiazidiques contre </a:t>
            </a:r>
            <a:br>
              <a:rPr lang="fr-FR" dirty="0"/>
            </a:br>
            <a:r>
              <a:rPr lang="fr-FR" dirty="0"/>
              <a:t>diurétiques de type thiazidique – Méta-analyse </a:t>
            </a:r>
            <a:br>
              <a:rPr lang="fr-FR" dirty="0"/>
            </a:br>
            <a:r>
              <a:rPr lang="fr-FR" dirty="0"/>
              <a:t>sur les événements CV et la mortalité</a:t>
            </a:r>
          </a:p>
        </p:txBody>
      </p:sp>
    </p:spTree>
    <p:extLst>
      <p:ext uri="{BB962C8B-B14F-4D97-AF65-F5344CB8AC3E}">
        <p14:creationId xmlns:p14="http://schemas.microsoft.com/office/powerpoint/2010/main" val="9953092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Content Placeholder 7"/>
          <p:cNvSpPr>
            <a:spLocks noGrp="1"/>
          </p:cNvSpPr>
          <p:nvPr>
            <p:ph idx="1"/>
          </p:nvPr>
        </p:nvSpPr>
        <p:spPr>
          <a:xfrm>
            <a:off x="628649" y="2250000"/>
            <a:ext cx="8144647" cy="3569214"/>
          </a:xfrm>
        </p:spPr>
        <p:txBody>
          <a:bodyPr rIns="0">
            <a:normAutofit/>
          </a:bodyPr>
          <a:lstStyle/>
          <a:p>
            <a:pPr marL="179388" indent="-179388"/>
            <a:r>
              <a:rPr lang="fr-CA" altLang="en-US" sz="1800" dirty="0"/>
              <a:t>Les </a:t>
            </a:r>
            <a:r>
              <a:rPr lang="fr-CA" altLang="en-US" sz="1800" b="1" u="sng" dirty="0"/>
              <a:t>deux</a:t>
            </a:r>
            <a:r>
              <a:rPr lang="fr-CA" altLang="en-US" sz="1800" dirty="0"/>
              <a:t> types de diurétiques ont permis une diminution des événements cardiovasculaires, des événements </a:t>
            </a:r>
            <a:r>
              <a:rPr lang="fr-CA" altLang="en-US" sz="1800" dirty="0" err="1"/>
              <a:t>cérébrovasculaires</a:t>
            </a:r>
            <a:r>
              <a:rPr lang="fr-CA" altLang="en-US" sz="1800" dirty="0"/>
              <a:t> et de l’insuffisance cardiaque.</a:t>
            </a:r>
          </a:p>
          <a:p>
            <a:pPr marL="179388" indent="-179388"/>
            <a:r>
              <a:rPr lang="fr-CA" altLang="en-US" sz="1800" b="1" u="sng" dirty="0"/>
              <a:t>Seuls</a:t>
            </a:r>
            <a:r>
              <a:rPr lang="fr-CA" altLang="en-US" sz="1800" b="1" dirty="0"/>
              <a:t> les diurétiques de </a:t>
            </a:r>
            <a:r>
              <a:rPr lang="fr-CA" altLang="en-US" sz="1800" b="1" i="1" dirty="0"/>
              <a:t>type</a:t>
            </a:r>
            <a:r>
              <a:rPr lang="fr-CA" altLang="en-US" sz="1800" b="1" dirty="0"/>
              <a:t> thiazidique</a:t>
            </a:r>
            <a:r>
              <a:rPr lang="fr-CA" altLang="en-US" sz="1800" dirty="0"/>
              <a:t> ont permis une réduction additionnelle </a:t>
            </a:r>
            <a:br>
              <a:rPr lang="fr-CA" altLang="en-US" sz="1800" dirty="0"/>
            </a:br>
            <a:r>
              <a:rPr lang="fr-CA" altLang="en-US" sz="1800" dirty="0"/>
              <a:t>des événements coronariens et de la mortalité toutes causes confondues.</a:t>
            </a:r>
          </a:p>
        </p:txBody>
      </p:sp>
      <p:sp>
        <p:nvSpPr>
          <p:cNvPr id="2" name="Titre 1"/>
          <p:cNvSpPr>
            <a:spLocks noGrp="1"/>
          </p:cNvSpPr>
          <p:nvPr>
            <p:ph type="title"/>
          </p:nvPr>
        </p:nvSpPr>
        <p:spPr>
          <a:xfrm>
            <a:off x="628650" y="1170000"/>
            <a:ext cx="7886700" cy="861530"/>
          </a:xfrm>
        </p:spPr>
        <p:txBody>
          <a:bodyPr>
            <a:normAutofit fontScale="90000"/>
          </a:bodyPr>
          <a:lstStyle/>
          <a:p>
            <a:r>
              <a:rPr lang="fr-FR" dirty="0"/>
              <a:t>Méta-analyse sur les types de diurétiques comparativement au placébo</a:t>
            </a:r>
          </a:p>
        </p:txBody>
      </p:sp>
      <p:graphicFrame>
        <p:nvGraphicFramePr>
          <p:cNvPr id="11" name="Table 228"/>
          <p:cNvGraphicFramePr/>
          <p:nvPr>
            <p:extLst>
              <p:ext uri="{D42A27DB-BD31-4B8C-83A1-F6EECF244321}">
                <p14:modId xmlns:p14="http://schemas.microsoft.com/office/powerpoint/2010/main" val="50486151"/>
              </p:ext>
            </p:extLst>
          </p:nvPr>
        </p:nvGraphicFramePr>
        <p:xfrm>
          <a:off x="747806" y="3812099"/>
          <a:ext cx="7767543" cy="2432726"/>
        </p:xfrm>
        <a:graphic>
          <a:graphicData uri="http://schemas.openxmlformats.org/drawingml/2006/table">
            <a:tbl>
              <a:tblPr firstRow="1" bandRow="1">
                <a:tableStyleId>{C083E6E3-FA7D-4D7B-A595-EF9225AFEA82}</a:tableStyleId>
              </a:tblPr>
              <a:tblGrid>
                <a:gridCol w="2589181">
                  <a:extLst>
                    <a:ext uri="{9D8B030D-6E8A-4147-A177-3AD203B41FA5}">
                      <a16:colId xmlns:a16="http://schemas.microsoft.com/office/drawing/2014/main" xmlns="" val="20000"/>
                    </a:ext>
                  </a:extLst>
                </a:gridCol>
                <a:gridCol w="2589181">
                  <a:extLst>
                    <a:ext uri="{9D8B030D-6E8A-4147-A177-3AD203B41FA5}">
                      <a16:colId xmlns:a16="http://schemas.microsoft.com/office/drawing/2014/main" xmlns="" val="20001"/>
                    </a:ext>
                  </a:extLst>
                </a:gridCol>
                <a:gridCol w="2589181">
                  <a:extLst>
                    <a:ext uri="{9D8B030D-6E8A-4147-A177-3AD203B41FA5}">
                      <a16:colId xmlns:a16="http://schemas.microsoft.com/office/drawing/2014/main" xmlns="" val="20002"/>
                    </a:ext>
                  </a:extLst>
                </a:gridCol>
              </a:tblGrid>
              <a:tr h="364620">
                <a:tc>
                  <a:txBody>
                    <a:bodyPr/>
                    <a:lstStyle/>
                    <a:p>
                      <a:pPr algn="l" defTabSz="457200">
                        <a:defRPr sz="1800"/>
                      </a:pPr>
                      <a:r>
                        <a:rPr lang="fr-FR" sz="1700" dirty="0">
                          <a:solidFill>
                            <a:schemeClr val="bg1"/>
                          </a:solidFill>
                        </a:rPr>
                        <a:t>Événement</a:t>
                      </a:r>
                    </a:p>
                  </a:txBody>
                  <a:tcPr marL="108000" marR="108000" marT="36000" marB="45707" anchor="ctr" horzOverflow="overflow">
                    <a:lnT w="12700" cap="flat" cmpd="sng" algn="ctr">
                      <a:noFill/>
                      <a:prstDash val="solid"/>
                      <a:round/>
                      <a:headEnd type="none" w="med" len="med"/>
                      <a:tailEnd type="none" w="med" len="med"/>
                    </a:lnT>
                    <a:lnB w="12700" cmpd="sng">
                      <a:noFill/>
                    </a:lnB>
                    <a:solidFill>
                      <a:schemeClr val="accent1"/>
                    </a:solidFill>
                  </a:tcPr>
                </a:tc>
                <a:tc>
                  <a:txBody>
                    <a:bodyPr/>
                    <a:lstStyle/>
                    <a:p>
                      <a:pPr algn="ctr" defTabSz="457200">
                        <a:defRPr sz="1800"/>
                      </a:pPr>
                      <a:r>
                        <a:rPr lang="fr-FR" sz="1700" dirty="0" err="1">
                          <a:solidFill>
                            <a:schemeClr val="bg1"/>
                          </a:solidFill>
                        </a:rPr>
                        <a:t>Diur</a:t>
                      </a:r>
                      <a:r>
                        <a:rPr lang="fr-FR" sz="1700" dirty="0">
                          <a:solidFill>
                            <a:schemeClr val="bg1"/>
                          </a:solidFill>
                        </a:rPr>
                        <a:t>. thiazidiques</a:t>
                      </a:r>
                    </a:p>
                  </a:txBody>
                  <a:tcPr marL="108000" marR="108000" marT="36000" marB="45707" anchor="ctr" horzOverflow="overflow">
                    <a:lnT w="12700" cap="flat" cmpd="sng" algn="ctr">
                      <a:noFill/>
                      <a:prstDash val="solid"/>
                      <a:round/>
                      <a:headEnd type="none" w="med" len="med"/>
                      <a:tailEnd type="none" w="med" len="med"/>
                    </a:lnT>
                    <a:lnB w="12700" cmpd="sng">
                      <a:noFill/>
                    </a:lnB>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sz="1800"/>
                      </a:pPr>
                      <a:r>
                        <a:rPr lang="en-US" sz="1700" dirty="0" err="1">
                          <a:solidFill>
                            <a:schemeClr val="bg1"/>
                          </a:solidFill>
                        </a:rPr>
                        <a:t>Diur</a:t>
                      </a:r>
                      <a:r>
                        <a:rPr lang="en-US" sz="1700" dirty="0">
                          <a:solidFill>
                            <a:schemeClr val="bg1"/>
                          </a:solidFill>
                        </a:rPr>
                        <a:t>. de type </a:t>
                      </a:r>
                      <a:r>
                        <a:rPr lang="en-US" sz="1700" dirty="0" err="1">
                          <a:solidFill>
                            <a:schemeClr val="bg1"/>
                          </a:solidFill>
                        </a:rPr>
                        <a:t>thiazidique</a:t>
                      </a:r>
                      <a:endParaRPr lang="en-US" sz="1700" dirty="0">
                        <a:solidFill>
                          <a:schemeClr val="bg1"/>
                        </a:solidFill>
                      </a:endParaRPr>
                    </a:p>
                  </a:txBody>
                  <a:tcPr marL="108000" marR="108000" marT="36000" marB="45707" anchor="ctr" horzOverflow="overflow">
                    <a:lnT w="12700" cap="flat" cmpd="sng" algn="ctr">
                      <a:noFill/>
                      <a:prstDash val="solid"/>
                      <a:round/>
                      <a:headEnd type="none" w="med" len="med"/>
                      <a:tailEnd type="none" w="med" len="med"/>
                    </a:lnT>
                    <a:lnB w="12700" cmpd="sng">
                      <a:noFill/>
                    </a:lnB>
                    <a:solidFill>
                      <a:schemeClr val="accent1"/>
                    </a:solidFill>
                  </a:tcPr>
                </a:tc>
                <a:extLst>
                  <a:ext uri="{0D108BD9-81ED-4DB2-BD59-A6C34878D82A}">
                    <a16:rowId xmlns:a16="http://schemas.microsoft.com/office/drawing/2014/main" xmlns="" val="10000"/>
                  </a:ext>
                </a:extLst>
              </a:tr>
              <a:tr h="364620">
                <a:tc>
                  <a:txBody>
                    <a:bodyPr/>
                    <a:lstStyle/>
                    <a:p>
                      <a:r>
                        <a:rPr lang="en-US" sz="1700" dirty="0" err="1"/>
                        <a:t>Évén</a:t>
                      </a:r>
                      <a:r>
                        <a:rPr lang="en-US" sz="1700" dirty="0"/>
                        <a:t>. </a:t>
                      </a:r>
                      <a:r>
                        <a:rPr lang="en-US" sz="1700" dirty="0" err="1"/>
                        <a:t>cardiovasculaire</a:t>
                      </a:r>
                      <a:endParaRPr lang="en-US" sz="1700" dirty="0"/>
                    </a:p>
                  </a:txBody>
                  <a:tcPr marT="45733" marB="45733" anchor="ctr">
                    <a:lnT w="12700" cmpd="sng">
                      <a:noFill/>
                    </a:lnT>
                  </a:tcPr>
                </a:tc>
                <a:tc>
                  <a:txBody>
                    <a:bodyPr/>
                    <a:lstStyle/>
                    <a:p>
                      <a:pPr algn="ctr"/>
                      <a:r>
                        <a:rPr lang="en-US" sz="1700" b="1" dirty="0"/>
                        <a:t>0,67 (0,56-0,81)</a:t>
                      </a:r>
                    </a:p>
                  </a:txBody>
                  <a:tcPr marT="45733" marB="45733" anchor="ctr">
                    <a:lnT w="12700" cmpd="sng">
                      <a:noFill/>
                    </a:lnT>
                  </a:tcPr>
                </a:tc>
                <a:tc>
                  <a:txBody>
                    <a:bodyPr/>
                    <a:lstStyle/>
                    <a:p>
                      <a:pPr algn="ctr"/>
                      <a:r>
                        <a:rPr lang="fr-CA" sz="1700" b="1" noProof="0" dirty="0"/>
                        <a:t>0,67 (0,60-0,75)</a:t>
                      </a:r>
                    </a:p>
                  </a:txBody>
                  <a:tcPr marT="45733" marB="45733" anchor="ctr">
                    <a:lnT w="12700" cmpd="sng">
                      <a:noFill/>
                    </a:lnT>
                  </a:tcPr>
                </a:tc>
                <a:extLst>
                  <a:ext uri="{0D108BD9-81ED-4DB2-BD59-A6C34878D82A}">
                    <a16:rowId xmlns:a16="http://schemas.microsoft.com/office/drawing/2014/main" xmlns="" val="10001"/>
                  </a:ext>
                </a:extLst>
              </a:tr>
              <a:tr h="364620">
                <a:tc>
                  <a:txBody>
                    <a:bodyPr/>
                    <a:lstStyle/>
                    <a:p>
                      <a:r>
                        <a:rPr lang="en-US" sz="1700" dirty="0" err="1"/>
                        <a:t>Évén</a:t>
                      </a:r>
                      <a:r>
                        <a:rPr lang="en-US" sz="1700" dirty="0"/>
                        <a:t>. </a:t>
                      </a:r>
                      <a:r>
                        <a:rPr lang="en-US" sz="1700" dirty="0" err="1"/>
                        <a:t>coronarien</a:t>
                      </a:r>
                      <a:endParaRPr lang="en-US" sz="1700" dirty="0"/>
                    </a:p>
                  </a:txBody>
                  <a:tcPr marT="45733" marB="45733"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CA" sz="1700" noProof="0" dirty="0"/>
                        <a:t>0,81 (0,63-1,05)</a:t>
                      </a:r>
                    </a:p>
                  </a:txBody>
                  <a:tcPr marT="45733" marB="45733" anchor="ctr"/>
                </a:tc>
                <a:tc>
                  <a:txBody>
                    <a:bodyPr/>
                    <a:lstStyle/>
                    <a:p>
                      <a:pPr algn="ctr"/>
                      <a:r>
                        <a:rPr lang="fr-CA" sz="1700" b="1" noProof="0" dirty="0"/>
                        <a:t>0,76 (0,61-0,96)</a:t>
                      </a:r>
                    </a:p>
                  </a:txBody>
                  <a:tcPr marT="45733" marB="45733" anchor="ctr"/>
                </a:tc>
                <a:extLst>
                  <a:ext uri="{0D108BD9-81ED-4DB2-BD59-A6C34878D82A}">
                    <a16:rowId xmlns:a16="http://schemas.microsoft.com/office/drawing/2014/main" xmlns="" val="10002"/>
                  </a:ext>
                </a:extLst>
              </a:tr>
              <a:tr h="364620">
                <a:tc>
                  <a:txBody>
                    <a:bodyPr/>
                    <a:lstStyle/>
                    <a:p>
                      <a:r>
                        <a:rPr lang="en-US" sz="1700" dirty="0" err="1"/>
                        <a:t>Évén</a:t>
                      </a:r>
                      <a:r>
                        <a:rPr lang="en-US" sz="1700" dirty="0"/>
                        <a:t>. </a:t>
                      </a:r>
                      <a:r>
                        <a:rPr lang="en-US" sz="1700" dirty="0" err="1" smtClean="0"/>
                        <a:t>cérébrovasculaire</a:t>
                      </a:r>
                      <a:endParaRPr lang="en-US" sz="1700" dirty="0"/>
                    </a:p>
                  </a:txBody>
                  <a:tcPr marT="45733" marB="45733"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CA" sz="1700" b="1" noProof="0" dirty="0"/>
                        <a:t>0,52 (0,38-0,69)</a:t>
                      </a:r>
                    </a:p>
                  </a:txBody>
                  <a:tcPr marT="45733" marB="45733" anchor="ctr"/>
                </a:tc>
                <a:tc>
                  <a:txBody>
                    <a:bodyPr/>
                    <a:lstStyle/>
                    <a:p>
                      <a:pPr algn="ctr"/>
                      <a:r>
                        <a:rPr lang="fr-CA" sz="1700" b="1" noProof="0" dirty="0"/>
                        <a:t>0,68 (0,57-0,80)</a:t>
                      </a:r>
                    </a:p>
                  </a:txBody>
                  <a:tcPr marT="45733" marB="45733" anchor="ctr"/>
                </a:tc>
                <a:extLst>
                  <a:ext uri="{0D108BD9-81ED-4DB2-BD59-A6C34878D82A}">
                    <a16:rowId xmlns:a16="http://schemas.microsoft.com/office/drawing/2014/main" xmlns="" val="10003"/>
                  </a:ext>
                </a:extLst>
              </a:tr>
              <a:tr h="364620">
                <a:tc>
                  <a:txBody>
                    <a:bodyPr/>
                    <a:lstStyle/>
                    <a:p>
                      <a:r>
                        <a:rPr lang="en-US" sz="1700" dirty="0" err="1"/>
                        <a:t>Insuffisance</a:t>
                      </a:r>
                      <a:r>
                        <a:rPr lang="en-US" sz="1700" dirty="0"/>
                        <a:t> </a:t>
                      </a:r>
                      <a:r>
                        <a:rPr lang="en-US" sz="1700" dirty="0" err="1"/>
                        <a:t>cardiaque</a:t>
                      </a:r>
                      <a:endParaRPr lang="en-US" sz="1700" dirty="0"/>
                    </a:p>
                  </a:txBody>
                  <a:tcPr marT="45733" marB="45733" anchor="ctr"/>
                </a:tc>
                <a:tc>
                  <a:txBody>
                    <a:bodyPr/>
                    <a:lstStyle/>
                    <a:p>
                      <a:pPr algn="ctr"/>
                      <a:r>
                        <a:rPr lang="fr-CA" sz="1700" b="1" noProof="0" dirty="0"/>
                        <a:t>0,36 (0,16-0,84)</a:t>
                      </a:r>
                    </a:p>
                  </a:txBody>
                  <a:tcPr marT="45733" marB="4573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700" b="1" noProof="0" dirty="0"/>
                        <a:t>0,47 (0,36-0,61)</a:t>
                      </a:r>
                    </a:p>
                  </a:txBody>
                  <a:tcPr marT="45733" marB="45733" anchor="ctr"/>
                </a:tc>
                <a:extLst>
                  <a:ext uri="{0D108BD9-81ED-4DB2-BD59-A6C34878D82A}">
                    <a16:rowId xmlns:a16="http://schemas.microsoft.com/office/drawing/2014/main" xmlns="" val="10004"/>
                  </a:ext>
                </a:extLst>
              </a:tr>
              <a:tr h="364620">
                <a:tc>
                  <a:txBody>
                    <a:bodyPr/>
                    <a:lstStyle/>
                    <a:p>
                      <a:r>
                        <a:rPr lang="en-US" sz="1700" dirty="0" err="1"/>
                        <a:t>Mortalité</a:t>
                      </a:r>
                      <a:r>
                        <a:rPr lang="en-US" sz="1700" dirty="0"/>
                        <a:t> </a:t>
                      </a:r>
                      <a:r>
                        <a:rPr lang="en-US" sz="1700" dirty="0" err="1"/>
                        <a:t>toutes</a:t>
                      </a:r>
                      <a:r>
                        <a:rPr lang="en-US" sz="1700" dirty="0"/>
                        <a:t> causes </a:t>
                      </a:r>
                      <a:r>
                        <a:rPr lang="en-US" sz="1700" dirty="0" err="1"/>
                        <a:t>confondues</a:t>
                      </a:r>
                      <a:endParaRPr lang="en-US" sz="1700" dirty="0"/>
                    </a:p>
                  </a:txBody>
                  <a:tcPr marT="45733" marB="45733" anchor="ctr"/>
                </a:tc>
                <a:tc>
                  <a:txBody>
                    <a:bodyPr/>
                    <a:lstStyle/>
                    <a:p>
                      <a:pPr algn="ctr"/>
                      <a:r>
                        <a:rPr lang="fr-CA" sz="1700" noProof="0" dirty="0"/>
                        <a:t>0,86 (0,75-1,00)</a:t>
                      </a:r>
                    </a:p>
                  </a:txBody>
                  <a:tcPr marT="45733" marB="45733" anchor="ctr"/>
                </a:tc>
                <a:tc>
                  <a:txBody>
                    <a:bodyPr/>
                    <a:lstStyle/>
                    <a:p>
                      <a:pPr algn="ctr"/>
                      <a:r>
                        <a:rPr lang="fr-CA" sz="1700" b="1" noProof="0" dirty="0"/>
                        <a:t>0,84 (0,74-0,96)</a:t>
                      </a:r>
                    </a:p>
                  </a:txBody>
                  <a:tcPr marT="45733" marB="45733" anchor="ctr"/>
                </a:tc>
                <a:extLst>
                  <a:ext uri="{0D108BD9-81ED-4DB2-BD59-A6C34878D82A}">
                    <a16:rowId xmlns:a16="http://schemas.microsoft.com/office/drawing/2014/main" xmlns="" val="10005"/>
                  </a:ext>
                </a:extLst>
              </a:tr>
            </a:tbl>
          </a:graphicData>
        </a:graphic>
      </p:graphicFrame>
      <p:sp>
        <p:nvSpPr>
          <p:cNvPr id="7"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lvl="0" algn="r" eaLnBrk="0" fontAlgn="base" hangingPunct="0">
              <a:spcBef>
                <a:spcPct val="0"/>
              </a:spcBef>
              <a:spcAft>
                <a:spcPct val="0"/>
              </a:spcAft>
              <a:defRPr/>
            </a:pPr>
            <a:r>
              <a:rPr lang="en-US" altLang="en-US" sz="1200" dirty="0">
                <a:ea typeface="MS PGothic" panose="020B0600070205080204" pitchFamily="34" charset="-128"/>
                <a:cs typeface="Helvetica"/>
              </a:rPr>
              <a:t/>
            </a:r>
            <a:br>
              <a:rPr lang="en-US" altLang="en-US" sz="1200" dirty="0">
                <a:ea typeface="MS PGothic" panose="020B0600070205080204" pitchFamily="34" charset="-128"/>
                <a:cs typeface="Helvetica"/>
              </a:rPr>
            </a:br>
            <a:r>
              <a:rPr lang="en-US" altLang="en-US" sz="1200" dirty="0" err="1">
                <a:ea typeface="MS PGothic" panose="020B0600070205080204" pitchFamily="34" charset="-128"/>
                <a:cs typeface="Helvetica"/>
              </a:rPr>
              <a:t>Olde</a:t>
            </a:r>
            <a:r>
              <a:rPr lang="en-US" altLang="en-US" sz="1200" dirty="0">
                <a:ea typeface="MS PGothic" panose="020B0600070205080204" pitchFamily="34" charset="-128"/>
                <a:cs typeface="Helvetica"/>
              </a:rPr>
              <a:t> </a:t>
            </a:r>
            <a:r>
              <a:rPr lang="en-US" altLang="en-US" sz="1200" dirty="0" err="1">
                <a:ea typeface="MS PGothic" panose="020B0600070205080204" pitchFamily="34" charset="-128"/>
                <a:cs typeface="Helvetica"/>
              </a:rPr>
              <a:t>Engberink</a:t>
            </a:r>
            <a:r>
              <a:rPr lang="en-US" altLang="en-US" sz="1200" dirty="0">
                <a:ea typeface="MS PGothic" panose="020B0600070205080204" pitchFamily="34" charset="-128"/>
                <a:cs typeface="Helvetica"/>
              </a:rPr>
              <a:t> RH. </a:t>
            </a:r>
            <a:r>
              <a:rPr lang="en-US" altLang="en-US" sz="1200" i="1" dirty="0">
                <a:ea typeface="MS PGothic" panose="020B0600070205080204" pitchFamily="34" charset="-128"/>
                <a:cs typeface="Helvetica"/>
              </a:rPr>
              <a:t>Hypertension</a:t>
            </a:r>
            <a:r>
              <a:rPr lang="en-US" altLang="en-US" sz="1200" dirty="0">
                <a:ea typeface="MS PGothic" panose="020B0600070205080204" pitchFamily="34" charset="-128"/>
                <a:cs typeface="Helvetica"/>
              </a:rPr>
              <a:t> 2015;65(5</a:t>
            </a:r>
            <a:r>
              <a:rPr lang="en-US" altLang="en-US" sz="1200">
                <a:ea typeface="MS PGothic" panose="020B0600070205080204" pitchFamily="34" charset="-128"/>
                <a:cs typeface="Helvetica"/>
              </a:rPr>
              <a:t>):1033-40.</a:t>
            </a:r>
            <a:endParaRPr lang="en-US" altLang="en-US" sz="1100" b="1" i="1" dirty="0">
              <a:latin typeface="Arial" panose="020B0604020202020204" pitchFamily="34" charset="0"/>
              <a:ea typeface="MS PGothic" panose="020B0600070205080204" pitchFamily="34" charset="-128"/>
              <a:cs typeface="Helvetica"/>
            </a:endParaRPr>
          </a:p>
        </p:txBody>
      </p:sp>
    </p:spTree>
    <p:extLst>
      <p:ext uri="{BB962C8B-B14F-4D97-AF65-F5344CB8AC3E}">
        <p14:creationId xmlns:p14="http://schemas.microsoft.com/office/powerpoint/2010/main" val="34031873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r 7"/>
          <p:cNvGrpSpPr/>
          <p:nvPr/>
        </p:nvGrpSpPr>
        <p:grpSpPr>
          <a:xfrm>
            <a:off x="914400" y="1119808"/>
            <a:ext cx="7372350" cy="1775792"/>
            <a:chOff x="628650" y="1219200"/>
            <a:chExt cx="7886700" cy="1899685"/>
          </a:xfrm>
        </p:grpSpPr>
        <p:pic>
          <p:nvPicPr>
            <p:cNvPr id="9" name="Content Placeholder 4" descr="Screen Shot 2016-10-06 at 5.52.35 PM.png"/>
            <p:cNvPicPr>
              <a:picLocks noChangeAspect="1"/>
            </p:cNvPicPr>
            <p:nvPr/>
          </p:nvPicPr>
          <p:blipFill rotWithShape="1">
            <a:blip r:embed="rId3" cstate="print"/>
            <a:srcRect b="76010"/>
            <a:stretch/>
          </p:blipFill>
          <p:spPr>
            <a:xfrm>
              <a:off x="628650" y="1219200"/>
              <a:ext cx="7886700" cy="533400"/>
            </a:xfrm>
            <a:prstGeom prst="rect">
              <a:avLst/>
            </a:prstGeom>
          </p:spPr>
        </p:pic>
        <p:pic>
          <p:nvPicPr>
            <p:cNvPr id="10" name="Content Placeholder 4" descr="Screen Shot 2016-10-06 at 5.52.35 PM.png"/>
            <p:cNvPicPr>
              <a:picLocks noChangeAspect="1"/>
            </p:cNvPicPr>
            <p:nvPr/>
          </p:nvPicPr>
          <p:blipFill rotWithShape="1">
            <a:blip r:embed="rId3" cstate="print"/>
            <a:srcRect t="34271" b="4040"/>
            <a:stretch/>
          </p:blipFill>
          <p:spPr>
            <a:xfrm>
              <a:off x="628650" y="1747285"/>
              <a:ext cx="7886700" cy="1371600"/>
            </a:xfrm>
            <a:prstGeom prst="rect">
              <a:avLst/>
            </a:prstGeom>
          </p:spPr>
        </p:pic>
      </p:grpSp>
      <p:sp>
        <p:nvSpPr>
          <p:cNvPr id="7" name="Content Placeholder 6"/>
          <p:cNvSpPr>
            <a:spLocks noGrp="1"/>
          </p:cNvSpPr>
          <p:nvPr>
            <p:ph idx="1"/>
          </p:nvPr>
        </p:nvSpPr>
        <p:spPr>
          <a:xfrm>
            <a:off x="628650" y="3027917"/>
            <a:ext cx="7886700" cy="3569214"/>
          </a:xfrm>
        </p:spPr>
        <p:txBody>
          <a:bodyPr>
            <a:noAutofit/>
          </a:bodyPr>
          <a:lstStyle/>
          <a:p>
            <a:r>
              <a:rPr lang="fr-CA" sz="1800" b="1" dirty="0"/>
              <a:t>Plan d’étude :</a:t>
            </a:r>
            <a:r>
              <a:rPr lang="fr-CA" sz="1800" dirty="0"/>
              <a:t> méta-analyse de 14 essais comparatifs, à répartition aléatoire (n=883), visant à comparer l’HCTZ avec l’</a:t>
            </a:r>
            <a:r>
              <a:rPr lang="fr-CA" sz="1800" dirty="0" err="1"/>
              <a:t>indapamide</a:t>
            </a:r>
            <a:r>
              <a:rPr lang="fr-CA" sz="1800" dirty="0"/>
              <a:t>/la </a:t>
            </a:r>
            <a:r>
              <a:rPr lang="fr-CA" sz="1800" dirty="0" err="1"/>
              <a:t>chlorthalidone</a:t>
            </a:r>
            <a:r>
              <a:rPr lang="fr-CA" sz="1800" dirty="0"/>
              <a:t> sur l’abaissement de la PA</a:t>
            </a:r>
          </a:p>
          <a:p>
            <a:pPr lvl="1">
              <a:spcBef>
                <a:spcPts val="0"/>
              </a:spcBef>
            </a:pPr>
            <a:r>
              <a:rPr lang="fr-CA" sz="1600" dirty="0"/>
              <a:t>Comparaison de 3 doses différentes : HCTZ : 12,5; 25, 50 mg; </a:t>
            </a:r>
            <a:r>
              <a:rPr lang="fr-CA" sz="1600" dirty="0" err="1"/>
              <a:t>chlorthalidone</a:t>
            </a:r>
            <a:r>
              <a:rPr lang="fr-CA" sz="1600" dirty="0"/>
              <a:t> : </a:t>
            </a:r>
            <a:br>
              <a:rPr lang="fr-CA" sz="1600" dirty="0"/>
            </a:br>
            <a:r>
              <a:rPr lang="fr-CA" sz="1600" dirty="0"/>
              <a:t>6,25; 12,5; 25 mg; </a:t>
            </a:r>
            <a:r>
              <a:rPr lang="fr-CA" sz="1600" dirty="0" err="1"/>
              <a:t>indapamide</a:t>
            </a:r>
            <a:r>
              <a:rPr lang="fr-CA" sz="1600" dirty="0"/>
              <a:t> : 1,5; 2; 2,5 mg</a:t>
            </a:r>
          </a:p>
          <a:p>
            <a:r>
              <a:rPr lang="fr-CA" sz="1800" b="1" dirty="0"/>
              <a:t>Abaissement de la pression systolique</a:t>
            </a:r>
          </a:p>
          <a:p>
            <a:pPr lvl="1">
              <a:spcBef>
                <a:spcPts val="0"/>
              </a:spcBef>
            </a:pPr>
            <a:r>
              <a:rPr lang="fr-CA" sz="1600" dirty="0" err="1"/>
              <a:t>Indapamide</a:t>
            </a:r>
            <a:r>
              <a:rPr lang="fr-CA" sz="1600" dirty="0"/>
              <a:t> contre HCTZ : −5,1 mm Hg (</a:t>
            </a:r>
            <a:r>
              <a:rPr lang="fr-CA" sz="1600" i="1" dirty="0"/>
              <a:t>p</a:t>
            </a:r>
            <a:r>
              <a:rPr lang="fr-CA" sz="1600" dirty="0"/>
              <a:t>=0,004)</a:t>
            </a:r>
          </a:p>
          <a:p>
            <a:pPr lvl="1">
              <a:spcBef>
                <a:spcPts val="0"/>
              </a:spcBef>
            </a:pPr>
            <a:r>
              <a:rPr lang="fr-CA" sz="1600" dirty="0" err="1"/>
              <a:t>Chlorthalidone</a:t>
            </a:r>
            <a:r>
              <a:rPr lang="fr-CA" sz="1600" dirty="0"/>
              <a:t> contre HCTZ : −3,6 mm Hg (</a:t>
            </a:r>
            <a:r>
              <a:rPr lang="fr-CA" sz="1600" i="1" dirty="0"/>
              <a:t>p</a:t>
            </a:r>
            <a:r>
              <a:rPr lang="fr-CA" sz="1600" dirty="0"/>
              <a:t>=0,052)</a:t>
            </a:r>
          </a:p>
          <a:p>
            <a:r>
              <a:rPr lang="fr-CA" sz="1800" b="1" dirty="0"/>
              <a:t>Effets métaboliques</a:t>
            </a:r>
          </a:p>
          <a:p>
            <a:pPr lvl="1">
              <a:spcBef>
                <a:spcPts val="0"/>
              </a:spcBef>
            </a:pPr>
            <a:r>
              <a:rPr lang="fr-CA" sz="1600" dirty="0"/>
              <a:t>Pas de différences entre l’HCTZ et l’</a:t>
            </a:r>
            <a:r>
              <a:rPr lang="fr-CA" sz="1600" dirty="0" err="1"/>
              <a:t>indapamide</a:t>
            </a:r>
            <a:r>
              <a:rPr lang="fr-CA" sz="1600" dirty="0"/>
              <a:t> quant aux effets indésirables </a:t>
            </a:r>
            <a:br>
              <a:rPr lang="fr-CA" sz="1600" dirty="0"/>
            </a:br>
            <a:r>
              <a:rPr lang="fr-CA" sz="1600" dirty="0"/>
              <a:t>(K+, Na+, Cr, glucose, cholestérol, acide urique); aucune donnée sur l’HCTZ </a:t>
            </a:r>
            <a:br>
              <a:rPr lang="fr-CA" sz="1600" dirty="0"/>
            </a:br>
            <a:r>
              <a:rPr lang="fr-CA" sz="1600" dirty="0"/>
              <a:t>contre la </a:t>
            </a:r>
            <a:r>
              <a:rPr lang="fr-CA" sz="1600" dirty="0" err="1"/>
              <a:t>chlorthalidone</a:t>
            </a:r>
            <a:endParaRPr lang="fr-CA" sz="1600" dirty="0"/>
          </a:p>
        </p:txBody>
      </p:sp>
      <p:sp>
        <p:nvSpPr>
          <p:cNvPr id="6"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lvl="0" algn="r" eaLnBrk="0" fontAlgn="base" hangingPunct="0">
              <a:spcBef>
                <a:spcPct val="0"/>
              </a:spcBef>
              <a:spcAft>
                <a:spcPct val="0"/>
              </a:spcAft>
              <a:defRPr/>
            </a:pPr>
            <a:r>
              <a:rPr lang="fr-FR" altLang="en-US" sz="1200" dirty="0">
                <a:ea typeface="MS PGothic" panose="020B0600070205080204" pitchFamily="34" charset="-128"/>
                <a:cs typeface="Helvetica"/>
              </a:rPr>
              <a:t/>
            </a:r>
            <a:br>
              <a:rPr lang="fr-FR" altLang="en-US" sz="1200" dirty="0">
                <a:ea typeface="MS PGothic" panose="020B0600070205080204" pitchFamily="34" charset="-128"/>
                <a:cs typeface="Helvetica"/>
              </a:rPr>
            </a:br>
            <a:r>
              <a:rPr lang="fr-FR" altLang="en-US" sz="1200" dirty="0" err="1">
                <a:ea typeface="MS PGothic" panose="020B0600070205080204" pitchFamily="34" charset="-128"/>
                <a:cs typeface="Helvetica"/>
              </a:rPr>
              <a:t>Roush</a:t>
            </a:r>
            <a:r>
              <a:rPr lang="fr-FR" altLang="en-US" sz="1200" dirty="0">
                <a:ea typeface="MS PGothic" panose="020B0600070205080204" pitchFamily="34" charset="-128"/>
                <a:cs typeface="Helvetica"/>
              </a:rPr>
              <a:t> GC, et al. </a:t>
            </a:r>
            <a:r>
              <a:rPr lang="fr-FR" altLang="en-US" sz="1200" i="1" dirty="0">
                <a:ea typeface="MS PGothic" panose="020B0600070205080204" pitchFamily="34" charset="-128"/>
                <a:cs typeface="Helvetica"/>
              </a:rPr>
              <a:t>Hypertension,</a:t>
            </a:r>
            <a:r>
              <a:rPr lang="fr-FR" altLang="en-US" sz="1200" dirty="0">
                <a:ea typeface="MS PGothic" panose="020B0600070205080204" pitchFamily="34" charset="-128"/>
                <a:cs typeface="Helvetica"/>
              </a:rPr>
              <a:t> 2015 May;65(5):1041-6. </a:t>
            </a:r>
          </a:p>
        </p:txBody>
      </p:sp>
    </p:spTree>
    <p:extLst>
      <p:ext uri="{BB962C8B-B14F-4D97-AF65-F5344CB8AC3E}">
        <p14:creationId xmlns:p14="http://schemas.microsoft.com/office/powerpoint/2010/main" val="41090598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Content Placeholder 2"/>
          <p:cNvSpPr>
            <a:spLocks noGrp="1"/>
          </p:cNvSpPr>
          <p:nvPr>
            <p:ph idx="1"/>
          </p:nvPr>
        </p:nvSpPr>
        <p:spPr>
          <a:xfrm>
            <a:off x="628650" y="2590800"/>
            <a:ext cx="7886700" cy="3569214"/>
          </a:xfrm>
        </p:spPr>
        <p:txBody>
          <a:bodyPr>
            <a:normAutofit fontScale="85000" lnSpcReduction="20000"/>
          </a:bodyPr>
          <a:lstStyle/>
          <a:p>
            <a:pPr>
              <a:spcBef>
                <a:spcPts val="900"/>
              </a:spcBef>
            </a:pPr>
            <a:r>
              <a:rPr lang="fr-CA" altLang="en-US" dirty="0"/>
              <a:t>Méta-analyse </a:t>
            </a:r>
          </a:p>
          <a:p>
            <a:pPr>
              <a:spcBef>
                <a:spcPts val="900"/>
              </a:spcBef>
            </a:pPr>
            <a:r>
              <a:rPr lang="fr-CA" altLang="en-US" dirty="0"/>
              <a:t>3 doses différentes pour tenter d’uniformiser la posologie</a:t>
            </a:r>
          </a:p>
          <a:p>
            <a:pPr lvl="1">
              <a:spcBef>
                <a:spcPts val="900"/>
              </a:spcBef>
            </a:pPr>
            <a:r>
              <a:rPr lang="fr-CA" altLang="en-US" dirty="0" err="1"/>
              <a:t>Hydrochlorothiazide</a:t>
            </a:r>
            <a:r>
              <a:rPr lang="fr-CA" altLang="en-US" dirty="0"/>
              <a:t> : 12,5/25/50 mg</a:t>
            </a:r>
          </a:p>
          <a:p>
            <a:pPr lvl="1">
              <a:spcBef>
                <a:spcPts val="900"/>
              </a:spcBef>
            </a:pPr>
            <a:r>
              <a:rPr lang="fr-CA" altLang="en-US" dirty="0" err="1"/>
              <a:t>Chlorthalidone</a:t>
            </a:r>
            <a:r>
              <a:rPr lang="fr-CA" altLang="en-US" dirty="0"/>
              <a:t> : 6,25/12,5/25 mg</a:t>
            </a:r>
          </a:p>
          <a:p>
            <a:pPr lvl="1">
              <a:spcBef>
                <a:spcPts val="900"/>
              </a:spcBef>
            </a:pPr>
            <a:r>
              <a:rPr lang="fr-CA" altLang="en-US" dirty="0" err="1"/>
              <a:t>Indapamide</a:t>
            </a:r>
            <a:r>
              <a:rPr lang="fr-CA" altLang="en-US" dirty="0"/>
              <a:t> : 1,5/2/2,5 mg</a:t>
            </a:r>
          </a:p>
          <a:p>
            <a:pPr lvl="1">
              <a:spcBef>
                <a:spcPts val="900"/>
              </a:spcBef>
            </a:pPr>
            <a:r>
              <a:rPr lang="fr-CA" altLang="en-US" dirty="0"/>
              <a:t>Critères d’évaluation</a:t>
            </a:r>
          </a:p>
          <a:p>
            <a:pPr lvl="2">
              <a:spcBef>
                <a:spcPts val="900"/>
              </a:spcBef>
            </a:pPr>
            <a:r>
              <a:rPr lang="fr-CA" altLang="en-US" dirty="0"/>
              <a:t>Abaissement de la PA</a:t>
            </a:r>
          </a:p>
          <a:p>
            <a:pPr lvl="2">
              <a:spcBef>
                <a:spcPts val="900"/>
              </a:spcBef>
            </a:pPr>
            <a:r>
              <a:rPr lang="fr-CA" altLang="en-US" dirty="0"/>
              <a:t>Effets métaboliques</a:t>
            </a:r>
          </a:p>
          <a:p>
            <a:pPr lvl="2">
              <a:spcBef>
                <a:spcPts val="900"/>
              </a:spcBef>
            </a:pPr>
            <a:r>
              <a:rPr lang="fr-CA" altLang="en-US" dirty="0"/>
              <a:t>Événements CV</a:t>
            </a:r>
          </a:p>
        </p:txBody>
      </p:sp>
      <p:sp>
        <p:nvSpPr>
          <p:cNvPr id="2" name="Titre 1"/>
          <p:cNvSpPr>
            <a:spLocks noGrp="1"/>
          </p:cNvSpPr>
          <p:nvPr>
            <p:ph type="title"/>
          </p:nvPr>
        </p:nvSpPr>
        <p:spPr>
          <a:xfrm>
            <a:off x="628650" y="1170000"/>
            <a:ext cx="7886700" cy="861530"/>
          </a:xfrm>
        </p:spPr>
        <p:txBody>
          <a:bodyPr>
            <a:normAutofit fontScale="90000"/>
          </a:bodyPr>
          <a:lstStyle/>
          <a:p>
            <a:r>
              <a:rPr lang="fr-FR" dirty="0"/>
              <a:t>Comparaison directe de l’HCTZ avec </a:t>
            </a:r>
            <a:br>
              <a:rPr lang="fr-FR" dirty="0"/>
            </a:br>
            <a:r>
              <a:rPr lang="fr-FR" dirty="0"/>
              <a:t>la </a:t>
            </a:r>
            <a:r>
              <a:rPr lang="fr-FR" dirty="0" err="1"/>
              <a:t>chlorthalidone</a:t>
            </a:r>
            <a:r>
              <a:rPr lang="fr-FR" dirty="0"/>
              <a:t> dans l’abaissement de la PA</a:t>
            </a:r>
          </a:p>
        </p:txBody>
      </p:sp>
      <p:sp>
        <p:nvSpPr>
          <p:cNvPr id="6"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lvl="0" algn="r" eaLnBrk="0" fontAlgn="base" hangingPunct="0">
              <a:spcBef>
                <a:spcPct val="0"/>
              </a:spcBef>
              <a:spcAft>
                <a:spcPct val="0"/>
              </a:spcAft>
              <a:defRPr/>
            </a:pPr>
            <a:r>
              <a:rPr lang="nb-NO" altLang="en-US" sz="1200" dirty="0">
                <a:ea typeface="MS PGothic" panose="020B0600070205080204" pitchFamily="34" charset="-128"/>
                <a:cs typeface="Helvetica"/>
              </a:rPr>
              <a:t/>
            </a:r>
            <a:br>
              <a:rPr lang="nb-NO" altLang="en-US" sz="1200" dirty="0">
                <a:ea typeface="MS PGothic" panose="020B0600070205080204" pitchFamily="34" charset="-128"/>
                <a:cs typeface="Helvetica"/>
              </a:rPr>
            </a:br>
            <a:r>
              <a:rPr lang="nb-NO" altLang="en-US" sz="1200" dirty="0" err="1">
                <a:ea typeface="MS PGothic" panose="020B0600070205080204" pitchFamily="34" charset="-128"/>
                <a:cs typeface="Helvetica"/>
              </a:rPr>
              <a:t>Roush</a:t>
            </a:r>
            <a:r>
              <a:rPr lang="nb-NO" altLang="en-US" sz="1200" dirty="0">
                <a:ea typeface="MS PGothic" panose="020B0600070205080204" pitchFamily="34" charset="-128"/>
                <a:cs typeface="Helvetica"/>
              </a:rPr>
              <a:t> GC et al. </a:t>
            </a:r>
            <a:r>
              <a:rPr lang="nb-NO" altLang="en-US" sz="1200" i="1" dirty="0" err="1">
                <a:ea typeface="MS PGothic" panose="020B0600070205080204" pitchFamily="34" charset="-128"/>
                <a:cs typeface="Helvetica"/>
              </a:rPr>
              <a:t>Hypertension</a:t>
            </a:r>
            <a:r>
              <a:rPr lang="nb-NO" altLang="en-US" sz="1200" dirty="0">
                <a:ea typeface="MS PGothic" panose="020B0600070205080204" pitchFamily="34" charset="-128"/>
                <a:cs typeface="Helvetica"/>
              </a:rPr>
              <a:t> 2015;65:1041-6. </a:t>
            </a:r>
          </a:p>
        </p:txBody>
      </p:sp>
    </p:spTree>
    <p:extLst>
      <p:ext uri="{BB962C8B-B14F-4D97-AF65-F5344CB8AC3E}">
        <p14:creationId xmlns:p14="http://schemas.microsoft.com/office/powerpoint/2010/main" val="20077741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2"/>
          <p:cNvSpPr txBox="1">
            <a:spLocks/>
          </p:cNvSpPr>
          <p:nvPr/>
        </p:nvSpPr>
        <p:spPr>
          <a:xfrm>
            <a:off x="628650" y="574106"/>
            <a:ext cx="7886700" cy="1200151"/>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200" kern="1200">
                <a:solidFill>
                  <a:schemeClr val="accent1"/>
                </a:solidFill>
                <a:latin typeface="+mj-lt"/>
                <a:ea typeface="+mj-ea"/>
                <a:cs typeface="+mj-cs"/>
              </a:defRPr>
            </a:lvl1pPr>
          </a:lstStyle>
          <a:p>
            <a:r>
              <a:rPr lang="fr-FR" sz="2800" dirty="0"/>
              <a:t>Abaissement de la PA – </a:t>
            </a:r>
            <a:br>
              <a:rPr lang="fr-FR" sz="2800" dirty="0"/>
            </a:br>
            <a:r>
              <a:rPr lang="fr-FR" sz="2800" dirty="0"/>
              <a:t>L’</a:t>
            </a:r>
            <a:r>
              <a:rPr lang="fr-FR" sz="2800" dirty="0" err="1"/>
              <a:t>hydrochlorothiazide</a:t>
            </a:r>
            <a:r>
              <a:rPr lang="fr-FR" sz="2800" dirty="0"/>
              <a:t> MOINS efficace </a:t>
            </a:r>
            <a:br>
              <a:rPr lang="fr-FR" sz="2800" dirty="0"/>
            </a:br>
            <a:r>
              <a:rPr lang="fr-FR" sz="2800" dirty="0"/>
              <a:t>que l’</a:t>
            </a:r>
            <a:r>
              <a:rPr lang="fr-FR" sz="2800" dirty="0" err="1"/>
              <a:t>indapamide</a:t>
            </a:r>
            <a:r>
              <a:rPr lang="fr-FR" sz="2800" dirty="0"/>
              <a:t> ou la </a:t>
            </a:r>
            <a:r>
              <a:rPr lang="fr-FR" sz="2800" dirty="0" err="1"/>
              <a:t>chlorthalidone</a:t>
            </a:r>
            <a:endParaRPr lang="fr-FR" sz="2800" dirty="0"/>
          </a:p>
        </p:txBody>
      </p:sp>
      <p:pic>
        <p:nvPicPr>
          <p:cNvPr id="13" name="Picture 7" descr="Screen Shot 2016-10-12 at 1.12.21 AM.png"/>
          <p:cNvPicPr>
            <a:picLocks noChangeAspect="1"/>
          </p:cNvPicPr>
          <p:nvPr/>
        </p:nvPicPr>
        <p:blipFill rotWithShape="1">
          <a:blip r:embed="rId3" cstate="print"/>
          <a:srcRect t="7405" b="9921"/>
          <a:stretch/>
        </p:blipFill>
        <p:spPr>
          <a:xfrm>
            <a:off x="628650" y="4648200"/>
            <a:ext cx="7917979" cy="1671442"/>
          </a:xfrm>
          <a:prstGeom prst="rect">
            <a:avLst/>
          </a:prstGeom>
        </p:spPr>
      </p:pic>
      <p:pic>
        <p:nvPicPr>
          <p:cNvPr id="14" name="Picture 9" descr="Screen Shot 2016-10-12 at 1.11.58 AM.png"/>
          <p:cNvPicPr>
            <a:picLocks noChangeAspect="1"/>
          </p:cNvPicPr>
          <p:nvPr/>
        </p:nvPicPr>
        <p:blipFill rotWithShape="1">
          <a:blip r:embed="rId4" cstate="print"/>
          <a:srcRect t="4271" b="5469"/>
          <a:stretch/>
        </p:blipFill>
        <p:spPr>
          <a:xfrm>
            <a:off x="628650" y="1905000"/>
            <a:ext cx="7968462" cy="2445368"/>
          </a:xfrm>
          <a:prstGeom prst="rect">
            <a:avLst/>
          </a:prstGeom>
        </p:spPr>
      </p:pic>
      <p:sp>
        <p:nvSpPr>
          <p:cNvPr id="15" name="Content Placeholder 6"/>
          <p:cNvSpPr txBox="1">
            <a:spLocks/>
          </p:cNvSpPr>
          <p:nvPr/>
        </p:nvSpPr>
        <p:spPr>
          <a:xfrm>
            <a:off x="684000" y="4319256"/>
            <a:ext cx="8229600" cy="426400"/>
          </a:xfrm>
          <a:prstGeom prst="rect">
            <a:avLst/>
          </a:prstGeom>
        </p:spPr>
        <p:txBody>
          <a:bodyPr vert="horz" lIns="0" tIns="45720" rIns="0" bIns="45720" rtlCol="0">
            <a:noAutofit/>
          </a:bodyPr>
          <a:lstStyle/>
          <a:p>
            <a:pPr lvl="0">
              <a:spcBef>
                <a:spcPct val="20000"/>
              </a:spcBef>
              <a:buClr>
                <a:srgbClr val="AB1E28"/>
              </a:buClr>
              <a:defRPr/>
            </a:pPr>
            <a:r>
              <a:rPr lang="fr-CA" dirty="0" err="1">
                <a:solidFill>
                  <a:srgbClr val="C00000"/>
                </a:solidFill>
              </a:rPr>
              <a:t>Indapamide</a:t>
            </a:r>
            <a:r>
              <a:rPr lang="fr-CA" dirty="0">
                <a:solidFill>
                  <a:srgbClr val="C00000"/>
                </a:solidFill>
              </a:rPr>
              <a:t> plus efficace que l’HCTZ (</a:t>
            </a:r>
            <a:r>
              <a:rPr lang="fr-CA" i="1" dirty="0">
                <a:solidFill>
                  <a:srgbClr val="C00000"/>
                </a:solidFill>
              </a:rPr>
              <a:t>p</a:t>
            </a:r>
            <a:r>
              <a:rPr lang="fr-CA" dirty="0">
                <a:solidFill>
                  <a:srgbClr val="C00000"/>
                </a:solidFill>
              </a:rPr>
              <a:t>=0,004</a:t>
            </a:r>
            <a:r>
              <a:rPr lang="fr-CA" sz="2000" dirty="0">
                <a:solidFill>
                  <a:srgbClr val="C00000"/>
                </a:solidFill>
              </a:rPr>
              <a:t>)</a:t>
            </a:r>
          </a:p>
        </p:txBody>
      </p:sp>
      <p:sp>
        <p:nvSpPr>
          <p:cNvPr id="16" name="Content Placeholder 6"/>
          <p:cNvSpPr txBox="1">
            <a:spLocks/>
          </p:cNvSpPr>
          <p:nvPr/>
        </p:nvSpPr>
        <p:spPr>
          <a:xfrm>
            <a:off x="685800" y="6279200"/>
            <a:ext cx="8229600" cy="426400"/>
          </a:xfrm>
          <a:prstGeom prst="rect">
            <a:avLst/>
          </a:prstGeom>
        </p:spPr>
        <p:txBody>
          <a:bodyPr vert="horz" lIns="0" tIns="45720" rIns="0" bIns="45720" rtlCol="0">
            <a:noAutofit/>
          </a:bodyPr>
          <a:lstStyle/>
          <a:p>
            <a:r>
              <a:rPr lang="en-US" dirty="0" err="1">
                <a:solidFill>
                  <a:srgbClr val="C00000"/>
                </a:solidFill>
              </a:rPr>
              <a:t>Chlorthalidone</a:t>
            </a:r>
            <a:r>
              <a:rPr lang="en-US" dirty="0">
                <a:solidFill>
                  <a:srgbClr val="C00000"/>
                </a:solidFill>
              </a:rPr>
              <a:t> plus </a:t>
            </a:r>
            <a:r>
              <a:rPr lang="en-US" dirty="0" err="1">
                <a:solidFill>
                  <a:srgbClr val="C00000"/>
                </a:solidFill>
              </a:rPr>
              <a:t>efficace</a:t>
            </a:r>
            <a:r>
              <a:rPr lang="en-US" dirty="0">
                <a:solidFill>
                  <a:srgbClr val="C00000"/>
                </a:solidFill>
              </a:rPr>
              <a:t> que </a:t>
            </a:r>
            <a:r>
              <a:rPr lang="en-US" dirty="0" err="1">
                <a:solidFill>
                  <a:srgbClr val="C00000"/>
                </a:solidFill>
              </a:rPr>
              <a:t>l’HCTZ</a:t>
            </a:r>
            <a:r>
              <a:rPr lang="en-US" dirty="0">
                <a:solidFill>
                  <a:srgbClr val="C00000"/>
                </a:solidFill>
              </a:rPr>
              <a:t> (</a:t>
            </a:r>
            <a:r>
              <a:rPr lang="en-US" i="1" dirty="0">
                <a:solidFill>
                  <a:srgbClr val="C00000"/>
                </a:solidFill>
              </a:rPr>
              <a:t>p</a:t>
            </a:r>
            <a:r>
              <a:rPr lang="en-US" dirty="0">
                <a:solidFill>
                  <a:srgbClr val="C00000"/>
                </a:solidFill>
              </a:rPr>
              <a:t>=0,052)</a:t>
            </a:r>
          </a:p>
        </p:txBody>
      </p:sp>
      <p:sp>
        <p:nvSpPr>
          <p:cNvPr id="17"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lvl="0" algn="r" eaLnBrk="0" fontAlgn="base" hangingPunct="0">
              <a:spcBef>
                <a:spcPct val="0"/>
              </a:spcBef>
              <a:spcAft>
                <a:spcPct val="0"/>
              </a:spcAft>
              <a:defRPr/>
            </a:pPr>
            <a:r>
              <a:rPr lang="nb-NO" altLang="en-US" sz="1200" dirty="0">
                <a:ea typeface="MS PGothic" panose="020B0600070205080204" pitchFamily="34" charset="-128"/>
                <a:cs typeface="Helvetica"/>
              </a:rPr>
              <a:t/>
            </a:r>
            <a:br>
              <a:rPr lang="nb-NO" altLang="en-US" sz="1200" dirty="0">
                <a:ea typeface="MS PGothic" panose="020B0600070205080204" pitchFamily="34" charset="-128"/>
                <a:cs typeface="Helvetica"/>
              </a:rPr>
            </a:br>
            <a:r>
              <a:rPr lang="nb-NO" altLang="en-US" sz="1200" dirty="0" err="1">
                <a:ea typeface="MS PGothic" panose="020B0600070205080204" pitchFamily="34" charset="-128"/>
                <a:cs typeface="Helvetica"/>
              </a:rPr>
              <a:t>Roush</a:t>
            </a:r>
            <a:r>
              <a:rPr lang="nb-NO" altLang="en-US" sz="1200" dirty="0">
                <a:ea typeface="MS PGothic" panose="020B0600070205080204" pitchFamily="34" charset="-128"/>
                <a:cs typeface="Helvetica"/>
              </a:rPr>
              <a:t> GC et al. </a:t>
            </a:r>
            <a:r>
              <a:rPr lang="nb-NO" altLang="en-US" sz="1200" i="1" dirty="0" err="1">
                <a:ea typeface="MS PGothic" panose="020B0600070205080204" pitchFamily="34" charset="-128"/>
                <a:cs typeface="Helvetica"/>
              </a:rPr>
              <a:t>Hypertension</a:t>
            </a:r>
            <a:r>
              <a:rPr lang="nb-NO" altLang="en-US" sz="1200" dirty="0">
                <a:ea typeface="MS PGothic" panose="020B0600070205080204" pitchFamily="34" charset="-128"/>
                <a:cs typeface="Helvetica"/>
              </a:rPr>
              <a:t> 2015;65:1041-6. </a:t>
            </a:r>
          </a:p>
        </p:txBody>
      </p:sp>
    </p:spTree>
    <p:extLst>
      <p:ext uri="{BB962C8B-B14F-4D97-AF65-F5344CB8AC3E}">
        <p14:creationId xmlns:p14="http://schemas.microsoft.com/office/powerpoint/2010/main" val="11489037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1" y="2133600"/>
            <a:ext cx="8313746" cy="359699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Titre 1"/>
          <p:cNvSpPr>
            <a:spLocks noGrp="1"/>
          </p:cNvSpPr>
          <p:nvPr>
            <p:ph type="title"/>
          </p:nvPr>
        </p:nvSpPr>
        <p:spPr>
          <a:xfrm>
            <a:off x="628650" y="1170000"/>
            <a:ext cx="7886700" cy="861530"/>
          </a:xfrm>
        </p:spPr>
        <p:txBody>
          <a:bodyPr>
            <a:normAutofit fontScale="90000"/>
          </a:bodyPr>
          <a:lstStyle/>
          <a:p>
            <a:r>
              <a:rPr lang="fr-FR" dirty="0"/>
              <a:t>L’</a:t>
            </a:r>
            <a:r>
              <a:rPr lang="fr-FR" dirty="0" err="1"/>
              <a:t>indapamide</a:t>
            </a:r>
            <a:r>
              <a:rPr lang="fr-FR" dirty="0"/>
              <a:t> et l’</a:t>
            </a:r>
            <a:r>
              <a:rPr lang="fr-FR" dirty="0" err="1"/>
              <a:t>hydrochorothiazide</a:t>
            </a:r>
            <a:r>
              <a:rPr lang="fr-FR" dirty="0"/>
              <a:t> ont des </a:t>
            </a:r>
            <a:br>
              <a:rPr lang="fr-FR" dirty="0"/>
            </a:br>
            <a:r>
              <a:rPr lang="fr-FR" dirty="0"/>
              <a:t>effets comparables sur le potassium sérique</a:t>
            </a:r>
          </a:p>
        </p:txBody>
      </p:sp>
      <p:sp>
        <p:nvSpPr>
          <p:cNvPr id="7"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lvl="0" algn="r" eaLnBrk="0" fontAlgn="base" hangingPunct="0">
              <a:spcBef>
                <a:spcPct val="0"/>
              </a:spcBef>
              <a:spcAft>
                <a:spcPct val="0"/>
              </a:spcAft>
              <a:defRPr/>
            </a:pPr>
            <a:r>
              <a:rPr lang="fr-FR" altLang="en-US" sz="1200" dirty="0">
                <a:ea typeface="MS PGothic" panose="020B0600070205080204" pitchFamily="34" charset="-128"/>
                <a:cs typeface="Helvetica"/>
              </a:rPr>
              <a:t/>
            </a:r>
            <a:br>
              <a:rPr lang="fr-FR" altLang="en-US" sz="1200" dirty="0">
                <a:ea typeface="MS PGothic" panose="020B0600070205080204" pitchFamily="34" charset="-128"/>
                <a:cs typeface="Helvetica"/>
              </a:rPr>
            </a:br>
            <a:r>
              <a:rPr lang="fr-FR" altLang="en-US" sz="1200" dirty="0" err="1">
                <a:ea typeface="MS PGothic" panose="020B0600070205080204" pitchFamily="34" charset="-128"/>
                <a:cs typeface="Helvetica"/>
              </a:rPr>
              <a:t>Roush</a:t>
            </a:r>
            <a:r>
              <a:rPr lang="fr-FR" altLang="en-US" sz="1200" dirty="0">
                <a:ea typeface="MS PGothic" panose="020B0600070205080204" pitchFamily="34" charset="-128"/>
                <a:cs typeface="Helvetica"/>
              </a:rPr>
              <a:t> et al. </a:t>
            </a:r>
            <a:r>
              <a:rPr lang="fr-FR" altLang="en-US" sz="1200" i="1" dirty="0">
                <a:ea typeface="MS PGothic" panose="020B0600070205080204" pitchFamily="34" charset="-128"/>
                <a:cs typeface="Helvetica"/>
              </a:rPr>
              <a:t>Hypertension</a:t>
            </a:r>
            <a:r>
              <a:rPr lang="fr-FR" altLang="en-US" sz="1200" dirty="0">
                <a:ea typeface="MS PGothic" panose="020B0600070205080204" pitchFamily="34" charset="-128"/>
                <a:cs typeface="Helvetica"/>
              </a:rPr>
              <a:t>, 2015;65:1041-1046.</a:t>
            </a:r>
          </a:p>
        </p:txBody>
      </p:sp>
    </p:spTree>
    <p:extLst>
      <p:ext uri="{BB962C8B-B14F-4D97-AF65-F5344CB8AC3E}">
        <p14:creationId xmlns:p14="http://schemas.microsoft.com/office/powerpoint/2010/main" val="2443065426"/>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Content Placeholder 6"/>
          <p:cNvSpPr>
            <a:spLocks noGrp="1"/>
          </p:cNvSpPr>
          <p:nvPr>
            <p:ph idx="1"/>
          </p:nvPr>
        </p:nvSpPr>
        <p:spPr>
          <a:xfrm>
            <a:off x="628650" y="2679399"/>
            <a:ext cx="7886700" cy="3998400"/>
          </a:xfrm>
        </p:spPr>
        <p:txBody>
          <a:bodyPr>
            <a:normAutofit fontScale="77500" lnSpcReduction="20000"/>
          </a:bodyPr>
          <a:lstStyle/>
          <a:p>
            <a:pPr>
              <a:lnSpc>
                <a:spcPct val="120000"/>
              </a:lnSpc>
            </a:pPr>
            <a:r>
              <a:rPr lang="fr-CA" altLang="en-US" b="1" dirty="0"/>
              <a:t>Plan d’étude :</a:t>
            </a:r>
            <a:r>
              <a:rPr lang="fr-CA" altLang="en-US" dirty="0"/>
              <a:t> ECRA, 12 semaines (double insu)</a:t>
            </a:r>
          </a:p>
          <a:p>
            <a:pPr>
              <a:lnSpc>
                <a:spcPct val="120000"/>
              </a:lnSpc>
            </a:pPr>
            <a:r>
              <a:rPr lang="fr-CA" altLang="en-US" b="1" dirty="0"/>
              <a:t>Population : </a:t>
            </a:r>
            <a:r>
              <a:rPr lang="fr-CA" altLang="en-US" dirty="0"/>
              <a:t>hypertension stade 1 </a:t>
            </a:r>
            <a:br>
              <a:rPr lang="fr-CA" altLang="en-US" dirty="0"/>
            </a:br>
            <a:r>
              <a:rPr lang="fr-CA" altLang="en-US" dirty="0"/>
              <a:t>(140-159/90-99 mm Hg), Inde (n=54)</a:t>
            </a:r>
          </a:p>
          <a:p>
            <a:pPr>
              <a:lnSpc>
                <a:spcPct val="120000"/>
              </a:lnSpc>
            </a:pPr>
            <a:r>
              <a:rPr lang="fr-CA" altLang="en-US" b="1" dirty="0"/>
              <a:t>Intervention :</a:t>
            </a:r>
            <a:r>
              <a:rPr lang="fr-CA" altLang="en-US" dirty="0"/>
              <a:t> </a:t>
            </a:r>
            <a:r>
              <a:rPr lang="fr-CA" altLang="en-US" dirty="0" err="1"/>
              <a:t>chlorthalidone</a:t>
            </a:r>
            <a:r>
              <a:rPr lang="fr-CA" altLang="en-US" dirty="0"/>
              <a:t>, 6,25 contre HCTZ, 12,5 contre</a:t>
            </a:r>
            <a:r>
              <a:rPr lang="fr-CA" altLang="en-US" dirty="0">
                <a:solidFill>
                  <a:srgbClr val="00B0F0"/>
                </a:solidFill>
              </a:rPr>
              <a:t> </a:t>
            </a:r>
            <a:r>
              <a:rPr lang="fr-CA" altLang="en-US" dirty="0"/>
              <a:t>HCTZ (libération prolongée), 12,5 mg</a:t>
            </a:r>
          </a:p>
          <a:p>
            <a:pPr>
              <a:lnSpc>
                <a:spcPct val="120000"/>
              </a:lnSpc>
            </a:pPr>
            <a:r>
              <a:rPr lang="fr-CA" altLang="en-US" b="1" dirty="0"/>
              <a:t>1°critère d’évaluation :</a:t>
            </a:r>
            <a:r>
              <a:rPr lang="fr-CA" altLang="en-US" dirty="0"/>
              <a:t> MAPA sur 24 h : au début, à la 4</a:t>
            </a:r>
            <a:r>
              <a:rPr lang="fr-CA" altLang="en-US" baseline="30000" dirty="0"/>
              <a:t>e</a:t>
            </a:r>
            <a:r>
              <a:rPr lang="fr-CA" altLang="en-US" dirty="0"/>
              <a:t> et à 12</a:t>
            </a:r>
            <a:r>
              <a:rPr lang="fr-CA" altLang="en-US" baseline="30000" dirty="0"/>
              <a:t>e</a:t>
            </a:r>
            <a:r>
              <a:rPr lang="fr-CA" altLang="en-US" dirty="0"/>
              <a:t> semaine </a:t>
            </a:r>
          </a:p>
          <a:p>
            <a:pPr lvl="1">
              <a:lnSpc>
                <a:spcPct val="120000"/>
              </a:lnSpc>
            </a:pPr>
            <a:r>
              <a:rPr lang="fr-CA" altLang="en-US" dirty="0">
                <a:sym typeface="Symbol" panose="05050102010706020507" pitchFamily="18" charset="2"/>
              </a:rPr>
              <a:t> PS et PD avec la </a:t>
            </a:r>
            <a:r>
              <a:rPr lang="fr-CA" altLang="en-US" dirty="0" err="1">
                <a:sym typeface="Symbol" panose="05050102010706020507" pitchFamily="18" charset="2"/>
              </a:rPr>
              <a:t>chlorthalidone</a:t>
            </a:r>
            <a:r>
              <a:rPr lang="fr-CA" altLang="en-US" dirty="0">
                <a:sym typeface="Symbol" panose="05050102010706020507" pitchFamily="18" charset="2"/>
              </a:rPr>
              <a:t> et l’HCTZ-LP (</a:t>
            </a:r>
            <a:r>
              <a:rPr lang="fr-CA" altLang="en-US" i="1" dirty="0">
                <a:sym typeface="Symbol" panose="05050102010706020507" pitchFamily="18" charset="2"/>
              </a:rPr>
              <a:t>p</a:t>
            </a:r>
            <a:r>
              <a:rPr lang="fr-CA" altLang="en-US" dirty="0">
                <a:sym typeface="Symbol" panose="05050102010706020507" pitchFamily="18" charset="2"/>
              </a:rPr>
              <a:t>&lt;0,01), mais pas avec l’HCTZ ordinaire</a:t>
            </a:r>
          </a:p>
          <a:p>
            <a:pPr marL="0" lvl="1" indent="0">
              <a:lnSpc>
                <a:spcPct val="120000"/>
              </a:lnSpc>
              <a:buNone/>
            </a:pPr>
            <a:endParaRPr lang="fr-CA" altLang="en-US" sz="1700" dirty="0">
              <a:sym typeface="Symbol" panose="05050102010706020507" pitchFamily="18" charset="2"/>
            </a:endParaRPr>
          </a:p>
          <a:p>
            <a:pPr marL="0" lvl="1" indent="0">
              <a:lnSpc>
                <a:spcPct val="120000"/>
              </a:lnSpc>
              <a:buNone/>
            </a:pPr>
            <a:r>
              <a:rPr lang="fr-CA" altLang="en-US" sz="1500" dirty="0">
                <a:sym typeface="Symbol" panose="05050102010706020507" pitchFamily="18" charset="2"/>
              </a:rPr>
              <a:t>ECRA : essai comparatif, à répartition aléatoire</a:t>
            </a:r>
          </a:p>
        </p:txBody>
      </p:sp>
      <p:sp>
        <p:nvSpPr>
          <p:cNvPr id="2" name="Titre 1"/>
          <p:cNvSpPr>
            <a:spLocks noGrp="1"/>
          </p:cNvSpPr>
          <p:nvPr>
            <p:ph type="title"/>
          </p:nvPr>
        </p:nvSpPr>
        <p:spPr>
          <a:xfrm>
            <a:off x="628650" y="1371600"/>
            <a:ext cx="7886700" cy="861530"/>
          </a:xfrm>
        </p:spPr>
        <p:txBody>
          <a:bodyPr>
            <a:normAutofit fontScale="90000"/>
          </a:bodyPr>
          <a:lstStyle/>
          <a:p>
            <a:r>
              <a:rPr lang="fr-FR" dirty="0"/>
              <a:t>La </a:t>
            </a:r>
            <a:r>
              <a:rPr lang="fr-FR" dirty="0" err="1"/>
              <a:t>chlorthalidone</a:t>
            </a:r>
            <a:r>
              <a:rPr lang="fr-FR" dirty="0"/>
              <a:t> contre l’</a:t>
            </a:r>
            <a:r>
              <a:rPr lang="fr-FR" dirty="0" err="1"/>
              <a:t>hydrochlorothiazide</a:t>
            </a:r>
            <a:r>
              <a:rPr lang="fr-FR" dirty="0"/>
              <a:t> </a:t>
            </a:r>
            <a:br>
              <a:rPr lang="fr-FR" dirty="0"/>
            </a:br>
            <a:r>
              <a:rPr lang="fr-FR" dirty="0"/>
              <a:t>dans l’abaissement de la PA (monitorage ambulatoire de la PA)</a:t>
            </a:r>
          </a:p>
        </p:txBody>
      </p:sp>
      <p:sp>
        <p:nvSpPr>
          <p:cNvPr id="7"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lvl="0" algn="r" eaLnBrk="0" fontAlgn="base" hangingPunct="0">
              <a:spcBef>
                <a:spcPct val="0"/>
              </a:spcBef>
              <a:spcAft>
                <a:spcPct val="0"/>
              </a:spcAft>
              <a:defRPr/>
            </a:pPr>
            <a:r>
              <a:rPr lang="en-US" altLang="en-US" sz="1200" dirty="0">
                <a:ea typeface="MS PGothic" panose="020B0600070205080204" pitchFamily="34" charset="-128"/>
                <a:cs typeface="Helvetica"/>
              </a:rPr>
              <a:t/>
            </a:r>
            <a:br>
              <a:rPr lang="en-US" altLang="en-US" sz="1200" dirty="0">
                <a:ea typeface="MS PGothic" panose="020B0600070205080204" pitchFamily="34" charset="-128"/>
                <a:cs typeface="Helvetica"/>
              </a:rPr>
            </a:br>
            <a:r>
              <a:rPr lang="en-US" altLang="en-US" sz="1200" dirty="0" err="1">
                <a:ea typeface="MS PGothic" panose="020B0600070205080204" pitchFamily="34" charset="-128"/>
                <a:cs typeface="Helvetica"/>
              </a:rPr>
              <a:t>Pareek</a:t>
            </a:r>
            <a:r>
              <a:rPr lang="en-US" altLang="en-US" sz="1200" dirty="0">
                <a:ea typeface="MS PGothic" panose="020B0600070205080204" pitchFamily="34" charset="-128"/>
                <a:cs typeface="Helvetica"/>
              </a:rPr>
              <a:t> AK, et al. </a:t>
            </a:r>
            <a:r>
              <a:rPr lang="en-US" altLang="en-US" sz="1200" i="1" dirty="0">
                <a:ea typeface="MS PGothic" panose="020B0600070205080204" pitchFamily="34" charset="-128"/>
                <a:cs typeface="Helvetica"/>
              </a:rPr>
              <a:t>J Am </a:t>
            </a:r>
            <a:r>
              <a:rPr lang="en-US" altLang="en-US" sz="1200" i="1" dirty="0" err="1">
                <a:ea typeface="MS PGothic" panose="020B0600070205080204" pitchFamily="34" charset="-128"/>
                <a:cs typeface="Helvetica"/>
              </a:rPr>
              <a:t>Coll</a:t>
            </a:r>
            <a:r>
              <a:rPr lang="en-US" altLang="en-US" sz="1200" i="1" dirty="0">
                <a:ea typeface="MS PGothic" panose="020B0600070205080204" pitchFamily="34" charset="-128"/>
                <a:cs typeface="Helvetica"/>
              </a:rPr>
              <a:t> </a:t>
            </a:r>
            <a:r>
              <a:rPr lang="en-US" altLang="en-US" sz="1200" i="1" dirty="0" err="1">
                <a:ea typeface="MS PGothic" panose="020B0600070205080204" pitchFamily="34" charset="-128"/>
                <a:cs typeface="Helvetica"/>
              </a:rPr>
              <a:t>Cardiol</a:t>
            </a:r>
            <a:r>
              <a:rPr lang="en-US" altLang="en-US" sz="1200" i="1" dirty="0">
                <a:ea typeface="MS PGothic" panose="020B0600070205080204" pitchFamily="34" charset="-128"/>
                <a:cs typeface="Helvetica"/>
              </a:rPr>
              <a:t>, </a:t>
            </a:r>
            <a:r>
              <a:rPr lang="en-US" altLang="en-US" sz="1200" dirty="0">
                <a:ea typeface="MS PGothic" panose="020B0600070205080204" pitchFamily="34" charset="-128"/>
                <a:cs typeface="Helvetica"/>
              </a:rPr>
              <a:t>2016;67(4):379-89.</a:t>
            </a:r>
            <a:endParaRPr lang="en-US" altLang="en-US" sz="1200" b="1" i="1" dirty="0">
              <a:latin typeface="Arial" panose="020B0604020202020204" pitchFamily="34" charset="0"/>
              <a:ea typeface="MS PGothic" panose="020B0600070205080204" pitchFamily="34" charset="-128"/>
              <a:cs typeface="Helvetica"/>
            </a:endParaRPr>
          </a:p>
        </p:txBody>
      </p:sp>
    </p:spTree>
    <p:extLst>
      <p:ext uri="{BB962C8B-B14F-4D97-AF65-F5344CB8AC3E}">
        <p14:creationId xmlns:p14="http://schemas.microsoft.com/office/powerpoint/2010/main" val="31042688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096172452"/>
              </p:ext>
            </p:extLst>
          </p:nvPr>
        </p:nvGraphicFramePr>
        <p:xfrm>
          <a:off x="1742790" y="2528888"/>
          <a:ext cx="6387955" cy="35687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2278494" y="2299141"/>
            <a:ext cx="1828800" cy="307777"/>
          </a:xfrm>
          <a:prstGeom prst="rect">
            <a:avLst/>
          </a:prstGeom>
          <a:noFill/>
        </p:spPr>
        <p:txBody>
          <a:bodyPr wrap="square" rtlCol="0">
            <a:spAutoFit/>
          </a:bodyPr>
          <a:lstStyle/>
          <a:p>
            <a:pPr algn="ctr"/>
            <a:r>
              <a:rPr lang="en-US" sz="1400" b="1" dirty="0">
                <a:solidFill>
                  <a:srgbClr val="000000"/>
                </a:solidFill>
                <a:latin typeface="Calibri"/>
              </a:rPr>
              <a:t>PS </a:t>
            </a:r>
            <a:r>
              <a:rPr lang="fr-CA" sz="1400" b="1" dirty="0">
                <a:solidFill>
                  <a:srgbClr val="000000"/>
                </a:solidFill>
                <a:latin typeface="Calibri"/>
              </a:rPr>
              <a:t>ambulatoire</a:t>
            </a:r>
            <a:endParaRPr lang="en-CA" sz="1400" b="1" dirty="0">
              <a:solidFill>
                <a:srgbClr val="000000"/>
              </a:solidFill>
              <a:latin typeface="Calibri"/>
            </a:endParaRPr>
          </a:p>
        </p:txBody>
      </p:sp>
      <p:sp>
        <p:nvSpPr>
          <p:cNvPr id="7" name="TextBox 6"/>
          <p:cNvSpPr txBox="1"/>
          <p:nvPr/>
        </p:nvSpPr>
        <p:spPr>
          <a:xfrm>
            <a:off x="4191000" y="2299141"/>
            <a:ext cx="1828800" cy="307777"/>
          </a:xfrm>
          <a:prstGeom prst="rect">
            <a:avLst/>
          </a:prstGeom>
          <a:noFill/>
        </p:spPr>
        <p:txBody>
          <a:bodyPr wrap="square" rtlCol="0">
            <a:spAutoFit/>
          </a:bodyPr>
          <a:lstStyle/>
          <a:p>
            <a:pPr algn="ctr"/>
            <a:r>
              <a:rPr lang="en-US" sz="1400" b="1" dirty="0">
                <a:solidFill>
                  <a:srgbClr val="000000"/>
                </a:solidFill>
                <a:latin typeface="Calibri"/>
              </a:rPr>
              <a:t>PD </a:t>
            </a:r>
            <a:r>
              <a:rPr lang="fr-CA" sz="1400" b="1" dirty="0">
                <a:solidFill>
                  <a:srgbClr val="000000"/>
                </a:solidFill>
                <a:latin typeface="Calibri"/>
              </a:rPr>
              <a:t>ambulatoire</a:t>
            </a:r>
          </a:p>
        </p:txBody>
      </p:sp>
      <p:sp>
        <p:nvSpPr>
          <p:cNvPr id="8" name="TextBox 7"/>
          <p:cNvSpPr txBox="1"/>
          <p:nvPr/>
        </p:nvSpPr>
        <p:spPr>
          <a:xfrm rot="16200000">
            <a:off x="-197255" y="3716747"/>
            <a:ext cx="2960489" cy="584775"/>
          </a:xfrm>
          <a:prstGeom prst="rect">
            <a:avLst/>
          </a:prstGeom>
          <a:noFill/>
        </p:spPr>
        <p:txBody>
          <a:bodyPr wrap="square" rtlCol="0">
            <a:spAutoFit/>
          </a:bodyPr>
          <a:lstStyle/>
          <a:p>
            <a:pPr algn="ctr"/>
            <a:r>
              <a:rPr lang="fr-CA" sz="1600" dirty="0">
                <a:solidFill>
                  <a:srgbClr val="000000"/>
                </a:solidFill>
                <a:latin typeface="Calibri"/>
              </a:rPr>
              <a:t>Diminution moyenne de la PA, </a:t>
            </a:r>
            <a:br>
              <a:rPr lang="fr-CA" sz="1600" dirty="0">
                <a:solidFill>
                  <a:srgbClr val="000000"/>
                </a:solidFill>
                <a:latin typeface="Calibri"/>
              </a:rPr>
            </a:br>
            <a:r>
              <a:rPr lang="fr-CA" sz="1600" dirty="0">
                <a:solidFill>
                  <a:srgbClr val="000000"/>
                </a:solidFill>
                <a:latin typeface="Calibri"/>
              </a:rPr>
              <a:t>du début à la 12</a:t>
            </a:r>
            <a:r>
              <a:rPr lang="fr-CA" sz="1600" baseline="30000" dirty="0">
                <a:solidFill>
                  <a:srgbClr val="000000"/>
                </a:solidFill>
                <a:latin typeface="Calibri"/>
              </a:rPr>
              <a:t>e</a:t>
            </a:r>
            <a:r>
              <a:rPr lang="fr-CA" sz="1600" dirty="0">
                <a:solidFill>
                  <a:srgbClr val="000000"/>
                </a:solidFill>
                <a:latin typeface="Calibri"/>
              </a:rPr>
              <a:t> semaine</a:t>
            </a:r>
          </a:p>
        </p:txBody>
      </p:sp>
      <p:sp>
        <p:nvSpPr>
          <p:cNvPr id="9" name="TextBox 8"/>
          <p:cNvSpPr txBox="1"/>
          <p:nvPr/>
        </p:nvSpPr>
        <p:spPr>
          <a:xfrm>
            <a:off x="2496846" y="5090909"/>
            <a:ext cx="1219200" cy="307777"/>
          </a:xfrm>
          <a:prstGeom prst="rect">
            <a:avLst/>
          </a:prstGeom>
          <a:noFill/>
        </p:spPr>
        <p:txBody>
          <a:bodyPr wrap="square" rtlCol="0">
            <a:spAutoFit/>
          </a:bodyPr>
          <a:lstStyle/>
          <a:p>
            <a:pPr algn="ctr"/>
            <a:r>
              <a:rPr lang="en-US" sz="1400" i="1" dirty="0">
                <a:solidFill>
                  <a:srgbClr val="000000"/>
                </a:solidFill>
                <a:latin typeface="Calibri"/>
              </a:rPr>
              <a:t>p</a:t>
            </a:r>
            <a:r>
              <a:rPr lang="en-US" sz="1400" dirty="0">
                <a:solidFill>
                  <a:srgbClr val="000000"/>
                </a:solidFill>
                <a:latin typeface="Calibri"/>
              </a:rPr>
              <a:t>&lt;0,001</a:t>
            </a:r>
            <a:endParaRPr lang="en-CA" sz="1400" dirty="0">
              <a:solidFill>
                <a:srgbClr val="000000"/>
              </a:solidFill>
              <a:latin typeface="Calibri"/>
            </a:endParaRPr>
          </a:p>
        </p:txBody>
      </p:sp>
      <p:sp>
        <p:nvSpPr>
          <p:cNvPr id="10" name="TextBox 9"/>
          <p:cNvSpPr txBox="1"/>
          <p:nvPr/>
        </p:nvSpPr>
        <p:spPr>
          <a:xfrm>
            <a:off x="4495800" y="4569251"/>
            <a:ext cx="1219200" cy="307777"/>
          </a:xfrm>
          <a:prstGeom prst="rect">
            <a:avLst/>
          </a:prstGeom>
          <a:noFill/>
        </p:spPr>
        <p:txBody>
          <a:bodyPr wrap="square" rtlCol="0">
            <a:spAutoFit/>
          </a:bodyPr>
          <a:lstStyle/>
          <a:p>
            <a:pPr algn="ctr"/>
            <a:r>
              <a:rPr lang="en-US" sz="1400" i="1" dirty="0">
                <a:solidFill>
                  <a:srgbClr val="000000"/>
                </a:solidFill>
                <a:latin typeface="Calibri"/>
              </a:rPr>
              <a:t>p</a:t>
            </a:r>
            <a:r>
              <a:rPr lang="en-US" sz="1400" dirty="0">
                <a:solidFill>
                  <a:srgbClr val="000000"/>
                </a:solidFill>
                <a:latin typeface="Calibri"/>
              </a:rPr>
              <a:t>=0,007</a:t>
            </a:r>
            <a:endParaRPr lang="en-CA" sz="1400" dirty="0">
              <a:solidFill>
                <a:srgbClr val="000000"/>
              </a:solidFill>
              <a:latin typeface="Calibri"/>
            </a:endParaRPr>
          </a:p>
        </p:txBody>
      </p:sp>
      <p:sp>
        <p:nvSpPr>
          <p:cNvPr id="11" name="TextBox 10"/>
          <p:cNvSpPr txBox="1"/>
          <p:nvPr/>
        </p:nvSpPr>
        <p:spPr>
          <a:xfrm>
            <a:off x="211722" y="5758289"/>
            <a:ext cx="8717553" cy="830997"/>
          </a:xfrm>
          <a:prstGeom prst="rect">
            <a:avLst/>
          </a:prstGeom>
          <a:noFill/>
        </p:spPr>
        <p:txBody>
          <a:bodyPr wrap="square" rtlCol="0">
            <a:spAutoFit/>
          </a:bodyPr>
          <a:lstStyle/>
          <a:p>
            <a:r>
              <a:rPr lang="fr-CA" sz="1200" dirty="0">
                <a:solidFill>
                  <a:srgbClr val="000000"/>
                </a:solidFill>
                <a:latin typeface="Calibri"/>
              </a:rPr>
              <a:t>Test de </a:t>
            </a:r>
            <a:r>
              <a:rPr lang="fr-CA" sz="1200" dirty="0" err="1">
                <a:solidFill>
                  <a:srgbClr val="000000"/>
                </a:solidFill>
                <a:latin typeface="Calibri"/>
              </a:rPr>
              <a:t>Kruskal</a:t>
            </a:r>
            <a:r>
              <a:rPr lang="fr-CA" sz="1200" dirty="0">
                <a:solidFill>
                  <a:srgbClr val="000000"/>
                </a:solidFill>
                <a:latin typeface="Calibri"/>
              </a:rPr>
              <a:t>-Wallis utilisé avec le test de Dunn pour les comparaisons multiples; comparaison entre les résultats du début et ceux du test de </a:t>
            </a:r>
            <a:r>
              <a:rPr lang="fr-CA" sz="1200" dirty="0" err="1">
                <a:solidFill>
                  <a:srgbClr val="000000"/>
                </a:solidFill>
                <a:latin typeface="Calibri"/>
              </a:rPr>
              <a:t>Wilcoxon</a:t>
            </a:r>
            <a:r>
              <a:rPr lang="fr-CA" sz="1200" dirty="0">
                <a:solidFill>
                  <a:srgbClr val="000000"/>
                </a:solidFill>
                <a:latin typeface="Calibri"/>
              </a:rPr>
              <a:t> pour observations appariées. La PS moyenne sur 24 h était sensiblement plus basse dans le groupe de la </a:t>
            </a:r>
            <a:r>
              <a:rPr lang="fr-CA" sz="1200" dirty="0" err="1">
                <a:solidFill>
                  <a:srgbClr val="000000"/>
                </a:solidFill>
                <a:latin typeface="Calibri"/>
              </a:rPr>
              <a:t>chlorthalidone</a:t>
            </a:r>
            <a:r>
              <a:rPr lang="fr-CA" sz="1200" dirty="0">
                <a:solidFill>
                  <a:srgbClr val="000000"/>
                </a:solidFill>
                <a:latin typeface="Calibri"/>
              </a:rPr>
              <a:t> que dans le groupe de l’HCTZ, à la 4</a:t>
            </a:r>
            <a:r>
              <a:rPr lang="fr-CA" sz="1200" baseline="30000" dirty="0">
                <a:solidFill>
                  <a:srgbClr val="000000"/>
                </a:solidFill>
                <a:latin typeface="Calibri"/>
              </a:rPr>
              <a:t>e</a:t>
            </a:r>
            <a:r>
              <a:rPr lang="fr-CA" sz="1200" dirty="0">
                <a:solidFill>
                  <a:srgbClr val="000000"/>
                </a:solidFill>
                <a:latin typeface="Calibri"/>
              </a:rPr>
              <a:t> semaine (125,52 contre 139,71 mm Hg, respectivement; </a:t>
            </a:r>
            <a:r>
              <a:rPr lang="fr-CA" sz="1200" i="1" dirty="0">
                <a:solidFill>
                  <a:srgbClr val="000000"/>
                </a:solidFill>
                <a:latin typeface="Calibri"/>
              </a:rPr>
              <a:t>p</a:t>
            </a:r>
            <a:r>
              <a:rPr lang="fr-CA" sz="1200" dirty="0">
                <a:solidFill>
                  <a:srgbClr val="000000"/>
                </a:solidFill>
                <a:latin typeface="Calibri"/>
              </a:rPr>
              <a:t>=0,019) et à la 12</a:t>
            </a:r>
            <a:r>
              <a:rPr lang="fr-CA" sz="1200" baseline="30000" dirty="0">
                <a:solidFill>
                  <a:srgbClr val="000000"/>
                </a:solidFill>
                <a:latin typeface="Calibri"/>
              </a:rPr>
              <a:t>e</a:t>
            </a:r>
            <a:r>
              <a:rPr lang="fr-CA" sz="1200" dirty="0">
                <a:solidFill>
                  <a:srgbClr val="000000"/>
                </a:solidFill>
                <a:latin typeface="Calibri"/>
              </a:rPr>
              <a:t> semaine (121,87 contre 136,64 mm Hg, respectivement; </a:t>
            </a:r>
            <a:r>
              <a:rPr lang="fr-CA" sz="1200" i="1" dirty="0">
                <a:solidFill>
                  <a:srgbClr val="000000"/>
                </a:solidFill>
                <a:latin typeface="Calibri"/>
              </a:rPr>
              <a:t>p</a:t>
            </a:r>
            <a:r>
              <a:rPr lang="fr-CA" sz="1200" dirty="0">
                <a:solidFill>
                  <a:srgbClr val="000000"/>
                </a:solidFill>
                <a:latin typeface="Calibri"/>
              </a:rPr>
              <a:t>=0,013). Population évaluée selon le principe de l'intention de traiter.</a:t>
            </a:r>
          </a:p>
        </p:txBody>
      </p:sp>
      <p:sp>
        <p:nvSpPr>
          <p:cNvPr id="3" name="Titre 2"/>
          <p:cNvSpPr>
            <a:spLocks noGrp="1"/>
          </p:cNvSpPr>
          <p:nvPr>
            <p:ph type="title"/>
          </p:nvPr>
        </p:nvSpPr>
        <p:spPr>
          <a:xfrm>
            <a:off x="628650" y="1170000"/>
            <a:ext cx="7886700" cy="861530"/>
          </a:xfrm>
        </p:spPr>
        <p:txBody>
          <a:bodyPr>
            <a:normAutofit fontScale="90000"/>
          </a:bodyPr>
          <a:lstStyle/>
          <a:p>
            <a:r>
              <a:rPr lang="fr-FR" dirty="0"/>
              <a:t>La </a:t>
            </a:r>
            <a:r>
              <a:rPr lang="fr-FR" dirty="0" err="1"/>
              <a:t>chlorthalidone</a:t>
            </a:r>
            <a:r>
              <a:rPr lang="fr-FR" dirty="0"/>
              <a:t> plus efficace que l’</a:t>
            </a:r>
            <a:r>
              <a:rPr lang="fr-FR" dirty="0" err="1"/>
              <a:t>hydrochlorothiazide</a:t>
            </a:r>
            <a:r>
              <a:rPr lang="fr-FR" dirty="0"/>
              <a:t> dans l’abaissement de la PA</a:t>
            </a:r>
          </a:p>
        </p:txBody>
      </p:sp>
      <p:sp>
        <p:nvSpPr>
          <p:cNvPr id="13"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lvl="0" algn="r" eaLnBrk="0" fontAlgn="base" hangingPunct="0">
              <a:spcBef>
                <a:spcPct val="0"/>
              </a:spcBef>
              <a:spcAft>
                <a:spcPct val="0"/>
              </a:spcAft>
              <a:defRPr/>
            </a:pPr>
            <a:r>
              <a:rPr lang="en-US" altLang="en-US" sz="1200" dirty="0">
                <a:ea typeface="MS PGothic" panose="020B0600070205080204" pitchFamily="34" charset="-128"/>
                <a:cs typeface="Helvetica"/>
              </a:rPr>
              <a:t/>
            </a:r>
            <a:br>
              <a:rPr lang="en-US" altLang="en-US" sz="1200" dirty="0">
                <a:ea typeface="MS PGothic" panose="020B0600070205080204" pitchFamily="34" charset="-128"/>
                <a:cs typeface="Helvetica"/>
              </a:rPr>
            </a:br>
            <a:r>
              <a:rPr lang="en-US" altLang="en-US" sz="1200" dirty="0" err="1">
                <a:ea typeface="MS PGothic" panose="020B0600070205080204" pitchFamily="34" charset="-128"/>
                <a:cs typeface="Helvetica"/>
              </a:rPr>
              <a:t>Pareek</a:t>
            </a:r>
            <a:r>
              <a:rPr lang="en-US" altLang="en-US" sz="1200" dirty="0">
                <a:ea typeface="MS PGothic" panose="020B0600070205080204" pitchFamily="34" charset="-128"/>
                <a:cs typeface="Helvetica"/>
              </a:rPr>
              <a:t> AK, et al. </a:t>
            </a:r>
            <a:r>
              <a:rPr lang="en-US" altLang="en-US" sz="1200" i="1" dirty="0">
                <a:ea typeface="MS PGothic" panose="020B0600070205080204" pitchFamily="34" charset="-128"/>
                <a:cs typeface="Helvetica"/>
              </a:rPr>
              <a:t>J Am </a:t>
            </a:r>
            <a:r>
              <a:rPr lang="en-US" altLang="en-US" sz="1200" i="1" dirty="0" err="1">
                <a:ea typeface="MS PGothic" panose="020B0600070205080204" pitchFamily="34" charset="-128"/>
                <a:cs typeface="Helvetica"/>
              </a:rPr>
              <a:t>Coll</a:t>
            </a:r>
            <a:r>
              <a:rPr lang="en-US" altLang="en-US" sz="1200" i="1" dirty="0">
                <a:ea typeface="MS PGothic" panose="020B0600070205080204" pitchFamily="34" charset="-128"/>
                <a:cs typeface="Helvetica"/>
              </a:rPr>
              <a:t> </a:t>
            </a:r>
            <a:r>
              <a:rPr lang="en-US" altLang="en-US" sz="1200" i="1" dirty="0" err="1">
                <a:ea typeface="MS PGothic" panose="020B0600070205080204" pitchFamily="34" charset="-128"/>
                <a:cs typeface="Helvetica"/>
              </a:rPr>
              <a:t>Cardiol</a:t>
            </a:r>
            <a:r>
              <a:rPr lang="en-US" altLang="en-US" sz="1200" i="1" dirty="0">
                <a:ea typeface="MS PGothic" panose="020B0600070205080204" pitchFamily="34" charset="-128"/>
                <a:cs typeface="Helvetica"/>
              </a:rPr>
              <a:t>, </a:t>
            </a:r>
            <a:r>
              <a:rPr lang="en-US" altLang="en-US" sz="1200" dirty="0">
                <a:ea typeface="MS PGothic" panose="020B0600070205080204" pitchFamily="34" charset="-128"/>
                <a:cs typeface="Helvetica"/>
              </a:rPr>
              <a:t>2016;67(4):379-89.</a:t>
            </a:r>
            <a:endParaRPr lang="en-US" altLang="en-US" sz="1200" b="1" i="1" dirty="0">
              <a:latin typeface="Arial" panose="020B0604020202020204" pitchFamily="34" charset="0"/>
              <a:ea typeface="MS PGothic" panose="020B0600070205080204" pitchFamily="34" charset="-128"/>
              <a:cs typeface="Helvetica"/>
            </a:endParaRPr>
          </a:p>
        </p:txBody>
      </p:sp>
    </p:spTree>
    <p:extLst>
      <p:ext uri="{BB962C8B-B14F-4D97-AF65-F5344CB8AC3E}">
        <p14:creationId xmlns:p14="http://schemas.microsoft.com/office/powerpoint/2010/main" val="31699427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8650" y="1170000"/>
            <a:ext cx="7886700" cy="861530"/>
          </a:xfrm>
        </p:spPr>
        <p:txBody>
          <a:bodyPr>
            <a:noAutofit/>
          </a:bodyPr>
          <a:lstStyle/>
          <a:p>
            <a:r>
              <a:rPr lang="fr-FR" sz="2900" dirty="0"/>
              <a:t>Résumé : préférer les diurétiques </a:t>
            </a:r>
            <a:br>
              <a:rPr lang="fr-FR" sz="2900" dirty="0"/>
            </a:br>
            <a:r>
              <a:rPr lang="fr-FR" sz="2900" dirty="0"/>
              <a:t>à action prolongée</a:t>
            </a:r>
          </a:p>
        </p:txBody>
      </p:sp>
      <p:sp>
        <p:nvSpPr>
          <p:cNvPr id="3" name="Espace réservé du contenu 2"/>
          <p:cNvSpPr>
            <a:spLocks noGrp="1"/>
          </p:cNvSpPr>
          <p:nvPr>
            <p:ph idx="1"/>
          </p:nvPr>
        </p:nvSpPr>
        <p:spPr>
          <a:xfrm>
            <a:off x="628650" y="2250000"/>
            <a:ext cx="8012842" cy="3569214"/>
          </a:xfrm>
        </p:spPr>
        <p:txBody>
          <a:bodyPr>
            <a:normAutofit/>
          </a:bodyPr>
          <a:lstStyle/>
          <a:p>
            <a:r>
              <a:rPr lang="fr-FR" sz="2800" dirty="0"/>
              <a:t>Les diurétiques à action prolongée </a:t>
            </a:r>
            <a:br>
              <a:rPr lang="fr-FR" sz="2800" dirty="0"/>
            </a:br>
            <a:r>
              <a:rPr lang="fr-FR" sz="2800" dirty="0"/>
              <a:t>(de type thiazidique) semblent plus efficaces </a:t>
            </a:r>
            <a:br>
              <a:rPr lang="fr-FR" sz="2800" dirty="0"/>
            </a:br>
            <a:r>
              <a:rPr lang="fr-FR" sz="2800" dirty="0"/>
              <a:t>que les diurétiques à action brève (thiazidiques) pour diminuer le nombre </a:t>
            </a:r>
            <a:r>
              <a:rPr lang="fr-FR" sz="2800" dirty="0">
                <a:solidFill>
                  <a:schemeClr val="accent1"/>
                </a:solidFill>
              </a:rPr>
              <a:t>d’événements CV </a:t>
            </a:r>
            <a:br>
              <a:rPr lang="fr-FR" sz="2800" dirty="0">
                <a:solidFill>
                  <a:schemeClr val="accent1"/>
                </a:solidFill>
              </a:rPr>
            </a:br>
            <a:r>
              <a:rPr lang="fr-FR" sz="2800" dirty="0"/>
              <a:t>ainsi que la PS et la PD.</a:t>
            </a:r>
          </a:p>
        </p:txBody>
      </p:sp>
    </p:spTree>
    <p:extLst>
      <p:ext uri="{BB962C8B-B14F-4D97-AF65-F5344CB8AC3E}">
        <p14:creationId xmlns:p14="http://schemas.microsoft.com/office/powerpoint/2010/main" val="39388901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lvl="0"/>
            <a:r>
              <a:rPr lang="fr-FR" dirty="0"/>
              <a:t>Hypertension 2017</a:t>
            </a:r>
          </a:p>
        </p:txBody>
      </p:sp>
      <p:sp>
        <p:nvSpPr>
          <p:cNvPr id="7" name="Espace réservé du contenu 3"/>
          <p:cNvSpPr>
            <a:spLocks noGrp="1"/>
          </p:cNvSpPr>
          <p:nvPr>
            <p:ph idx="1"/>
          </p:nvPr>
        </p:nvSpPr>
        <p:spPr>
          <a:xfrm>
            <a:off x="628650" y="2250000"/>
            <a:ext cx="7886700" cy="3569214"/>
          </a:xfrm>
        </p:spPr>
        <p:txBody>
          <a:bodyPr>
            <a:noAutofit/>
          </a:bodyPr>
          <a:lstStyle/>
          <a:p>
            <a:pPr marL="0" lvl="0" indent="0" hangingPunct="0">
              <a:spcBef>
                <a:spcPts val="1200"/>
              </a:spcBef>
              <a:buNone/>
              <a:defRPr/>
            </a:pPr>
            <a:r>
              <a:rPr lang="en-CA" b="1" kern="0" dirty="0" err="1">
                <a:solidFill>
                  <a:schemeClr val="accent1"/>
                </a:solidFill>
                <a:cs typeface="Helvetica"/>
                <a:sym typeface="Helvetica"/>
              </a:rPr>
              <a:t>Qu’y</a:t>
            </a:r>
            <a:r>
              <a:rPr lang="en-CA" b="1" kern="0" dirty="0">
                <a:solidFill>
                  <a:schemeClr val="accent1"/>
                </a:solidFill>
                <a:cs typeface="Helvetica"/>
                <a:sym typeface="Helvetica"/>
              </a:rPr>
              <a:t> a-t-</a:t>
            </a:r>
            <a:r>
              <a:rPr lang="en-CA" b="1" kern="0" dirty="0" err="1">
                <a:solidFill>
                  <a:schemeClr val="accent1"/>
                </a:solidFill>
                <a:cs typeface="Helvetica"/>
                <a:sym typeface="Helvetica"/>
              </a:rPr>
              <a:t>il</a:t>
            </a:r>
            <a:r>
              <a:rPr lang="en-CA" b="1" kern="0" dirty="0">
                <a:solidFill>
                  <a:schemeClr val="accent1"/>
                </a:solidFill>
                <a:cs typeface="Helvetica"/>
                <a:sym typeface="Helvetica"/>
              </a:rPr>
              <a:t> de nouveau?</a:t>
            </a:r>
          </a:p>
          <a:p>
            <a:pPr marL="285750" lvl="0" indent="-285750">
              <a:spcBef>
                <a:spcPts val="1200"/>
              </a:spcBef>
              <a:buClr>
                <a:srgbClr val="C00000"/>
              </a:buClr>
              <a:defRPr/>
            </a:pPr>
            <a:r>
              <a:rPr lang="fr-CA" dirty="0">
                <a:solidFill>
                  <a:schemeClr val="bg1">
                    <a:lumMod val="75000"/>
                  </a:schemeClr>
                </a:solidFill>
              </a:rPr>
              <a:t>L’utilisation des diurétiques à action prolongée </a:t>
            </a:r>
            <a:br>
              <a:rPr lang="fr-CA" dirty="0">
                <a:solidFill>
                  <a:schemeClr val="bg1">
                    <a:lumMod val="75000"/>
                  </a:schemeClr>
                </a:solidFill>
              </a:rPr>
            </a:br>
            <a:r>
              <a:rPr lang="fr-CA" dirty="0">
                <a:solidFill>
                  <a:schemeClr val="bg1">
                    <a:lumMod val="75000"/>
                  </a:schemeClr>
                </a:solidFill>
              </a:rPr>
              <a:t>(de type thiazidique) de préférence aux diurétiques </a:t>
            </a:r>
            <a:br>
              <a:rPr lang="fr-CA" dirty="0">
                <a:solidFill>
                  <a:schemeClr val="bg1">
                    <a:lumMod val="75000"/>
                  </a:schemeClr>
                </a:solidFill>
              </a:rPr>
            </a:br>
            <a:r>
              <a:rPr lang="fr-CA" dirty="0">
                <a:solidFill>
                  <a:schemeClr val="bg1">
                    <a:lumMod val="75000"/>
                  </a:schemeClr>
                </a:solidFill>
              </a:rPr>
              <a:t>à action brève (</a:t>
            </a:r>
            <a:r>
              <a:rPr lang="fr-CA" dirty="0" smtClean="0">
                <a:solidFill>
                  <a:schemeClr val="bg1">
                    <a:lumMod val="75000"/>
                  </a:schemeClr>
                </a:solidFill>
              </a:rPr>
              <a:t>thiazidiques)</a:t>
            </a:r>
            <a:r>
              <a:rPr lang="en-CA" dirty="0" smtClean="0">
                <a:solidFill>
                  <a:schemeClr val="bg1">
                    <a:lumMod val="75000"/>
                  </a:schemeClr>
                </a:solidFill>
              </a:rPr>
              <a:t>  </a:t>
            </a:r>
            <a:endParaRPr lang="en-CA" kern="0" dirty="0">
              <a:solidFill>
                <a:schemeClr val="bg1">
                  <a:lumMod val="75000"/>
                </a:schemeClr>
              </a:solidFill>
              <a:cs typeface="Helvetica"/>
              <a:sym typeface="Helvetica"/>
            </a:endParaRPr>
          </a:p>
          <a:p>
            <a:pPr marL="285750" lvl="0" indent="-285750">
              <a:spcBef>
                <a:spcPts val="1200"/>
              </a:spcBef>
              <a:buClr>
                <a:srgbClr val="C00000"/>
              </a:buClr>
              <a:defRPr/>
            </a:pPr>
            <a:r>
              <a:rPr lang="fr-CA" dirty="0">
                <a:sym typeface="Helvetica"/>
              </a:rPr>
              <a:t>L’utilisation d’associations de médicaments en </a:t>
            </a:r>
            <a:r>
              <a:rPr lang="fr-CA" dirty="0" err="1">
                <a:sym typeface="Helvetica"/>
              </a:rPr>
              <a:t>monocomprimé</a:t>
            </a:r>
            <a:r>
              <a:rPr lang="fr-CA" dirty="0">
                <a:sym typeface="Helvetica"/>
              </a:rPr>
              <a:t> comme traitement de première intention (indépendamment du degré d’élévation </a:t>
            </a:r>
            <a:br>
              <a:rPr lang="fr-CA" dirty="0">
                <a:sym typeface="Helvetica"/>
              </a:rPr>
            </a:br>
            <a:r>
              <a:rPr lang="fr-CA" dirty="0">
                <a:sym typeface="Helvetica"/>
              </a:rPr>
              <a:t>de la pression artérielle</a:t>
            </a:r>
            <a:r>
              <a:rPr lang="en-CA" dirty="0">
                <a:sym typeface="Helvetica"/>
              </a:rPr>
              <a:t>) </a:t>
            </a:r>
          </a:p>
        </p:txBody>
      </p:sp>
    </p:spTree>
    <p:extLst>
      <p:ext uri="{BB962C8B-B14F-4D97-AF65-F5344CB8AC3E}">
        <p14:creationId xmlns:p14="http://schemas.microsoft.com/office/powerpoint/2010/main" val="37680444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2"/>
          <p:cNvSpPr>
            <a:spLocks noGrp="1" noChangeArrowheads="1"/>
          </p:cNvSpPr>
          <p:nvPr>
            <p:ph type="title"/>
          </p:nvPr>
        </p:nvSpPr>
        <p:spPr>
          <a:xfrm>
            <a:off x="628650" y="1170000"/>
            <a:ext cx="7886700" cy="861530"/>
          </a:xfrm>
        </p:spPr>
        <p:txBody>
          <a:bodyPr>
            <a:noAutofit/>
          </a:bodyPr>
          <a:lstStyle/>
          <a:p>
            <a:pPr algn="ctr"/>
            <a:r>
              <a:rPr lang="fr-CA" altLang="en-US" sz="2900" dirty="0">
                <a:solidFill>
                  <a:srgbClr val="AF2328"/>
                </a:solidFill>
              </a:rPr>
              <a:t>Médicaments de 1</a:t>
            </a:r>
            <a:r>
              <a:rPr lang="fr-CA" altLang="en-US" sz="2900" baseline="30000" dirty="0">
                <a:solidFill>
                  <a:srgbClr val="AF2328"/>
                </a:solidFill>
              </a:rPr>
              <a:t>re</a:t>
            </a:r>
            <a:r>
              <a:rPr lang="fr-CA" altLang="en-US" sz="2900" dirty="0">
                <a:solidFill>
                  <a:srgbClr val="AF2328"/>
                </a:solidFill>
              </a:rPr>
              <a:t> intention recommandés : </a:t>
            </a:r>
            <a:br>
              <a:rPr lang="fr-CA" altLang="en-US" sz="2900" dirty="0">
                <a:solidFill>
                  <a:srgbClr val="AF2328"/>
                </a:solidFill>
              </a:rPr>
            </a:br>
            <a:r>
              <a:rPr lang="fr-CA" altLang="en-US" sz="2900" dirty="0">
                <a:solidFill>
                  <a:srgbClr val="AF2328"/>
                </a:solidFill>
                <a:sym typeface="Symbol" panose="05050102010706020507" pitchFamily="18" charset="2"/>
              </a:rPr>
              <a:t> </a:t>
            </a:r>
            <a:r>
              <a:rPr lang="fr-CA" altLang="en-US" sz="2900" dirty="0">
                <a:solidFill>
                  <a:srgbClr val="AF2328"/>
                </a:solidFill>
              </a:rPr>
              <a:t>1999-2016</a:t>
            </a:r>
          </a:p>
        </p:txBody>
      </p:sp>
      <p:sp>
        <p:nvSpPr>
          <p:cNvPr id="34" name="Rectangle 31"/>
          <p:cNvSpPr>
            <a:spLocks noChangeArrowheads="1"/>
          </p:cNvSpPr>
          <p:nvPr/>
        </p:nvSpPr>
        <p:spPr bwMode="auto">
          <a:xfrm>
            <a:off x="1914991" y="2109534"/>
            <a:ext cx="53140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spcBef>
                <a:spcPct val="50000"/>
              </a:spcBef>
              <a:defRPr/>
            </a:pPr>
            <a:r>
              <a:rPr lang="en-US" altLang="en-US" dirty="0">
                <a:solidFill>
                  <a:srgbClr val="000000"/>
                </a:solidFill>
                <a:latin typeface="Calibri" charset="0"/>
                <a:ea typeface="Calibri" charset="0"/>
                <a:cs typeface="Calibri" charset="0"/>
              </a:rPr>
              <a:t>VALEURS CIBLES : PS &lt; 140 mm Hg ET PD &lt; 90 mm Hg</a:t>
            </a:r>
          </a:p>
        </p:txBody>
      </p:sp>
      <p:cxnSp>
        <p:nvCxnSpPr>
          <p:cNvPr id="35" name="AutoShape 18"/>
          <p:cNvCxnSpPr>
            <a:cxnSpLocks noChangeShapeType="1"/>
          </p:cNvCxnSpPr>
          <p:nvPr/>
        </p:nvCxnSpPr>
        <p:spPr bwMode="auto">
          <a:xfrm>
            <a:off x="1565243" y="3877146"/>
            <a:ext cx="0" cy="248682"/>
          </a:xfrm>
          <a:prstGeom prst="straightConnector1">
            <a:avLst/>
          </a:prstGeom>
          <a:noFill/>
          <a:ln w="28575">
            <a:solidFill>
              <a:schemeClr val="accent1"/>
            </a:solidFill>
            <a:round/>
            <a:headEnd type="none" w="med" len="med"/>
            <a:tailEnd type="triangle" w="med" len="med"/>
          </a:ln>
          <a:extLst>
            <a:ext uri="{909E8E84-426E-40dd-AFC4-6F175D3DCCD1}">
              <a14:hiddenFill xmlns:a14="http://schemas.microsoft.com/office/drawing/2010/main">
                <a:noFill/>
              </a14:hiddenFill>
            </a:ext>
          </a:extLst>
        </p:spPr>
      </p:cxnSp>
      <p:grpSp>
        <p:nvGrpSpPr>
          <p:cNvPr id="36" name="Group 15"/>
          <p:cNvGrpSpPr>
            <a:grpSpLocks/>
          </p:cNvGrpSpPr>
          <p:nvPr/>
        </p:nvGrpSpPr>
        <p:grpSpPr bwMode="auto">
          <a:xfrm>
            <a:off x="890587" y="4125828"/>
            <a:ext cx="1241425" cy="577850"/>
            <a:chOff x="799" y="1952"/>
            <a:chExt cx="782" cy="364"/>
          </a:xfrm>
        </p:grpSpPr>
        <p:sp>
          <p:nvSpPr>
            <p:cNvPr id="37" name="Rectangle 16"/>
            <p:cNvSpPr>
              <a:spLocks noChangeArrowheads="1"/>
            </p:cNvSpPr>
            <p:nvPr/>
          </p:nvSpPr>
          <p:spPr bwMode="auto">
            <a:xfrm>
              <a:off x="799" y="1952"/>
              <a:ext cx="782" cy="364"/>
            </a:xfrm>
            <a:prstGeom prst="rect">
              <a:avLst/>
            </a:prstGeom>
            <a:solidFill>
              <a:schemeClr val="tx2">
                <a:lumMod val="10000"/>
                <a:lumOff val="90000"/>
              </a:schemeClr>
            </a:solidFill>
            <a:ln w="25400">
              <a:solidFill>
                <a:schemeClr val="tx2"/>
              </a:solidFill>
              <a:miter lim="800000"/>
              <a:headEnd/>
              <a:tailEnd/>
            </a:ln>
          </p:spPr>
          <p:txBody>
            <a:bodyPr/>
            <a:lstStyle/>
            <a:p>
              <a:pPr defTabSz="457200">
                <a:spcBef>
                  <a:spcPct val="50000"/>
                </a:spcBef>
                <a:defRPr/>
              </a:pPr>
              <a:endParaRPr lang="en-CA" sz="1300" dirty="0">
                <a:solidFill>
                  <a:srgbClr val="110F5D"/>
                </a:solidFill>
                <a:latin typeface="Calibri" charset="0"/>
                <a:ea typeface="Calibri" charset="0"/>
                <a:cs typeface="Calibri" charset="0"/>
              </a:endParaRPr>
            </a:p>
          </p:txBody>
        </p:sp>
        <p:sp>
          <p:nvSpPr>
            <p:cNvPr id="39" name="Rectangle 17"/>
            <p:cNvSpPr>
              <a:spLocks noChangeArrowheads="1"/>
            </p:cNvSpPr>
            <p:nvPr/>
          </p:nvSpPr>
          <p:spPr bwMode="auto">
            <a:xfrm>
              <a:off x="906" y="2013"/>
              <a:ext cx="570"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90000"/>
                </a:lnSpc>
                <a:defRPr/>
              </a:pPr>
              <a:r>
                <a:rPr lang="en-CA" altLang="en-US" sz="1400" b="1" dirty="0" err="1">
                  <a:solidFill>
                    <a:srgbClr val="AE1D27"/>
                  </a:solidFill>
                  <a:latin typeface="Calibri" charset="0"/>
                  <a:ea typeface="Calibri" charset="0"/>
                  <a:cs typeface="Calibri" charset="0"/>
                </a:rPr>
                <a:t>Diurétiques</a:t>
              </a:r>
              <a:r>
                <a:rPr lang="en-CA" altLang="en-US" sz="1400" b="1" dirty="0">
                  <a:solidFill>
                    <a:srgbClr val="AE1D27"/>
                  </a:solidFill>
                  <a:latin typeface="Calibri" charset="0"/>
                  <a:ea typeface="Calibri" charset="0"/>
                  <a:cs typeface="Calibri" charset="0"/>
                </a:rPr>
                <a:t/>
              </a:r>
              <a:br>
                <a:rPr lang="en-CA" altLang="en-US" sz="1400" b="1" dirty="0">
                  <a:solidFill>
                    <a:srgbClr val="AE1D27"/>
                  </a:solidFill>
                  <a:latin typeface="Calibri" charset="0"/>
                  <a:ea typeface="Calibri" charset="0"/>
                  <a:cs typeface="Calibri" charset="0"/>
                </a:rPr>
              </a:br>
              <a:r>
                <a:rPr lang="en-CA" altLang="en-US" sz="1400" b="1" dirty="0" err="1">
                  <a:solidFill>
                    <a:srgbClr val="AE1D27"/>
                  </a:solidFill>
                  <a:latin typeface="Calibri" charset="0"/>
                  <a:ea typeface="Calibri" charset="0"/>
                  <a:cs typeface="Calibri" charset="0"/>
                </a:rPr>
                <a:t>thiazidiques</a:t>
              </a:r>
              <a:endParaRPr lang="en-CA" altLang="en-US" sz="1400" b="1" dirty="0">
                <a:solidFill>
                  <a:srgbClr val="AE1D27"/>
                </a:solidFill>
                <a:latin typeface="Calibri" charset="0"/>
                <a:ea typeface="Calibri" charset="0"/>
                <a:cs typeface="Calibri" charset="0"/>
              </a:endParaRPr>
            </a:p>
          </p:txBody>
        </p:sp>
      </p:grpSp>
      <p:grpSp>
        <p:nvGrpSpPr>
          <p:cNvPr id="41" name="Group 19"/>
          <p:cNvGrpSpPr>
            <a:grpSpLocks/>
          </p:cNvGrpSpPr>
          <p:nvPr/>
        </p:nvGrpSpPr>
        <p:grpSpPr bwMode="auto">
          <a:xfrm>
            <a:off x="2263775" y="4125828"/>
            <a:ext cx="1139825" cy="577850"/>
            <a:chOff x="1716" y="1951"/>
            <a:chExt cx="532" cy="364"/>
          </a:xfrm>
        </p:grpSpPr>
        <p:sp>
          <p:nvSpPr>
            <p:cNvPr id="43" name="Rectangle 20"/>
            <p:cNvSpPr>
              <a:spLocks noChangeArrowheads="1"/>
            </p:cNvSpPr>
            <p:nvPr/>
          </p:nvSpPr>
          <p:spPr bwMode="auto">
            <a:xfrm>
              <a:off x="1716" y="1951"/>
              <a:ext cx="532" cy="364"/>
            </a:xfrm>
            <a:prstGeom prst="rect">
              <a:avLst/>
            </a:prstGeom>
            <a:solidFill>
              <a:schemeClr val="tx2">
                <a:lumMod val="10000"/>
                <a:lumOff val="90000"/>
              </a:schemeClr>
            </a:solidFill>
            <a:ln w="25400">
              <a:solidFill>
                <a:schemeClr val="tx2"/>
              </a:solidFill>
              <a:miter lim="800000"/>
              <a:headEnd/>
              <a:tailEnd/>
            </a:ln>
          </p:spPr>
          <p:txBody>
            <a:bodyPr/>
            <a:lstStyle/>
            <a:p>
              <a:pPr defTabSz="457200">
                <a:spcBef>
                  <a:spcPct val="50000"/>
                </a:spcBef>
                <a:defRPr/>
              </a:pPr>
              <a:endParaRPr lang="en-CA" sz="1300" dirty="0">
                <a:solidFill>
                  <a:srgbClr val="110F5D"/>
                </a:solidFill>
                <a:latin typeface="Calibri" charset="0"/>
                <a:ea typeface="Calibri" charset="0"/>
                <a:cs typeface="Calibri" charset="0"/>
              </a:endParaRPr>
            </a:p>
          </p:txBody>
        </p:sp>
        <p:sp>
          <p:nvSpPr>
            <p:cNvPr id="45" name="Rectangle 21"/>
            <p:cNvSpPr>
              <a:spLocks noChangeArrowheads="1"/>
            </p:cNvSpPr>
            <p:nvPr/>
          </p:nvSpPr>
          <p:spPr bwMode="auto">
            <a:xfrm>
              <a:off x="1874" y="2072"/>
              <a:ext cx="194"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90000"/>
                </a:lnSpc>
                <a:defRPr/>
              </a:pPr>
              <a:r>
                <a:rPr lang="en-CA" altLang="en-US" sz="1400" b="1" dirty="0">
                  <a:solidFill>
                    <a:srgbClr val="AE1D27"/>
                  </a:solidFill>
                  <a:latin typeface="Calibri" charset="0"/>
                  <a:ea typeface="Calibri" charset="0"/>
                  <a:cs typeface="Calibri" charset="0"/>
                </a:rPr>
                <a:t> IECA </a:t>
              </a:r>
            </a:p>
          </p:txBody>
        </p:sp>
      </p:grpSp>
      <p:grpSp>
        <p:nvGrpSpPr>
          <p:cNvPr id="47" name="Group 23"/>
          <p:cNvGrpSpPr>
            <a:grpSpLocks/>
          </p:cNvGrpSpPr>
          <p:nvPr/>
        </p:nvGrpSpPr>
        <p:grpSpPr bwMode="auto">
          <a:xfrm>
            <a:off x="4773614" y="4125828"/>
            <a:ext cx="1206500" cy="577850"/>
            <a:chOff x="3027" y="1951"/>
            <a:chExt cx="966" cy="364"/>
          </a:xfrm>
        </p:grpSpPr>
        <p:sp>
          <p:nvSpPr>
            <p:cNvPr id="49" name="Rectangle 24"/>
            <p:cNvSpPr>
              <a:spLocks noChangeArrowheads="1"/>
            </p:cNvSpPr>
            <p:nvPr/>
          </p:nvSpPr>
          <p:spPr bwMode="auto">
            <a:xfrm>
              <a:off x="3027" y="1951"/>
              <a:ext cx="966" cy="364"/>
            </a:xfrm>
            <a:prstGeom prst="rect">
              <a:avLst/>
            </a:prstGeom>
            <a:solidFill>
              <a:schemeClr val="tx2">
                <a:lumMod val="10000"/>
                <a:lumOff val="90000"/>
              </a:schemeClr>
            </a:solidFill>
            <a:ln w="25400">
              <a:solidFill>
                <a:schemeClr val="tx2"/>
              </a:solidFill>
              <a:miter lim="800000"/>
              <a:headEnd/>
              <a:tailEnd/>
            </a:ln>
          </p:spPr>
          <p:txBody>
            <a:bodyPr/>
            <a:lstStyle/>
            <a:p>
              <a:pPr defTabSz="457200">
                <a:spcBef>
                  <a:spcPct val="50000"/>
                </a:spcBef>
                <a:defRPr/>
              </a:pPr>
              <a:endParaRPr lang="en-CA" sz="1300" dirty="0">
                <a:solidFill>
                  <a:srgbClr val="110F5D"/>
                </a:solidFill>
                <a:latin typeface="Calibri" charset="0"/>
                <a:ea typeface="Calibri" charset="0"/>
                <a:cs typeface="Calibri" charset="0"/>
              </a:endParaRPr>
            </a:p>
          </p:txBody>
        </p:sp>
        <p:sp>
          <p:nvSpPr>
            <p:cNvPr id="51" name="Rectangle 25"/>
            <p:cNvSpPr>
              <a:spLocks noChangeArrowheads="1"/>
            </p:cNvSpPr>
            <p:nvPr/>
          </p:nvSpPr>
          <p:spPr bwMode="auto">
            <a:xfrm>
              <a:off x="3201" y="2012"/>
              <a:ext cx="620"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90000"/>
                </a:lnSpc>
                <a:defRPr/>
              </a:pPr>
              <a:r>
                <a:rPr lang="en-CA" altLang="en-US" sz="1400" b="1" dirty="0">
                  <a:solidFill>
                    <a:srgbClr val="AE1D27"/>
                  </a:solidFill>
                  <a:latin typeface="Calibri" charset="0"/>
                  <a:ea typeface="Calibri" charset="0"/>
                  <a:cs typeface="Calibri" charset="0"/>
                </a:rPr>
                <a:t>IC </a:t>
              </a:r>
              <a:r>
                <a:rPr lang="en-CA" altLang="en-US" sz="1400" b="1" dirty="0" err="1">
                  <a:solidFill>
                    <a:srgbClr val="AE1D27"/>
                  </a:solidFill>
                  <a:latin typeface="Calibri" charset="0"/>
                  <a:ea typeface="Calibri" charset="0"/>
                  <a:cs typeface="Calibri" charset="0"/>
                </a:rPr>
                <a:t>à</a:t>
              </a:r>
              <a:r>
                <a:rPr lang="en-CA" altLang="en-US" sz="1400" b="1" dirty="0">
                  <a:solidFill>
                    <a:srgbClr val="AE1D27"/>
                  </a:solidFill>
                  <a:latin typeface="Calibri" charset="0"/>
                  <a:ea typeface="Calibri" charset="0"/>
                  <a:cs typeface="Calibri" charset="0"/>
                </a:rPr>
                <a:t> action</a:t>
              </a:r>
              <a:br>
                <a:rPr lang="en-CA" altLang="en-US" sz="1400" b="1" dirty="0">
                  <a:solidFill>
                    <a:srgbClr val="AE1D27"/>
                  </a:solidFill>
                  <a:latin typeface="Calibri" charset="0"/>
                  <a:ea typeface="Calibri" charset="0"/>
                  <a:cs typeface="Calibri" charset="0"/>
                </a:rPr>
              </a:br>
              <a:r>
                <a:rPr lang="en-CA" altLang="en-US" sz="1400" b="1" dirty="0" err="1">
                  <a:solidFill>
                    <a:srgbClr val="AE1D27"/>
                  </a:solidFill>
                  <a:latin typeface="Calibri" charset="0"/>
                  <a:ea typeface="Calibri" charset="0"/>
                  <a:cs typeface="Calibri" charset="0"/>
                </a:rPr>
                <a:t>prolongée</a:t>
              </a:r>
              <a:endParaRPr lang="en-CA" altLang="en-US" sz="1400" b="1" dirty="0">
                <a:solidFill>
                  <a:srgbClr val="AE1D27"/>
                </a:solidFill>
                <a:latin typeface="Calibri" charset="0"/>
                <a:ea typeface="Calibri" charset="0"/>
                <a:cs typeface="Calibri" charset="0"/>
              </a:endParaRPr>
            </a:p>
          </p:txBody>
        </p:sp>
      </p:grpSp>
      <p:grpSp>
        <p:nvGrpSpPr>
          <p:cNvPr id="52" name="Group 32"/>
          <p:cNvGrpSpPr>
            <a:grpSpLocks/>
          </p:cNvGrpSpPr>
          <p:nvPr/>
        </p:nvGrpSpPr>
        <p:grpSpPr bwMode="auto">
          <a:xfrm>
            <a:off x="3535363" y="4125828"/>
            <a:ext cx="1106488" cy="577850"/>
            <a:chOff x="2316" y="1951"/>
            <a:chExt cx="532" cy="364"/>
          </a:xfrm>
        </p:grpSpPr>
        <p:sp>
          <p:nvSpPr>
            <p:cNvPr id="53" name="Rectangle 33"/>
            <p:cNvSpPr>
              <a:spLocks noChangeArrowheads="1"/>
            </p:cNvSpPr>
            <p:nvPr/>
          </p:nvSpPr>
          <p:spPr bwMode="auto">
            <a:xfrm>
              <a:off x="2316" y="1951"/>
              <a:ext cx="532" cy="364"/>
            </a:xfrm>
            <a:prstGeom prst="rect">
              <a:avLst/>
            </a:prstGeom>
            <a:solidFill>
              <a:schemeClr val="tx2">
                <a:lumMod val="10000"/>
                <a:lumOff val="90000"/>
              </a:schemeClr>
            </a:solidFill>
            <a:ln w="25400">
              <a:solidFill>
                <a:schemeClr val="tx2"/>
              </a:solidFill>
              <a:miter lim="800000"/>
              <a:headEnd/>
              <a:tailEnd/>
            </a:ln>
          </p:spPr>
          <p:txBody>
            <a:bodyPr/>
            <a:lstStyle/>
            <a:p>
              <a:pPr defTabSz="457200">
                <a:spcBef>
                  <a:spcPct val="50000"/>
                </a:spcBef>
                <a:defRPr/>
              </a:pPr>
              <a:endParaRPr lang="en-CA" sz="1300" dirty="0">
                <a:solidFill>
                  <a:srgbClr val="110F5D"/>
                </a:solidFill>
                <a:latin typeface="Calibri" charset="0"/>
                <a:ea typeface="Calibri" charset="0"/>
                <a:cs typeface="Calibri" charset="0"/>
              </a:endParaRPr>
            </a:p>
          </p:txBody>
        </p:sp>
        <p:sp>
          <p:nvSpPr>
            <p:cNvPr id="54" name="Rectangle 34"/>
            <p:cNvSpPr>
              <a:spLocks noChangeArrowheads="1"/>
            </p:cNvSpPr>
            <p:nvPr/>
          </p:nvSpPr>
          <p:spPr bwMode="auto">
            <a:xfrm>
              <a:off x="2506" y="2072"/>
              <a:ext cx="153"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90000"/>
                </a:lnSpc>
                <a:defRPr/>
              </a:pPr>
              <a:r>
                <a:rPr lang="en-CA" altLang="en-US" sz="1400" b="1" dirty="0">
                  <a:solidFill>
                    <a:srgbClr val="AE1D27"/>
                  </a:solidFill>
                  <a:latin typeface="Calibri" charset="0"/>
                  <a:ea typeface="Calibri" charset="0"/>
                  <a:cs typeface="Calibri" charset="0"/>
                </a:rPr>
                <a:t>ARA</a:t>
              </a:r>
              <a:endParaRPr lang="en-CA" altLang="en-US" b="1" dirty="0">
                <a:solidFill>
                  <a:srgbClr val="AE1D27"/>
                </a:solidFill>
                <a:latin typeface="Calibri" charset="0"/>
                <a:ea typeface="Calibri" charset="0"/>
                <a:cs typeface="Calibri" charset="0"/>
              </a:endParaRPr>
            </a:p>
          </p:txBody>
        </p:sp>
      </p:grpSp>
      <p:grpSp>
        <p:nvGrpSpPr>
          <p:cNvPr id="55" name="Group 23"/>
          <p:cNvGrpSpPr>
            <a:grpSpLocks/>
          </p:cNvGrpSpPr>
          <p:nvPr/>
        </p:nvGrpSpPr>
        <p:grpSpPr bwMode="auto">
          <a:xfrm>
            <a:off x="6111875" y="4127416"/>
            <a:ext cx="1203325" cy="577850"/>
            <a:chOff x="3027" y="1944"/>
            <a:chExt cx="966" cy="364"/>
          </a:xfrm>
        </p:grpSpPr>
        <p:sp>
          <p:nvSpPr>
            <p:cNvPr id="56" name="Rectangle 24"/>
            <p:cNvSpPr>
              <a:spLocks noChangeArrowheads="1"/>
            </p:cNvSpPr>
            <p:nvPr/>
          </p:nvSpPr>
          <p:spPr bwMode="auto">
            <a:xfrm>
              <a:off x="3027" y="1944"/>
              <a:ext cx="966" cy="364"/>
            </a:xfrm>
            <a:prstGeom prst="rect">
              <a:avLst/>
            </a:prstGeom>
            <a:solidFill>
              <a:schemeClr val="tx2">
                <a:lumMod val="10000"/>
                <a:lumOff val="90000"/>
              </a:schemeClr>
            </a:solidFill>
            <a:ln w="25400">
              <a:solidFill>
                <a:schemeClr val="tx2"/>
              </a:solidFill>
              <a:miter lim="800000"/>
              <a:headEnd/>
              <a:tailEnd/>
            </a:ln>
          </p:spPr>
          <p:txBody>
            <a:bodyPr/>
            <a:lstStyle/>
            <a:p>
              <a:pPr defTabSz="457200">
                <a:spcBef>
                  <a:spcPct val="50000"/>
                </a:spcBef>
                <a:defRPr/>
              </a:pPr>
              <a:endParaRPr lang="en-CA" sz="1300" dirty="0">
                <a:solidFill>
                  <a:srgbClr val="110F5D"/>
                </a:solidFill>
                <a:latin typeface="Calibri" charset="0"/>
                <a:ea typeface="Calibri" charset="0"/>
                <a:cs typeface="Calibri" charset="0"/>
              </a:endParaRPr>
            </a:p>
          </p:txBody>
        </p:sp>
        <p:sp>
          <p:nvSpPr>
            <p:cNvPr id="57" name="Rectangle 25"/>
            <p:cNvSpPr>
              <a:spLocks noChangeArrowheads="1"/>
            </p:cNvSpPr>
            <p:nvPr/>
          </p:nvSpPr>
          <p:spPr bwMode="auto">
            <a:xfrm>
              <a:off x="3175" y="2012"/>
              <a:ext cx="672"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90000"/>
                </a:lnSpc>
                <a:defRPr/>
              </a:pPr>
              <a:r>
                <a:rPr lang="en-CA" altLang="en-US" sz="1400" b="1" dirty="0" err="1">
                  <a:solidFill>
                    <a:srgbClr val="AE1D27"/>
                  </a:solidFill>
                  <a:latin typeface="Calibri" charset="0"/>
                  <a:ea typeface="Calibri" charset="0"/>
                  <a:cs typeface="Calibri" charset="0"/>
                </a:rPr>
                <a:t>Bêta</a:t>
              </a:r>
              <a:r>
                <a:rPr lang="en-CA" altLang="en-US" sz="1400" b="1" dirty="0">
                  <a:solidFill>
                    <a:srgbClr val="AE1D27"/>
                  </a:solidFill>
                  <a:latin typeface="Calibri" charset="0"/>
                  <a:ea typeface="Calibri" charset="0"/>
                  <a:cs typeface="Calibri" charset="0"/>
                </a:rPr>
                <a:t>-</a:t>
              </a:r>
              <a:br>
                <a:rPr lang="en-CA" altLang="en-US" sz="1400" b="1" dirty="0">
                  <a:solidFill>
                    <a:srgbClr val="AE1D27"/>
                  </a:solidFill>
                  <a:latin typeface="Calibri" charset="0"/>
                  <a:ea typeface="Calibri" charset="0"/>
                  <a:cs typeface="Calibri" charset="0"/>
                </a:rPr>
              </a:br>
              <a:r>
                <a:rPr lang="en-CA" altLang="en-US" sz="1400" b="1" dirty="0" err="1">
                  <a:solidFill>
                    <a:srgbClr val="AE1D27"/>
                  </a:solidFill>
                  <a:latin typeface="Calibri" charset="0"/>
                  <a:ea typeface="Calibri" charset="0"/>
                  <a:cs typeface="Calibri" charset="0"/>
                </a:rPr>
                <a:t>bloquants</a:t>
              </a:r>
              <a:r>
                <a:rPr lang="en-CA" altLang="en-US" sz="1400" b="1" dirty="0">
                  <a:solidFill>
                    <a:srgbClr val="AE1D27"/>
                  </a:solidFill>
                  <a:latin typeface="Calibri" charset="0"/>
                  <a:ea typeface="Calibri" charset="0"/>
                  <a:cs typeface="Calibri" charset="0"/>
                </a:rPr>
                <a:t>*</a:t>
              </a:r>
            </a:p>
          </p:txBody>
        </p:sp>
      </p:grpSp>
      <p:sp>
        <p:nvSpPr>
          <p:cNvPr id="58" name="Rectangle 57"/>
          <p:cNvSpPr/>
          <p:nvPr/>
        </p:nvSpPr>
        <p:spPr>
          <a:xfrm>
            <a:off x="890586" y="5894229"/>
            <a:ext cx="7426711" cy="215444"/>
          </a:xfrm>
          <a:prstGeom prst="rect">
            <a:avLst/>
          </a:prstGeom>
        </p:spPr>
        <p:txBody>
          <a:bodyPr wrap="square" lIns="0" tIns="0" rIns="0" bIns="0" anchor="b">
            <a:spAutoFit/>
          </a:bodyPr>
          <a:lstStyle/>
          <a:p>
            <a:pPr algn="ctr">
              <a:defRPr/>
            </a:pPr>
            <a:r>
              <a:rPr lang="en-US" sz="1400" dirty="0">
                <a:solidFill>
                  <a:prstClr val="black"/>
                </a:solidFill>
                <a:latin typeface="Calibri"/>
              </a:rPr>
              <a:t>*</a:t>
            </a:r>
            <a:r>
              <a:rPr lang="fr-CA" sz="1400" dirty="0">
                <a:solidFill>
                  <a:prstClr val="black"/>
                </a:solidFill>
                <a:latin typeface="Calibri"/>
              </a:rPr>
              <a:t>Non indiqués en traitement de 1</a:t>
            </a:r>
            <a:r>
              <a:rPr lang="fr-CA" sz="1400" baseline="30000" dirty="0">
                <a:solidFill>
                  <a:prstClr val="black"/>
                </a:solidFill>
                <a:latin typeface="Calibri"/>
              </a:rPr>
              <a:t>re</a:t>
            </a:r>
            <a:r>
              <a:rPr lang="fr-CA" sz="1400" dirty="0">
                <a:solidFill>
                  <a:prstClr val="black"/>
                </a:solidFill>
                <a:latin typeface="Calibri"/>
              </a:rPr>
              <a:t> intention chez les patients de plus de 60 ans</a:t>
            </a:r>
            <a:endParaRPr lang="en-US" sz="1400" dirty="0">
              <a:solidFill>
                <a:prstClr val="black">
                  <a:lumMod val="50000"/>
                  <a:lumOff val="50000"/>
                </a:prstClr>
              </a:solidFill>
              <a:latin typeface="Calibri"/>
            </a:endParaRPr>
          </a:p>
        </p:txBody>
      </p:sp>
      <p:sp>
        <p:nvSpPr>
          <p:cNvPr id="59" name="Text Box 103"/>
          <p:cNvSpPr txBox="1">
            <a:spLocks noChangeArrowheads="1"/>
          </p:cNvSpPr>
          <p:nvPr/>
        </p:nvSpPr>
        <p:spPr bwMode="auto">
          <a:xfrm>
            <a:off x="890587" y="5007961"/>
            <a:ext cx="7442708" cy="576293"/>
          </a:xfrm>
          <a:prstGeom prst="rect">
            <a:avLst/>
          </a:prstGeom>
          <a:solidFill>
            <a:schemeClr val="bg1"/>
          </a:solidFill>
          <a:ln w="38100">
            <a:solidFill>
              <a:srgbClr val="C00000"/>
            </a:solidFill>
            <a:miter lim="800000"/>
            <a:headEnd/>
            <a:tailEnd/>
          </a:ln>
        </p:spPr>
        <p:txBody>
          <a:bodyPr wrap="square" tIns="72000" bIns="72000">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r>
              <a:rPr lang="fr-CA" sz="1400" b="1" dirty="0">
                <a:solidFill>
                  <a:srgbClr val="000000"/>
                </a:solidFill>
              </a:rPr>
              <a:t>L’association de 2 médicaments de 1</a:t>
            </a:r>
            <a:r>
              <a:rPr lang="fr-CA" sz="1400" b="1" baseline="30000" dirty="0">
                <a:solidFill>
                  <a:srgbClr val="000000"/>
                </a:solidFill>
              </a:rPr>
              <a:t>re</a:t>
            </a:r>
            <a:r>
              <a:rPr lang="fr-CA" sz="1400" b="1" dirty="0">
                <a:solidFill>
                  <a:srgbClr val="000000"/>
                </a:solidFill>
              </a:rPr>
              <a:t> intention peut être envisagée en traitement initial si la PS est ≥ 20 mm Hg ou la PD ≥ 10 mm Hg au-dessus de la valeur cible.</a:t>
            </a:r>
          </a:p>
        </p:txBody>
      </p:sp>
      <p:cxnSp>
        <p:nvCxnSpPr>
          <p:cNvPr id="60" name="AutoShape 18"/>
          <p:cNvCxnSpPr>
            <a:cxnSpLocks noChangeShapeType="1"/>
          </p:cNvCxnSpPr>
          <p:nvPr/>
        </p:nvCxnSpPr>
        <p:spPr bwMode="auto">
          <a:xfrm>
            <a:off x="2847288" y="3877146"/>
            <a:ext cx="0" cy="248682"/>
          </a:xfrm>
          <a:prstGeom prst="straightConnector1">
            <a:avLst/>
          </a:prstGeom>
          <a:noFill/>
          <a:ln w="28575">
            <a:solidFill>
              <a:schemeClr val="accent1"/>
            </a:solidFill>
            <a:round/>
            <a:headEnd type="none" w="med" len="med"/>
            <a:tailEnd type="triangle" w="med" len="med"/>
          </a:ln>
          <a:extLst>
            <a:ext uri="{909E8E84-426E-40dd-AFC4-6F175D3DCCD1}">
              <a14:hiddenFill xmlns:a14="http://schemas.microsoft.com/office/drawing/2010/main">
                <a:noFill/>
              </a14:hiddenFill>
            </a:ext>
          </a:extLst>
        </p:spPr>
      </p:cxnSp>
      <p:cxnSp>
        <p:nvCxnSpPr>
          <p:cNvPr id="61" name="AutoShape 18"/>
          <p:cNvCxnSpPr>
            <a:cxnSpLocks noChangeShapeType="1"/>
          </p:cNvCxnSpPr>
          <p:nvPr/>
        </p:nvCxnSpPr>
        <p:spPr bwMode="auto">
          <a:xfrm>
            <a:off x="4063346" y="3877146"/>
            <a:ext cx="0" cy="248682"/>
          </a:xfrm>
          <a:prstGeom prst="straightConnector1">
            <a:avLst/>
          </a:prstGeom>
          <a:noFill/>
          <a:ln w="28575">
            <a:solidFill>
              <a:schemeClr val="accent1"/>
            </a:solidFill>
            <a:round/>
            <a:headEnd type="none" w="med" len="med"/>
            <a:tailEnd type="triangle" w="med" len="med"/>
          </a:ln>
          <a:extLst>
            <a:ext uri="{909E8E84-426E-40dd-AFC4-6F175D3DCCD1}">
              <a14:hiddenFill xmlns:a14="http://schemas.microsoft.com/office/drawing/2010/main">
                <a:noFill/>
              </a14:hiddenFill>
            </a:ext>
          </a:extLst>
        </p:spPr>
      </p:cxnSp>
      <p:cxnSp>
        <p:nvCxnSpPr>
          <p:cNvPr id="62" name="AutoShape 18"/>
          <p:cNvCxnSpPr>
            <a:cxnSpLocks noChangeShapeType="1"/>
          </p:cNvCxnSpPr>
          <p:nvPr/>
        </p:nvCxnSpPr>
        <p:spPr bwMode="auto">
          <a:xfrm>
            <a:off x="5383098" y="3877146"/>
            <a:ext cx="0" cy="248682"/>
          </a:xfrm>
          <a:prstGeom prst="straightConnector1">
            <a:avLst/>
          </a:prstGeom>
          <a:noFill/>
          <a:ln w="28575">
            <a:solidFill>
              <a:schemeClr val="accent1"/>
            </a:solidFill>
            <a:round/>
            <a:headEnd type="none" w="med" len="med"/>
            <a:tailEnd type="triangle" w="med" len="med"/>
          </a:ln>
          <a:extLst>
            <a:ext uri="{909E8E84-426E-40dd-AFC4-6F175D3DCCD1}">
              <a14:hiddenFill xmlns:a14="http://schemas.microsoft.com/office/drawing/2010/main">
                <a:noFill/>
              </a14:hiddenFill>
            </a:ext>
          </a:extLst>
        </p:spPr>
      </p:cxnSp>
      <p:cxnSp>
        <p:nvCxnSpPr>
          <p:cNvPr id="63" name="AutoShape 18"/>
          <p:cNvCxnSpPr>
            <a:cxnSpLocks noChangeShapeType="1"/>
          </p:cNvCxnSpPr>
          <p:nvPr/>
        </p:nvCxnSpPr>
        <p:spPr bwMode="auto">
          <a:xfrm>
            <a:off x="6693423" y="3877146"/>
            <a:ext cx="0" cy="248682"/>
          </a:xfrm>
          <a:prstGeom prst="straightConnector1">
            <a:avLst/>
          </a:prstGeom>
          <a:noFill/>
          <a:ln w="28575">
            <a:solidFill>
              <a:schemeClr val="accent1"/>
            </a:solidFill>
            <a:round/>
            <a:headEnd type="none" w="med" len="med"/>
            <a:tailEnd type="triangle" w="med" len="med"/>
          </a:ln>
          <a:extLst>
            <a:ext uri="{909E8E84-426E-40dd-AFC4-6F175D3DCCD1}">
              <a14:hiddenFill xmlns:a14="http://schemas.microsoft.com/office/drawing/2010/main">
                <a:noFill/>
              </a14:hiddenFill>
            </a:ext>
          </a:extLst>
        </p:spPr>
      </p:cxnSp>
      <p:cxnSp>
        <p:nvCxnSpPr>
          <p:cNvPr id="64" name="Connecteur droit 63"/>
          <p:cNvCxnSpPr/>
          <p:nvPr/>
        </p:nvCxnSpPr>
        <p:spPr>
          <a:xfrm>
            <a:off x="1565243" y="3877146"/>
            <a:ext cx="512818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5" name="Connecteur droit 64"/>
          <p:cNvCxnSpPr/>
          <p:nvPr/>
        </p:nvCxnSpPr>
        <p:spPr>
          <a:xfrm>
            <a:off x="4590090" y="3651165"/>
            <a:ext cx="0" cy="225983"/>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66" name="Freeform 12"/>
          <p:cNvSpPr>
            <a:spLocks/>
          </p:cNvSpPr>
          <p:nvPr/>
        </p:nvSpPr>
        <p:spPr bwMode="auto">
          <a:xfrm>
            <a:off x="3047623" y="2808527"/>
            <a:ext cx="3079750" cy="842638"/>
          </a:xfrm>
          <a:custGeom>
            <a:avLst/>
            <a:gdLst>
              <a:gd name="T0" fmla="*/ 0 w 2372"/>
              <a:gd name="T1" fmla="*/ 0 h 679"/>
              <a:gd name="T2" fmla="*/ 2147483646 w 2372"/>
              <a:gd name="T3" fmla="*/ 0 h 679"/>
              <a:gd name="T4" fmla="*/ 2147483646 w 2372"/>
              <a:gd name="T5" fmla="*/ 2147483646 h 679"/>
              <a:gd name="T6" fmla="*/ 2147483646 w 2372"/>
              <a:gd name="T7" fmla="*/ 2147483646 h 679"/>
              <a:gd name="T8" fmla="*/ 0 w 2372"/>
              <a:gd name="T9" fmla="*/ 2147483646 h 679"/>
              <a:gd name="T10" fmla="*/ 0 w 2372"/>
              <a:gd name="T11" fmla="*/ 0 h 679"/>
              <a:gd name="T12" fmla="*/ 0 60000 65536"/>
              <a:gd name="T13" fmla="*/ 0 60000 65536"/>
              <a:gd name="T14" fmla="*/ 0 60000 65536"/>
              <a:gd name="T15" fmla="*/ 0 60000 65536"/>
              <a:gd name="T16" fmla="*/ 0 60000 65536"/>
              <a:gd name="T17" fmla="*/ 0 60000 65536"/>
              <a:gd name="T18" fmla="*/ 0 w 2372"/>
              <a:gd name="T19" fmla="*/ 0 h 679"/>
              <a:gd name="T20" fmla="*/ 2372 w 2372"/>
              <a:gd name="T21" fmla="*/ 679 h 679"/>
            </a:gdLst>
            <a:ahLst/>
            <a:cxnLst>
              <a:cxn ang="T12">
                <a:pos x="T0" y="T1"/>
              </a:cxn>
              <a:cxn ang="T13">
                <a:pos x="T2" y="T3"/>
              </a:cxn>
              <a:cxn ang="T14">
                <a:pos x="T4" y="T5"/>
              </a:cxn>
              <a:cxn ang="T15">
                <a:pos x="T6" y="T7"/>
              </a:cxn>
              <a:cxn ang="T16">
                <a:pos x="T8" y="T9"/>
              </a:cxn>
              <a:cxn ang="T17">
                <a:pos x="T10" y="T11"/>
              </a:cxn>
            </a:cxnLst>
            <a:rect l="T18" t="T19" r="T20" b="T21"/>
            <a:pathLst>
              <a:path w="2372" h="679">
                <a:moveTo>
                  <a:pt x="0" y="0"/>
                </a:moveTo>
                <a:lnTo>
                  <a:pt x="2372" y="0"/>
                </a:lnTo>
                <a:lnTo>
                  <a:pt x="2372" y="344"/>
                </a:lnTo>
                <a:lnTo>
                  <a:pt x="1191" y="679"/>
                </a:lnTo>
                <a:lnTo>
                  <a:pt x="0" y="344"/>
                </a:lnTo>
                <a:lnTo>
                  <a:pt x="0" y="0"/>
                </a:lnTo>
                <a:close/>
              </a:path>
            </a:pathLst>
          </a:custGeom>
          <a:solidFill>
            <a:schemeClr val="bg1"/>
          </a:solidFill>
          <a:ln w="28575">
            <a:solidFill>
              <a:schemeClr val="accent1"/>
            </a:solidFill>
            <a:round/>
            <a:headEnd/>
            <a:tailEnd/>
          </a:ln>
        </p:spPr>
        <p:txBody>
          <a:bodyPr/>
          <a:lstStyle/>
          <a:p>
            <a:pPr>
              <a:defRPr/>
            </a:pPr>
            <a:endParaRPr lang="en-CA">
              <a:solidFill>
                <a:prstClr val="black"/>
              </a:solidFill>
              <a:latin typeface="Calibri" charset="0"/>
              <a:ea typeface="Calibri" charset="0"/>
              <a:cs typeface="Calibri" charset="0"/>
            </a:endParaRPr>
          </a:p>
        </p:txBody>
      </p:sp>
      <p:sp>
        <p:nvSpPr>
          <p:cNvPr id="67" name="Rectangle 13"/>
          <p:cNvSpPr>
            <a:spLocks noChangeArrowheads="1"/>
          </p:cNvSpPr>
          <p:nvPr/>
        </p:nvSpPr>
        <p:spPr bwMode="auto">
          <a:xfrm>
            <a:off x="3304581" y="2826073"/>
            <a:ext cx="2565831"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90000"/>
              </a:lnSpc>
              <a:defRPr/>
            </a:pPr>
            <a:r>
              <a:rPr lang="en-CA" altLang="en-US" sz="1600" b="1" dirty="0">
                <a:solidFill>
                  <a:srgbClr val="000000"/>
                </a:solidFill>
                <a:latin typeface="Calibri" charset="0"/>
                <a:ea typeface="Calibri" charset="0"/>
                <a:cs typeface="Calibri" charset="0"/>
              </a:rPr>
              <a:t>Prise </a:t>
            </a:r>
            <a:r>
              <a:rPr lang="en-CA" altLang="en-US" sz="1600" b="1" dirty="0" err="1">
                <a:solidFill>
                  <a:srgbClr val="000000"/>
                </a:solidFill>
                <a:latin typeface="Calibri" charset="0"/>
                <a:ea typeface="Calibri" charset="0"/>
                <a:cs typeface="Calibri" charset="0"/>
              </a:rPr>
              <a:t>en</a:t>
            </a:r>
            <a:r>
              <a:rPr lang="en-CA" altLang="en-US" sz="1600" b="1" dirty="0">
                <a:solidFill>
                  <a:srgbClr val="000000"/>
                </a:solidFill>
                <a:latin typeface="Calibri" charset="0"/>
                <a:ea typeface="Calibri" charset="0"/>
                <a:cs typeface="Calibri" charset="0"/>
              </a:rPr>
              <a:t> charge</a:t>
            </a:r>
            <a:br>
              <a:rPr lang="en-CA" altLang="en-US" sz="1600" b="1" dirty="0">
                <a:solidFill>
                  <a:srgbClr val="000000"/>
                </a:solidFill>
                <a:latin typeface="Calibri" charset="0"/>
                <a:ea typeface="Calibri" charset="0"/>
                <a:cs typeface="Calibri" charset="0"/>
              </a:rPr>
            </a:br>
            <a:r>
              <a:rPr lang="en-CA" altLang="en-US" sz="1600" b="1" dirty="0" err="1">
                <a:solidFill>
                  <a:srgbClr val="000000"/>
                </a:solidFill>
                <a:latin typeface="Calibri" charset="0"/>
                <a:ea typeface="Calibri" charset="0"/>
                <a:cs typeface="Calibri" charset="0"/>
              </a:rPr>
              <a:t>Comportements</a:t>
            </a:r>
            <a:r>
              <a:rPr lang="en-CA" altLang="en-US" sz="1600" b="1" dirty="0">
                <a:solidFill>
                  <a:srgbClr val="000000"/>
                </a:solidFill>
                <a:latin typeface="Calibri" charset="0"/>
                <a:ea typeface="Calibri" charset="0"/>
                <a:cs typeface="Calibri" charset="0"/>
              </a:rPr>
              <a:t> </a:t>
            </a:r>
            <a:r>
              <a:rPr lang="en-CA" altLang="en-US" sz="1600" b="1" dirty="0" err="1">
                <a:solidFill>
                  <a:srgbClr val="000000"/>
                </a:solidFill>
                <a:latin typeface="Calibri" charset="0"/>
                <a:ea typeface="Calibri" charset="0"/>
                <a:cs typeface="Calibri" charset="0"/>
              </a:rPr>
              <a:t>liés</a:t>
            </a:r>
            <a:r>
              <a:rPr lang="en-CA" altLang="en-US" sz="1600" b="1" dirty="0">
                <a:solidFill>
                  <a:srgbClr val="000000"/>
                </a:solidFill>
                <a:latin typeface="Calibri" charset="0"/>
                <a:ea typeface="Calibri" charset="0"/>
                <a:cs typeface="Calibri" charset="0"/>
              </a:rPr>
              <a:t> </a:t>
            </a:r>
            <a:r>
              <a:rPr lang="en-CA" altLang="en-US" sz="1600" b="1" dirty="0" err="1">
                <a:solidFill>
                  <a:srgbClr val="000000"/>
                </a:solidFill>
                <a:latin typeface="Calibri" charset="0"/>
                <a:ea typeface="Calibri" charset="0"/>
                <a:cs typeface="Calibri" charset="0"/>
              </a:rPr>
              <a:t>à</a:t>
            </a:r>
            <a:r>
              <a:rPr lang="en-CA" altLang="en-US" sz="1600" b="1" dirty="0">
                <a:solidFill>
                  <a:srgbClr val="000000"/>
                </a:solidFill>
                <a:latin typeface="Calibri" charset="0"/>
                <a:ea typeface="Calibri" charset="0"/>
                <a:cs typeface="Calibri" charset="0"/>
              </a:rPr>
              <a:t> la santé</a:t>
            </a:r>
          </a:p>
        </p:txBody>
      </p:sp>
    </p:spTree>
    <p:extLst>
      <p:ext uri="{BB962C8B-B14F-4D97-AF65-F5344CB8AC3E}">
        <p14:creationId xmlns:p14="http://schemas.microsoft.com/office/powerpoint/2010/main" val="256374059"/>
      </p:ext>
    </p:extLst>
  </p:cSld>
  <p:clrMapOvr>
    <a:masterClrMapping/>
  </p:clrMapOvr>
  <p:transition xmlns:p14="http://schemas.microsoft.com/office/powerpoint/2010/main">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2"/>
          <p:cNvSpPr>
            <a:spLocks noGrp="1" noChangeArrowheads="1"/>
          </p:cNvSpPr>
          <p:nvPr>
            <p:ph type="title"/>
          </p:nvPr>
        </p:nvSpPr>
        <p:spPr>
          <a:xfrm>
            <a:off x="0" y="1170000"/>
            <a:ext cx="9144000" cy="861530"/>
          </a:xfrm>
        </p:spPr>
        <p:txBody>
          <a:bodyPr>
            <a:noAutofit/>
          </a:bodyPr>
          <a:lstStyle/>
          <a:p>
            <a:r>
              <a:rPr lang="fr-CA" altLang="en-US" sz="2700" dirty="0">
                <a:solidFill>
                  <a:srgbClr val="AF2328"/>
                </a:solidFill>
              </a:rPr>
              <a:t>Traitement de l’HTA systolique ou diastolique chez les adultes, sans indication impérative de médicaments particuliers</a:t>
            </a:r>
          </a:p>
        </p:txBody>
      </p:sp>
      <p:sp>
        <p:nvSpPr>
          <p:cNvPr id="34" name="Rectangle 31"/>
          <p:cNvSpPr>
            <a:spLocks noChangeArrowheads="1"/>
          </p:cNvSpPr>
          <p:nvPr/>
        </p:nvSpPr>
        <p:spPr bwMode="auto">
          <a:xfrm>
            <a:off x="1320340" y="2109534"/>
            <a:ext cx="650331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0" algn="ctr">
              <a:defRPr/>
            </a:pPr>
            <a:r>
              <a:rPr lang="en-US" altLang="en-US" b="1" dirty="0">
                <a:latin typeface="Calibri" charset="0"/>
                <a:ea typeface="Calibri" charset="0"/>
                <a:cs typeface="Calibri" charset="0"/>
              </a:rPr>
              <a:t>CIBLE &lt; 135/85 mm Hg</a:t>
            </a:r>
            <a:r>
              <a:rPr lang="en-US" altLang="en-US" dirty="0">
                <a:latin typeface="Calibri" charset="0"/>
                <a:ea typeface="Calibri" charset="0"/>
                <a:cs typeface="Calibri" charset="0"/>
              </a:rPr>
              <a:t> (</a:t>
            </a:r>
            <a:r>
              <a:rPr lang="en-US" altLang="en-US" dirty="0" err="1">
                <a:latin typeface="Calibri" charset="0"/>
                <a:ea typeface="Calibri" charset="0"/>
                <a:cs typeface="Calibri" charset="0"/>
              </a:rPr>
              <a:t>mesures</a:t>
            </a:r>
            <a:r>
              <a:rPr lang="en-US" altLang="en-US" dirty="0">
                <a:latin typeface="Calibri" charset="0"/>
                <a:ea typeface="Calibri" charset="0"/>
                <a:cs typeface="Calibri" charset="0"/>
              </a:rPr>
              <a:t> </a:t>
            </a:r>
            <a:r>
              <a:rPr lang="en-US" altLang="en-US" dirty="0" err="1">
                <a:latin typeface="Calibri" charset="0"/>
                <a:ea typeface="Calibri" charset="0"/>
                <a:cs typeface="Calibri" charset="0"/>
              </a:rPr>
              <a:t>oscillométriques</a:t>
            </a:r>
            <a:r>
              <a:rPr lang="en-US" altLang="en-US" dirty="0">
                <a:latin typeface="Calibri" charset="0"/>
                <a:ea typeface="Calibri" charset="0"/>
                <a:cs typeface="Calibri" charset="0"/>
              </a:rPr>
              <a:t> </a:t>
            </a:r>
            <a:r>
              <a:rPr lang="en-US" altLang="en-US" dirty="0" err="1">
                <a:latin typeface="Calibri" charset="0"/>
                <a:ea typeface="Calibri" charset="0"/>
                <a:cs typeface="Calibri" charset="0"/>
              </a:rPr>
              <a:t>en</a:t>
            </a:r>
            <a:r>
              <a:rPr lang="en-US" altLang="en-US" dirty="0">
                <a:latin typeface="Calibri" charset="0"/>
                <a:ea typeface="Calibri" charset="0"/>
                <a:cs typeface="Calibri" charset="0"/>
              </a:rPr>
              <a:t> </a:t>
            </a:r>
            <a:r>
              <a:rPr lang="en-US" altLang="en-US" dirty="0" err="1">
                <a:latin typeface="Calibri" charset="0"/>
                <a:ea typeface="Calibri" charset="0"/>
                <a:cs typeface="Calibri" charset="0"/>
              </a:rPr>
              <a:t>série</a:t>
            </a:r>
            <a:r>
              <a:rPr lang="en-US" altLang="en-US" dirty="0">
                <a:latin typeface="Calibri" charset="0"/>
                <a:ea typeface="Calibri" charset="0"/>
                <a:cs typeface="Calibri" charset="0"/>
              </a:rPr>
              <a:t> de la PA)</a:t>
            </a:r>
          </a:p>
          <a:p>
            <a:pPr algn="ctr" defTabSz="914400">
              <a:defRPr/>
            </a:pPr>
            <a:r>
              <a:rPr lang="en-US" altLang="en-US" i="1" dirty="0">
                <a:solidFill>
                  <a:srgbClr val="000000"/>
                </a:solidFill>
                <a:latin typeface="+mj-lt"/>
                <a:ea typeface="MS PGothic" pitchFamily="34" charset="-128"/>
                <a:cs typeface="+mn-cs"/>
              </a:rPr>
              <a:t>TRAITEMENT INITIAL</a:t>
            </a:r>
          </a:p>
          <a:p>
            <a:pPr lvl="0" algn="ctr">
              <a:defRPr/>
            </a:pPr>
            <a:endParaRPr lang="en-US" altLang="en-US" dirty="0">
              <a:latin typeface="Calibri" charset="0"/>
              <a:ea typeface="Calibri" charset="0"/>
              <a:cs typeface="Calibri" charset="0"/>
            </a:endParaRPr>
          </a:p>
        </p:txBody>
      </p:sp>
      <p:cxnSp>
        <p:nvCxnSpPr>
          <p:cNvPr id="30" name="AutoShape 18"/>
          <p:cNvCxnSpPr>
            <a:cxnSpLocks noChangeShapeType="1"/>
          </p:cNvCxnSpPr>
          <p:nvPr/>
        </p:nvCxnSpPr>
        <p:spPr bwMode="auto">
          <a:xfrm>
            <a:off x="1226915" y="3877146"/>
            <a:ext cx="0" cy="248682"/>
          </a:xfrm>
          <a:prstGeom prst="straightConnector1">
            <a:avLst/>
          </a:prstGeom>
          <a:noFill/>
          <a:ln w="28575">
            <a:solidFill>
              <a:schemeClr val="accent1"/>
            </a:solidFill>
            <a:round/>
            <a:headEnd type="none" w="med" len="med"/>
            <a:tailEnd type="triangle" w="med" len="med"/>
          </a:ln>
          <a:extLst>
            <a:ext uri="{909E8E84-426E-40dd-AFC4-6F175D3DCCD1}">
              <a14:hiddenFill xmlns:a14="http://schemas.microsoft.com/office/drawing/2010/main">
                <a:noFill/>
              </a14:hiddenFill>
            </a:ext>
          </a:extLst>
        </p:spPr>
      </p:cxnSp>
      <p:grpSp>
        <p:nvGrpSpPr>
          <p:cNvPr id="31" name="Group 15"/>
          <p:cNvGrpSpPr>
            <a:grpSpLocks/>
          </p:cNvGrpSpPr>
          <p:nvPr/>
        </p:nvGrpSpPr>
        <p:grpSpPr bwMode="auto">
          <a:xfrm>
            <a:off x="552259" y="4125828"/>
            <a:ext cx="1241425" cy="577850"/>
            <a:chOff x="799" y="1952"/>
            <a:chExt cx="782" cy="364"/>
          </a:xfrm>
        </p:grpSpPr>
        <p:sp>
          <p:nvSpPr>
            <p:cNvPr id="32" name="Rectangle 16"/>
            <p:cNvSpPr>
              <a:spLocks noChangeArrowheads="1"/>
            </p:cNvSpPr>
            <p:nvPr/>
          </p:nvSpPr>
          <p:spPr bwMode="auto">
            <a:xfrm>
              <a:off x="799" y="1952"/>
              <a:ext cx="782" cy="364"/>
            </a:xfrm>
            <a:prstGeom prst="rect">
              <a:avLst/>
            </a:prstGeom>
            <a:solidFill>
              <a:schemeClr val="tx2">
                <a:lumMod val="10000"/>
                <a:lumOff val="90000"/>
              </a:schemeClr>
            </a:solidFill>
            <a:ln w="25400">
              <a:solidFill>
                <a:schemeClr val="tx2"/>
              </a:solidFill>
              <a:miter lim="800000"/>
              <a:headEnd/>
              <a:tailEnd/>
            </a:ln>
          </p:spPr>
          <p:txBody>
            <a:bodyPr/>
            <a:lstStyle/>
            <a:p>
              <a:pPr marL="0" marR="0" lvl="0" indent="0" algn="l" defTabSz="457200" rtl="0" eaLnBrk="1" fontAlgn="auto" latinLnBrk="0" hangingPunct="1">
                <a:lnSpc>
                  <a:spcPct val="100000"/>
                </a:lnSpc>
                <a:spcBef>
                  <a:spcPct val="50000"/>
                </a:spcBef>
                <a:spcAft>
                  <a:spcPts val="0"/>
                </a:spcAft>
                <a:buClrTx/>
                <a:buSzTx/>
                <a:buFontTx/>
                <a:buNone/>
                <a:tabLst/>
                <a:defRPr/>
              </a:pPr>
              <a:endParaRPr kumimoji="0" lang="en-CA" sz="1300" b="0" i="0" u="none" strike="noStrike" kern="1200" cap="none" spc="0" normalizeH="0" baseline="0" noProof="0" dirty="0">
                <a:ln>
                  <a:noFill/>
                </a:ln>
                <a:solidFill>
                  <a:srgbClr val="110F5D"/>
                </a:solidFill>
                <a:effectLst/>
                <a:uLnTx/>
                <a:uFillTx/>
                <a:latin typeface="Calibri" charset="0"/>
                <a:ea typeface="Calibri" charset="0"/>
                <a:cs typeface="Calibri" charset="0"/>
              </a:endParaRPr>
            </a:p>
          </p:txBody>
        </p:sp>
        <p:sp>
          <p:nvSpPr>
            <p:cNvPr id="33" name="Rectangle 17"/>
            <p:cNvSpPr>
              <a:spLocks noChangeArrowheads="1"/>
            </p:cNvSpPr>
            <p:nvPr/>
          </p:nvSpPr>
          <p:spPr bwMode="auto">
            <a:xfrm>
              <a:off x="879" y="2013"/>
              <a:ext cx="624" cy="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0" algn="ctr">
                <a:lnSpc>
                  <a:spcPct val="90000"/>
                </a:lnSpc>
                <a:defRPr/>
              </a:pPr>
              <a:r>
                <a:rPr lang="en-CA" altLang="en-US" sz="1400" b="1" dirty="0" err="1">
                  <a:solidFill>
                    <a:schemeClr val="accent1"/>
                  </a:solidFill>
                  <a:latin typeface="Calibri" charset="0"/>
                  <a:ea typeface="Calibri" charset="0"/>
                  <a:cs typeface="Calibri" charset="0"/>
                </a:rPr>
                <a:t>Diurétiques</a:t>
              </a:r>
              <a:r>
                <a:rPr lang="en-CA" altLang="en-US" sz="1400" b="1" dirty="0">
                  <a:solidFill>
                    <a:schemeClr val="accent1"/>
                  </a:solidFill>
                  <a:latin typeface="Calibri" charset="0"/>
                  <a:ea typeface="Calibri" charset="0"/>
                  <a:cs typeface="Calibri" charset="0"/>
                </a:rPr>
                <a:t/>
              </a:r>
              <a:br>
                <a:rPr lang="en-CA" altLang="en-US" sz="1400" b="1" dirty="0">
                  <a:solidFill>
                    <a:schemeClr val="accent1"/>
                  </a:solidFill>
                  <a:latin typeface="Calibri" charset="0"/>
                  <a:ea typeface="Calibri" charset="0"/>
                  <a:cs typeface="Calibri" charset="0"/>
                </a:rPr>
              </a:br>
              <a:r>
                <a:rPr lang="en-CA" altLang="en-US" sz="1400" b="1" dirty="0" err="1">
                  <a:solidFill>
                    <a:schemeClr val="accent1"/>
                  </a:solidFill>
                  <a:latin typeface="Calibri" charset="0"/>
                  <a:ea typeface="Calibri" charset="0"/>
                  <a:cs typeface="Calibri" charset="0"/>
                </a:rPr>
                <a:t>thiazidiques</a:t>
              </a:r>
              <a:r>
                <a:rPr lang="en-CA" altLang="en-US" sz="1400" b="1" dirty="0">
                  <a:solidFill>
                    <a:schemeClr val="accent1"/>
                  </a:solidFill>
                  <a:latin typeface="Calibri" charset="0"/>
                  <a:ea typeface="Calibri" charset="0"/>
                  <a:cs typeface="Calibri" charset="0"/>
                </a:rPr>
                <a:t>*</a:t>
              </a:r>
            </a:p>
          </p:txBody>
        </p:sp>
      </p:grpSp>
      <p:grpSp>
        <p:nvGrpSpPr>
          <p:cNvPr id="40" name="Group 19"/>
          <p:cNvGrpSpPr>
            <a:grpSpLocks/>
          </p:cNvGrpSpPr>
          <p:nvPr/>
        </p:nvGrpSpPr>
        <p:grpSpPr bwMode="auto">
          <a:xfrm>
            <a:off x="1925447" y="4125828"/>
            <a:ext cx="1139825" cy="577850"/>
            <a:chOff x="1716" y="1951"/>
            <a:chExt cx="532" cy="364"/>
          </a:xfrm>
        </p:grpSpPr>
        <p:sp>
          <p:nvSpPr>
            <p:cNvPr id="42" name="Rectangle 20"/>
            <p:cNvSpPr>
              <a:spLocks noChangeArrowheads="1"/>
            </p:cNvSpPr>
            <p:nvPr/>
          </p:nvSpPr>
          <p:spPr bwMode="auto">
            <a:xfrm>
              <a:off x="1716" y="1951"/>
              <a:ext cx="532" cy="364"/>
            </a:xfrm>
            <a:prstGeom prst="rect">
              <a:avLst/>
            </a:prstGeom>
            <a:solidFill>
              <a:schemeClr val="tx2">
                <a:lumMod val="10000"/>
                <a:lumOff val="90000"/>
              </a:schemeClr>
            </a:solidFill>
            <a:ln w="25400">
              <a:solidFill>
                <a:schemeClr val="tx2"/>
              </a:solidFill>
              <a:miter lim="800000"/>
              <a:headEnd/>
              <a:tailEnd/>
            </a:ln>
          </p:spPr>
          <p:txBody>
            <a:bodyPr/>
            <a:lstStyle/>
            <a:p>
              <a:pPr marL="0" marR="0" lvl="0" indent="0" algn="l" defTabSz="457200" rtl="0" eaLnBrk="1" fontAlgn="auto" latinLnBrk="0" hangingPunct="1">
                <a:lnSpc>
                  <a:spcPct val="100000"/>
                </a:lnSpc>
                <a:spcBef>
                  <a:spcPct val="50000"/>
                </a:spcBef>
                <a:spcAft>
                  <a:spcPts val="0"/>
                </a:spcAft>
                <a:buClrTx/>
                <a:buSzTx/>
                <a:buFontTx/>
                <a:buNone/>
                <a:tabLst/>
                <a:defRPr/>
              </a:pPr>
              <a:endParaRPr kumimoji="0" lang="en-CA" sz="1300" b="0" i="0" u="none" strike="noStrike" kern="1200" cap="none" spc="0" normalizeH="0" baseline="0" noProof="0" dirty="0">
                <a:ln>
                  <a:noFill/>
                </a:ln>
                <a:solidFill>
                  <a:srgbClr val="110F5D"/>
                </a:solidFill>
                <a:effectLst/>
                <a:uLnTx/>
                <a:uFillTx/>
                <a:latin typeface="Calibri" charset="0"/>
                <a:ea typeface="Calibri" charset="0"/>
                <a:cs typeface="Calibri" charset="0"/>
              </a:endParaRPr>
            </a:p>
          </p:txBody>
        </p:sp>
        <p:sp>
          <p:nvSpPr>
            <p:cNvPr id="44" name="Rectangle 21"/>
            <p:cNvSpPr>
              <a:spLocks noChangeArrowheads="1"/>
            </p:cNvSpPr>
            <p:nvPr/>
          </p:nvSpPr>
          <p:spPr bwMode="auto">
            <a:xfrm>
              <a:off x="1857" y="2072"/>
              <a:ext cx="227"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0" algn="ctr">
                <a:lnSpc>
                  <a:spcPct val="90000"/>
                </a:lnSpc>
                <a:defRPr/>
              </a:pPr>
              <a:r>
                <a:rPr lang="en-CA" altLang="en-US" sz="1400" b="1" dirty="0">
                  <a:solidFill>
                    <a:schemeClr val="accent1"/>
                  </a:solidFill>
                  <a:latin typeface="Calibri" charset="0"/>
                  <a:ea typeface="Calibri" charset="0"/>
                  <a:cs typeface="Calibri" charset="0"/>
                </a:rPr>
                <a:t> </a:t>
              </a:r>
              <a:r>
                <a:rPr lang="en-CA" altLang="en-US" sz="1400" b="1" dirty="0" smtClean="0">
                  <a:solidFill>
                    <a:schemeClr val="accent1"/>
                  </a:solidFill>
                  <a:latin typeface="Calibri" charset="0"/>
                  <a:ea typeface="Calibri" charset="0"/>
                  <a:cs typeface="Calibri" charset="0"/>
                </a:rPr>
                <a:t>IECA</a:t>
              </a:r>
              <a:r>
                <a:rPr lang="de-DE" altLang="en-US" sz="1400" b="1" dirty="0" smtClean="0">
                  <a:solidFill>
                    <a:schemeClr val="accent1"/>
                  </a:solidFill>
                  <a:latin typeface="Calibri" charset="0"/>
                  <a:ea typeface="Calibri" charset="0"/>
                  <a:cs typeface="Calibri" charset="0"/>
                </a:rPr>
                <a:t>I</a:t>
              </a:r>
              <a:r>
                <a:rPr lang="en-CA" altLang="en-US" sz="1400" b="1" baseline="30000" dirty="0" smtClean="0">
                  <a:solidFill>
                    <a:schemeClr val="accent1"/>
                  </a:solidFill>
                  <a:latin typeface="Calibri" charset="0"/>
                  <a:ea typeface="Calibri" charset="0"/>
                  <a:cs typeface="Calibri" charset="0"/>
                </a:rPr>
                <a:t>§</a:t>
              </a:r>
              <a:r>
                <a:rPr lang="de-DE" altLang="en-US" sz="1400" b="1" dirty="0" smtClean="0">
                  <a:solidFill>
                    <a:schemeClr val="accent1"/>
                  </a:solidFill>
                  <a:latin typeface="Calibri" charset="0"/>
                  <a:ea typeface="Calibri" charset="0"/>
                  <a:cs typeface="Calibri" charset="0"/>
                </a:rPr>
                <a:t> </a:t>
              </a:r>
              <a:r>
                <a:rPr lang="en-CA" altLang="en-US" sz="1400" b="1" dirty="0" smtClean="0">
                  <a:solidFill>
                    <a:schemeClr val="accent1"/>
                  </a:solidFill>
                  <a:latin typeface="Calibri" charset="0"/>
                  <a:ea typeface="Calibri" charset="0"/>
                  <a:cs typeface="Calibri" charset="0"/>
                </a:rPr>
                <a:t> </a:t>
              </a:r>
              <a:endParaRPr lang="en-CA" altLang="en-US" sz="1400" b="1" dirty="0">
                <a:solidFill>
                  <a:schemeClr val="accent1"/>
                </a:solidFill>
                <a:latin typeface="Calibri" charset="0"/>
                <a:ea typeface="Calibri" charset="0"/>
                <a:cs typeface="Calibri" charset="0"/>
              </a:endParaRPr>
            </a:p>
          </p:txBody>
        </p:sp>
      </p:grpSp>
      <p:grpSp>
        <p:nvGrpSpPr>
          <p:cNvPr id="46" name="Group 23"/>
          <p:cNvGrpSpPr>
            <a:grpSpLocks/>
          </p:cNvGrpSpPr>
          <p:nvPr/>
        </p:nvGrpSpPr>
        <p:grpSpPr bwMode="auto">
          <a:xfrm>
            <a:off x="4435286" y="4125828"/>
            <a:ext cx="1206500" cy="577850"/>
            <a:chOff x="3027" y="1951"/>
            <a:chExt cx="966" cy="364"/>
          </a:xfrm>
        </p:grpSpPr>
        <p:sp>
          <p:nvSpPr>
            <p:cNvPr id="48" name="Rectangle 24"/>
            <p:cNvSpPr>
              <a:spLocks noChangeArrowheads="1"/>
            </p:cNvSpPr>
            <p:nvPr/>
          </p:nvSpPr>
          <p:spPr bwMode="auto">
            <a:xfrm>
              <a:off x="3027" y="1951"/>
              <a:ext cx="966" cy="364"/>
            </a:xfrm>
            <a:prstGeom prst="rect">
              <a:avLst/>
            </a:prstGeom>
            <a:solidFill>
              <a:schemeClr val="tx2">
                <a:lumMod val="10000"/>
                <a:lumOff val="90000"/>
              </a:schemeClr>
            </a:solidFill>
            <a:ln w="25400">
              <a:solidFill>
                <a:schemeClr val="tx2"/>
              </a:solidFill>
              <a:miter lim="800000"/>
              <a:headEnd/>
              <a:tailEnd/>
            </a:ln>
          </p:spPr>
          <p:txBody>
            <a:bodyPr/>
            <a:lstStyle/>
            <a:p>
              <a:pPr marL="0" marR="0" lvl="0" indent="0" algn="l" defTabSz="457200" rtl="0" eaLnBrk="1" fontAlgn="auto" latinLnBrk="0" hangingPunct="1">
                <a:lnSpc>
                  <a:spcPct val="100000"/>
                </a:lnSpc>
                <a:spcBef>
                  <a:spcPct val="50000"/>
                </a:spcBef>
                <a:spcAft>
                  <a:spcPts val="0"/>
                </a:spcAft>
                <a:buClrTx/>
                <a:buSzTx/>
                <a:buFontTx/>
                <a:buNone/>
                <a:tabLst/>
                <a:defRPr/>
              </a:pPr>
              <a:endParaRPr kumimoji="0" lang="en-CA" sz="1300" b="0" i="0" u="none" strike="noStrike" kern="1200" cap="none" spc="0" normalizeH="0" baseline="0" noProof="0" dirty="0">
                <a:ln>
                  <a:noFill/>
                </a:ln>
                <a:solidFill>
                  <a:srgbClr val="110F5D"/>
                </a:solidFill>
                <a:effectLst/>
                <a:uLnTx/>
                <a:uFillTx/>
                <a:latin typeface="Calibri" charset="0"/>
                <a:ea typeface="Calibri" charset="0"/>
                <a:cs typeface="Calibri" charset="0"/>
              </a:endParaRPr>
            </a:p>
          </p:txBody>
        </p:sp>
        <p:sp>
          <p:nvSpPr>
            <p:cNvPr id="50" name="Rectangle 25"/>
            <p:cNvSpPr>
              <a:spLocks noChangeArrowheads="1"/>
            </p:cNvSpPr>
            <p:nvPr/>
          </p:nvSpPr>
          <p:spPr bwMode="auto">
            <a:xfrm>
              <a:off x="3201" y="2012"/>
              <a:ext cx="620"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0" algn="ctr">
                <a:lnSpc>
                  <a:spcPct val="90000"/>
                </a:lnSpc>
                <a:defRPr/>
              </a:pPr>
              <a:r>
                <a:rPr lang="en-CA" altLang="en-US" sz="1400" b="1" dirty="0">
                  <a:solidFill>
                    <a:schemeClr val="accent1"/>
                  </a:solidFill>
                  <a:latin typeface="Calibri" charset="0"/>
                  <a:ea typeface="Calibri" charset="0"/>
                  <a:cs typeface="Calibri" charset="0"/>
                </a:rPr>
                <a:t>IC </a:t>
              </a:r>
              <a:r>
                <a:rPr lang="en-CA" altLang="en-US" sz="1400" b="1" dirty="0" err="1">
                  <a:solidFill>
                    <a:schemeClr val="accent1"/>
                  </a:solidFill>
                  <a:latin typeface="Calibri" charset="0"/>
                  <a:ea typeface="Calibri" charset="0"/>
                  <a:cs typeface="Calibri" charset="0"/>
                </a:rPr>
                <a:t>à</a:t>
              </a:r>
              <a:r>
                <a:rPr lang="en-CA" altLang="en-US" sz="1400" b="1" dirty="0">
                  <a:solidFill>
                    <a:schemeClr val="accent1"/>
                  </a:solidFill>
                  <a:latin typeface="Calibri" charset="0"/>
                  <a:ea typeface="Calibri" charset="0"/>
                  <a:cs typeface="Calibri" charset="0"/>
                </a:rPr>
                <a:t> action</a:t>
              </a:r>
              <a:br>
                <a:rPr lang="en-CA" altLang="en-US" sz="1400" b="1" dirty="0">
                  <a:solidFill>
                    <a:schemeClr val="accent1"/>
                  </a:solidFill>
                  <a:latin typeface="Calibri" charset="0"/>
                  <a:ea typeface="Calibri" charset="0"/>
                  <a:cs typeface="Calibri" charset="0"/>
                </a:rPr>
              </a:br>
              <a:r>
                <a:rPr lang="en-CA" altLang="en-US" sz="1400" b="1" dirty="0" err="1">
                  <a:solidFill>
                    <a:schemeClr val="accent1"/>
                  </a:solidFill>
                  <a:latin typeface="Calibri" charset="0"/>
                  <a:ea typeface="Calibri" charset="0"/>
                  <a:cs typeface="Calibri" charset="0"/>
                </a:rPr>
                <a:t>prolongée</a:t>
              </a:r>
              <a:endParaRPr lang="en-CA" altLang="en-US" sz="1400" b="1" dirty="0">
                <a:solidFill>
                  <a:schemeClr val="accent1"/>
                </a:solidFill>
                <a:latin typeface="Calibri" charset="0"/>
                <a:ea typeface="Calibri" charset="0"/>
                <a:cs typeface="Calibri" charset="0"/>
              </a:endParaRPr>
            </a:p>
          </p:txBody>
        </p:sp>
      </p:grpSp>
      <p:grpSp>
        <p:nvGrpSpPr>
          <p:cNvPr id="68" name="Group 32"/>
          <p:cNvGrpSpPr>
            <a:grpSpLocks/>
          </p:cNvGrpSpPr>
          <p:nvPr/>
        </p:nvGrpSpPr>
        <p:grpSpPr bwMode="auto">
          <a:xfrm>
            <a:off x="3197035" y="4125828"/>
            <a:ext cx="1106488" cy="577850"/>
            <a:chOff x="2316" y="1951"/>
            <a:chExt cx="532" cy="364"/>
          </a:xfrm>
        </p:grpSpPr>
        <p:sp>
          <p:nvSpPr>
            <p:cNvPr id="69" name="Rectangle 33"/>
            <p:cNvSpPr>
              <a:spLocks noChangeArrowheads="1"/>
            </p:cNvSpPr>
            <p:nvPr/>
          </p:nvSpPr>
          <p:spPr bwMode="auto">
            <a:xfrm>
              <a:off x="2316" y="1951"/>
              <a:ext cx="532" cy="364"/>
            </a:xfrm>
            <a:prstGeom prst="rect">
              <a:avLst/>
            </a:prstGeom>
            <a:solidFill>
              <a:schemeClr val="tx2">
                <a:lumMod val="10000"/>
                <a:lumOff val="90000"/>
              </a:schemeClr>
            </a:solidFill>
            <a:ln w="25400">
              <a:solidFill>
                <a:schemeClr val="tx2"/>
              </a:solidFill>
              <a:miter lim="800000"/>
              <a:headEnd/>
              <a:tailEnd/>
            </a:ln>
          </p:spPr>
          <p:txBody>
            <a:bodyPr/>
            <a:lstStyle/>
            <a:p>
              <a:pPr marL="0" marR="0" lvl="0" indent="0" algn="l" defTabSz="457200" rtl="0" eaLnBrk="1" fontAlgn="auto" latinLnBrk="0" hangingPunct="1">
                <a:lnSpc>
                  <a:spcPct val="100000"/>
                </a:lnSpc>
                <a:spcBef>
                  <a:spcPct val="50000"/>
                </a:spcBef>
                <a:spcAft>
                  <a:spcPts val="0"/>
                </a:spcAft>
                <a:buClrTx/>
                <a:buSzTx/>
                <a:buFontTx/>
                <a:buNone/>
                <a:tabLst/>
                <a:defRPr/>
              </a:pPr>
              <a:endParaRPr kumimoji="0" lang="en-CA" sz="1300" b="0" i="0" u="none" strike="noStrike" kern="1200" cap="none" spc="0" normalizeH="0" baseline="0" noProof="0" dirty="0">
                <a:ln>
                  <a:noFill/>
                </a:ln>
                <a:solidFill>
                  <a:srgbClr val="110F5D"/>
                </a:solidFill>
                <a:effectLst/>
                <a:uLnTx/>
                <a:uFillTx/>
                <a:latin typeface="Calibri" charset="0"/>
                <a:ea typeface="Calibri" charset="0"/>
                <a:cs typeface="Calibri" charset="0"/>
              </a:endParaRPr>
            </a:p>
          </p:txBody>
        </p:sp>
        <p:sp>
          <p:nvSpPr>
            <p:cNvPr id="70" name="Rectangle 34"/>
            <p:cNvSpPr>
              <a:spLocks noChangeArrowheads="1"/>
            </p:cNvSpPr>
            <p:nvPr/>
          </p:nvSpPr>
          <p:spPr bwMode="auto">
            <a:xfrm>
              <a:off x="2482" y="2036"/>
              <a:ext cx="197"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0" algn="ctr">
                <a:lnSpc>
                  <a:spcPct val="90000"/>
                </a:lnSpc>
                <a:defRPr/>
              </a:pPr>
              <a:r>
                <a:rPr kumimoji="0" lang="en-CA" altLang="en-US" sz="1400" b="1" i="0" u="none" strike="noStrike" kern="1200" cap="none" spc="0" normalizeH="0" baseline="0" noProof="0" dirty="0" smtClean="0">
                  <a:ln>
                    <a:noFill/>
                  </a:ln>
                  <a:solidFill>
                    <a:schemeClr val="accent1"/>
                  </a:solidFill>
                  <a:effectLst/>
                  <a:uLnTx/>
                  <a:uFillTx/>
                  <a:latin typeface="Calibri" charset="0"/>
                  <a:ea typeface="Calibri" charset="0"/>
                  <a:cs typeface="Calibri" charset="0"/>
                </a:rPr>
                <a:t>ARA</a:t>
              </a:r>
              <a:r>
                <a:rPr lang="en-CA" altLang="en-US" b="1" baseline="30000" dirty="0" smtClean="0">
                  <a:solidFill>
                    <a:schemeClr val="accent1"/>
                  </a:solidFill>
                  <a:latin typeface="Calibri" charset="0"/>
                  <a:ea typeface="Calibri" charset="0"/>
                  <a:cs typeface="Calibri" charset="0"/>
                </a:rPr>
                <a:t>§</a:t>
              </a:r>
              <a:r>
                <a:rPr lang="de-DE" altLang="en-US" b="1" dirty="0" smtClean="0">
                  <a:solidFill>
                    <a:schemeClr val="accent1"/>
                  </a:solidFill>
                  <a:latin typeface="Calibri" charset="0"/>
                  <a:ea typeface="Calibri" charset="0"/>
                  <a:cs typeface="Calibri" charset="0"/>
                </a:rPr>
                <a:t> </a:t>
              </a:r>
              <a:endParaRPr kumimoji="0" lang="en-CA" altLang="en-US" sz="1800" b="1" i="0" u="none" strike="noStrike" kern="1200" cap="none" spc="0" normalizeH="0" baseline="0" noProof="0" dirty="0">
                <a:ln>
                  <a:noFill/>
                </a:ln>
                <a:solidFill>
                  <a:schemeClr val="accent1"/>
                </a:solidFill>
                <a:effectLst/>
                <a:uLnTx/>
                <a:uFillTx/>
                <a:latin typeface="Calibri" charset="0"/>
                <a:ea typeface="Calibri" charset="0"/>
                <a:cs typeface="Calibri" charset="0"/>
              </a:endParaRPr>
            </a:p>
          </p:txBody>
        </p:sp>
      </p:grpSp>
      <p:grpSp>
        <p:nvGrpSpPr>
          <p:cNvPr id="71" name="Group 23"/>
          <p:cNvGrpSpPr>
            <a:grpSpLocks/>
          </p:cNvGrpSpPr>
          <p:nvPr/>
        </p:nvGrpSpPr>
        <p:grpSpPr bwMode="auto">
          <a:xfrm>
            <a:off x="5773548" y="4127418"/>
            <a:ext cx="2855095" cy="627063"/>
            <a:chOff x="3027" y="1944"/>
            <a:chExt cx="2292" cy="395"/>
          </a:xfrm>
        </p:grpSpPr>
        <p:sp>
          <p:nvSpPr>
            <p:cNvPr id="72" name="Rectangle 24"/>
            <p:cNvSpPr>
              <a:spLocks noChangeArrowheads="1"/>
            </p:cNvSpPr>
            <p:nvPr/>
          </p:nvSpPr>
          <p:spPr bwMode="auto">
            <a:xfrm>
              <a:off x="3027" y="1944"/>
              <a:ext cx="966" cy="364"/>
            </a:xfrm>
            <a:prstGeom prst="rect">
              <a:avLst/>
            </a:prstGeom>
            <a:solidFill>
              <a:schemeClr val="tx2">
                <a:lumMod val="10000"/>
                <a:lumOff val="90000"/>
              </a:schemeClr>
            </a:solidFill>
            <a:ln w="25400">
              <a:solidFill>
                <a:schemeClr val="tx2"/>
              </a:solidFill>
              <a:miter lim="800000"/>
              <a:headEnd/>
              <a:tailEnd/>
            </a:ln>
          </p:spPr>
          <p:txBody>
            <a:bodyPr/>
            <a:lstStyle/>
            <a:p>
              <a:pPr marL="0" marR="0" lvl="0" indent="0" algn="l" defTabSz="457200" rtl="0" eaLnBrk="1" fontAlgn="auto" latinLnBrk="0" hangingPunct="1">
                <a:lnSpc>
                  <a:spcPct val="100000"/>
                </a:lnSpc>
                <a:spcBef>
                  <a:spcPct val="50000"/>
                </a:spcBef>
                <a:spcAft>
                  <a:spcPts val="0"/>
                </a:spcAft>
                <a:buClrTx/>
                <a:buSzTx/>
                <a:buFontTx/>
                <a:buNone/>
                <a:tabLst/>
                <a:defRPr/>
              </a:pPr>
              <a:endParaRPr kumimoji="0" lang="en-CA" sz="1300" b="0" i="0" u="none" strike="noStrike" kern="1200" cap="none" spc="0" normalizeH="0" baseline="0" noProof="0" dirty="0">
                <a:ln>
                  <a:noFill/>
                </a:ln>
                <a:solidFill>
                  <a:srgbClr val="110F5D"/>
                </a:solidFill>
                <a:effectLst/>
                <a:uLnTx/>
                <a:uFillTx/>
                <a:latin typeface="Calibri" charset="0"/>
                <a:ea typeface="Calibri" charset="0"/>
                <a:cs typeface="Calibri" charset="0"/>
              </a:endParaRPr>
            </a:p>
          </p:txBody>
        </p:sp>
        <p:sp>
          <p:nvSpPr>
            <p:cNvPr id="73" name="Rectangle 25"/>
            <p:cNvSpPr>
              <a:spLocks noChangeArrowheads="1"/>
            </p:cNvSpPr>
            <p:nvPr/>
          </p:nvSpPr>
          <p:spPr bwMode="auto">
            <a:xfrm>
              <a:off x="3186" y="2012"/>
              <a:ext cx="64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90000"/>
                </a:lnSpc>
                <a:defRPr/>
              </a:pPr>
              <a:r>
                <a:rPr lang="en-CA" altLang="en-US" sz="1400" b="1" dirty="0" err="1">
                  <a:solidFill>
                    <a:schemeClr val="accent1"/>
                  </a:solidFill>
                  <a:latin typeface="Calibri" charset="0"/>
                  <a:ea typeface="Calibri" charset="0"/>
                  <a:cs typeface="Calibri" charset="0"/>
                </a:rPr>
                <a:t>Bêta</a:t>
              </a:r>
              <a:r>
                <a:rPr lang="en-CA" altLang="en-US" sz="1400" b="1" dirty="0">
                  <a:solidFill>
                    <a:schemeClr val="accent1"/>
                  </a:solidFill>
                  <a:latin typeface="Calibri" charset="0"/>
                  <a:ea typeface="Calibri" charset="0"/>
                  <a:cs typeface="Calibri" charset="0"/>
                </a:rPr>
                <a:t>-</a:t>
              </a:r>
              <a:br>
                <a:rPr lang="en-CA" altLang="en-US" sz="1400" b="1" dirty="0">
                  <a:solidFill>
                    <a:schemeClr val="accent1"/>
                  </a:solidFill>
                  <a:latin typeface="Calibri" charset="0"/>
                  <a:ea typeface="Calibri" charset="0"/>
                  <a:cs typeface="Calibri" charset="0"/>
                </a:rPr>
              </a:br>
              <a:r>
                <a:rPr lang="en-CA" altLang="en-US" sz="1400" b="1" dirty="0" err="1" smtClean="0">
                  <a:solidFill>
                    <a:schemeClr val="accent1"/>
                  </a:solidFill>
                  <a:latin typeface="Calibri" charset="0"/>
                  <a:ea typeface="Calibri" charset="0"/>
                  <a:cs typeface="Calibri" charset="0"/>
                </a:rPr>
                <a:t>bloquants</a:t>
              </a:r>
              <a:r>
                <a:rPr lang="sk-SK" altLang="en-US" sz="1400" b="1" baseline="30000" dirty="0">
                  <a:solidFill>
                    <a:schemeClr val="accent1"/>
                  </a:solidFill>
                  <a:latin typeface="Calibri" charset="0"/>
                  <a:ea typeface="Calibri" charset="0"/>
                  <a:cs typeface="Calibri" charset="0"/>
                </a:rPr>
                <a:t>†</a:t>
              </a:r>
            </a:p>
            <a:p>
              <a:pPr lvl="0" algn="ctr">
                <a:lnSpc>
                  <a:spcPct val="90000"/>
                </a:lnSpc>
                <a:defRPr/>
              </a:pPr>
              <a:endParaRPr lang="en-CA" altLang="en-US" sz="1400" b="1" baseline="30000" dirty="0">
                <a:solidFill>
                  <a:schemeClr val="accent1"/>
                </a:solidFill>
                <a:latin typeface="Calibri" charset="0"/>
                <a:ea typeface="Calibri" charset="0"/>
                <a:cs typeface="Calibri" charset="0"/>
              </a:endParaRPr>
            </a:p>
          </p:txBody>
        </p:sp>
        <p:sp>
          <p:nvSpPr>
            <p:cNvPr id="89" name="Rectangle 24"/>
            <p:cNvSpPr>
              <a:spLocks noChangeArrowheads="1"/>
            </p:cNvSpPr>
            <p:nvPr/>
          </p:nvSpPr>
          <p:spPr bwMode="auto">
            <a:xfrm>
              <a:off x="4099" y="1944"/>
              <a:ext cx="1220" cy="364"/>
            </a:xfrm>
            <a:prstGeom prst="rect">
              <a:avLst/>
            </a:prstGeom>
            <a:solidFill>
              <a:schemeClr val="tx2">
                <a:lumMod val="10000"/>
                <a:lumOff val="90000"/>
              </a:schemeClr>
            </a:solidFill>
            <a:ln w="25400">
              <a:solidFill>
                <a:schemeClr val="tx2"/>
              </a:solidFill>
              <a:miter lim="800000"/>
              <a:headEnd/>
              <a:tailEnd/>
            </a:ln>
          </p:spPr>
          <p:txBody>
            <a:bodyPr/>
            <a:lstStyle/>
            <a:p>
              <a:pPr marL="0" marR="0" lvl="0" indent="0" algn="l" defTabSz="457200" rtl="0" eaLnBrk="1" fontAlgn="auto" latinLnBrk="0" hangingPunct="1">
                <a:lnSpc>
                  <a:spcPct val="100000"/>
                </a:lnSpc>
                <a:spcBef>
                  <a:spcPct val="50000"/>
                </a:spcBef>
                <a:spcAft>
                  <a:spcPts val="0"/>
                </a:spcAft>
                <a:buClrTx/>
                <a:buSzTx/>
                <a:buFontTx/>
                <a:buNone/>
                <a:tabLst/>
                <a:defRPr/>
              </a:pPr>
              <a:endParaRPr kumimoji="0" lang="en-CA" sz="1300" b="0" i="0" u="none" strike="noStrike" kern="1200" cap="none" spc="0" normalizeH="0" baseline="0" noProof="0" dirty="0">
                <a:ln>
                  <a:noFill/>
                </a:ln>
                <a:solidFill>
                  <a:srgbClr val="110F5D"/>
                </a:solidFill>
                <a:effectLst/>
                <a:uLnTx/>
                <a:uFillTx/>
                <a:latin typeface="Calibri" charset="0"/>
                <a:ea typeface="Calibri" charset="0"/>
                <a:cs typeface="Calibri" charset="0"/>
              </a:endParaRPr>
            </a:p>
          </p:txBody>
        </p:sp>
        <p:sp>
          <p:nvSpPr>
            <p:cNvPr id="90" name="Rectangle 25"/>
            <p:cNvSpPr>
              <a:spLocks noChangeArrowheads="1"/>
            </p:cNvSpPr>
            <p:nvPr/>
          </p:nvSpPr>
          <p:spPr bwMode="auto">
            <a:xfrm>
              <a:off x="4247" y="1952"/>
              <a:ext cx="959"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0" algn="ctr">
                <a:lnSpc>
                  <a:spcPct val="90000"/>
                </a:lnSpc>
                <a:defRPr/>
              </a:pPr>
              <a:r>
                <a:rPr lang="en-CA" altLang="en-US" sz="1400" b="1" dirty="0">
                  <a:solidFill>
                    <a:schemeClr val="accent1"/>
                  </a:solidFill>
                  <a:latin typeface="Calibri" charset="0"/>
                  <a:ea typeface="Calibri" charset="0"/>
                  <a:cs typeface="Calibri" charset="0"/>
                </a:rPr>
                <a:t>Associations de </a:t>
              </a:r>
              <a:br>
                <a:rPr lang="en-CA" altLang="en-US" sz="1400" b="1" dirty="0">
                  <a:solidFill>
                    <a:schemeClr val="accent1"/>
                  </a:solidFill>
                  <a:latin typeface="Calibri" charset="0"/>
                  <a:ea typeface="Calibri" charset="0"/>
                  <a:cs typeface="Calibri" charset="0"/>
                </a:rPr>
              </a:br>
              <a:r>
                <a:rPr lang="en-CA" altLang="en-US" sz="1400" b="1" dirty="0" err="1">
                  <a:solidFill>
                    <a:schemeClr val="accent1"/>
                  </a:solidFill>
                  <a:latin typeface="Calibri" charset="0"/>
                  <a:ea typeface="Calibri" charset="0"/>
                  <a:cs typeface="Calibri" charset="0"/>
                </a:rPr>
                <a:t>méd</a:t>
              </a:r>
              <a:r>
                <a:rPr lang="en-CA" altLang="en-US" sz="1400" b="1" dirty="0">
                  <a:solidFill>
                    <a:schemeClr val="accent1"/>
                  </a:solidFill>
                  <a:latin typeface="Calibri" charset="0"/>
                  <a:ea typeface="Calibri" charset="0"/>
                  <a:cs typeface="Calibri" charset="0"/>
                </a:rPr>
                <a:t>. </a:t>
              </a:r>
              <a:r>
                <a:rPr lang="en-CA" altLang="en-US" sz="1400" b="1" dirty="0" err="1">
                  <a:solidFill>
                    <a:schemeClr val="accent1"/>
                  </a:solidFill>
                  <a:latin typeface="Calibri" charset="0"/>
                  <a:ea typeface="Calibri" charset="0"/>
                  <a:cs typeface="Calibri" charset="0"/>
                </a:rPr>
                <a:t>en</a:t>
              </a:r>
              <a:r>
                <a:rPr lang="en-CA" altLang="en-US" sz="1400" b="1" dirty="0">
                  <a:solidFill>
                    <a:schemeClr val="accent1"/>
                  </a:solidFill>
                  <a:latin typeface="Calibri" charset="0"/>
                  <a:ea typeface="Calibri" charset="0"/>
                  <a:cs typeface="Calibri" charset="0"/>
                </a:rPr>
                <a:t> mono-</a:t>
              </a:r>
              <a:br>
                <a:rPr lang="en-CA" altLang="en-US" sz="1400" b="1" dirty="0">
                  <a:solidFill>
                    <a:schemeClr val="accent1"/>
                  </a:solidFill>
                  <a:latin typeface="Calibri" charset="0"/>
                  <a:ea typeface="Calibri" charset="0"/>
                  <a:cs typeface="Calibri" charset="0"/>
                </a:rPr>
              </a:br>
              <a:r>
                <a:rPr lang="en-CA" altLang="en-US" sz="1400" b="1" dirty="0" err="1">
                  <a:solidFill>
                    <a:schemeClr val="accent1"/>
                  </a:solidFill>
                  <a:latin typeface="Calibri" charset="0"/>
                  <a:ea typeface="Calibri" charset="0"/>
                  <a:cs typeface="Calibri" charset="0"/>
                </a:rPr>
                <a:t>comprimé</a:t>
              </a:r>
              <a:r>
                <a:rPr lang="en-CA" altLang="en-US" sz="1400" b="1" baseline="30000" dirty="0">
                  <a:solidFill>
                    <a:schemeClr val="accent1"/>
                  </a:solidFill>
                  <a:latin typeface="Calibri" charset="0"/>
                  <a:ea typeface="Calibri" charset="0"/>
                  <a:cs typeface="Calibri" charset="0"/>
                </a:rPr>
                <a:t>**</a:t>
              </a:r>
            </a:p>
          </p:txBody>
        </p:sp>
      </p:grpSp>
      <p:cxnSp>
        <p:nvCxnSpPr>
          <p:cNvPr id="76" name="AutoShape 18"/>
          <p:cNvCxnSpPr>
            <a:cxnSpLocks noChangeShapeType="1"/>
          </p:cNvCxnSpPr>
          <p:nvPr/>
        </p:nvCxnSpPr>
        <p:spPr bwMode="auto">
          <a:xfrm>
            <a:off x="2508960" y="3877146"/>
            <a:ext cx="0" cy="248682"/>
          </a:xfrm>
          <a:prstGeom prst="straightConnector1">
            <a:avLst/>
          </a:prstGeom>
          <a:noFill/>
          <a:ln w="28575">
            <a:solidFill>
              <a:schemeClr val="accent1"/>
            </a:solidFill>
            <a:round/>
            <a:headEnd type="none" w="med" len="med"/>
            <a:tailEnd type="triangle" w="med" len="med"/>
          </a:ln>
          <a:extLst>
            <a:ext uri="{909E8E84-426E-40dd-AFC4-6F175D3DCCD1}">
              <a14:hiddenFill xmlns:a14="http://schemas.microsoft.com/office/drawing/2010/main">
                <a:noFill/>
              </a14:hiddenFill>
            </a:ext>
          </a:extLst>
        </p:spPr>
      </p:cxnSp>
      <p:cxnSp>
        <p:nvCxnSpPr>
          <p:cNvPr id="77" name="AutoShape 18"/>
          <p:cNvCxnSpPr>
            <a:cxnSpLocks noChangeShapeType="1"/>
          </p:cNvCxnSpPr>
          <p:nvPr/>
        </p:nvCxnSpPr>
        <p:spPr bwMode="auto">
          <a:xfrm>
            <a:off x="3725018" y="3877146"/>
            <a:ext cx="0" cy="248682"/>
          </a:xfrm>
          <a:prstGeom prst="straightConnector1">
            <a:avLst/>
          </a:prstGeom>
          <a:noFill/>
          <a:ln w="28575">
            <a:solidFill>
              <a:schemeClr val="accent1"/>
            </a:solidFill>
            <a:round/>
            <a:headEnd type="none" w="med" len="med"/>
            <a:tailEnd type="triangle" w="med" len="med"/>
          </a:ln>
          <a:extLst>
            <a:ext uri="{909E8E84-426E-40dd-AFC4-6F175D3DCCD1}">
              <a14:hiddenFill xmlns:a14="http://schemas.microsoft.com/office/drawing/2010/main">
                <a:noFill/>
              </a14:hiddenFill>
            </a:ext>
          </a:extLst>
        </p:spPr>
      </p:cxnSp>
      <p:cxnSp>
        <p:nvCxnSpPr>
          <p:cNvPr id="78" name="AutoShape 18"/>
          <p:cNvCxnSpPr>
            <a:cxnSpLocks noChangeShapeType="1"/>
          </p:cNvCxnSpPr>
          <p:nvPr/>
        </p:nvCxnSpPr>
        <p:spPr bwMode="auto">
          <a:xfrm>
            <a:off x="5044770" y="3877146"/>
            <a:ext cx="0" cy="248682"/>
          </a:xfrm>
          <a:prstGeom prst="straightConnector1">
            <a:avLst/>
          </a:prstGeom>
          <a:noFill/>
          <a:ln w="28575">
            <a:solidFill>
              <a:schemeClr val="accent1"/>
            </a:solidFill>
            <a:round/>
            <a:headEnd type="none" w="med" len="med"/>
            <a:tailEnd type="triangle" w="med" len="med"/>
          </a:ln>
          <a:extLst>
            <a:ext uri="{909E8E84-426E-40dd-AFC4-6F175D3DCCD1}">
              <a14:hiddenFill xmlns:a14="http://schemas.microsoft.com/office/drawing/2010/main">
                <a:noFill/>
              </a14:hiddenFill>
            </a:ext>
          </a:extLst>
        </p:spPr>
      </p:cxnSp>
      <p:cxnSp>
        <p:nvCxnSpPr>
          <p:cNvPr id="79" name="AutoShape 18"/>
          <p:cNvCxnSpPr>
            <a:cxnSpLocks noChangeShapeType="1"/>
          </p:cNvCxnSpPr>
          <p:nvPr/>
        </p:nvCxnSpPr>
        <p:spPr bwMode="auto">
          <a:xfrm>
            <a:off x="6355095" y="3877146"/>
            <a:ext cx="0" cy="248682"/>
          </a:xfrm>
          <a:prstGeom prst="straightConnector1">
            <a:avLst/>
          </a:prstGeom>
          <a:noFill/>
          <a:ln w="28575">
            <a:solidFill>
              <a:schemeClr val="accent1"/>
            </a:solidFill>
            <a:round/>
            <a:headEnd type="none" w="med" len="med"/>
            <a:tailEnd type="triangle" w="med" len="med"/>
          </a:ln>
          <a:extLst>
            <a:ext uri="{909E8E84-426E-40dd-AFC4-6F175D3DCCD1}">
              <a14:hiddenFill xmlns:a14="http://schemas.microsoft.com/office/drawing/2010/main">
                <a:noFill/>
              </a14:hiddenFill>
            </a:ext>
          </a:extLst>
        </p:spPr>
      </p:cxnSp>
      <p:cxnSp>
        <p:nvCxnSpPr>
          <p:cNvPr id="80" name="Connecteur droit 79"/>
          <p:cNvCxnSpPr/>
          <p:nvPr/>
        </p:nvCxnSpPr>
        <p:spPr>
          <a:xfrm>
            <a:off x="1226915" y="3877146"/>
            <a:ext cx="666366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1" name="Connecteur droit 80"/>
          <p:cNvCxnSpPr/>
          <p:nvPr/>
        </p:nvCxnSpPr>
        <p:spPr>
          <a:xfrm>
            <a:off x="4587298" y="3651165"/>
            <a:ext cx="0" cy="225983"/>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82" name="Freeform 12"/>
          <p:cNvSpPr>
            <a:spLocks/>
          </p:cNvSpPr>
          <p:nvPr/>
        </p:nvSpPr>
        <p:spPr bwMode="auto">
          <a:xfrm>
            <a:off x="3047623" y="2808527"/>
            <a:ext cx="3079750" cy="842638"/>
          </a:xfrm>
          <a:custGeom>
            <a:avLst/>
            <a:gdLst>
              <a:gd name="T0" fmla="*/ 0 w 2372"/>
              <a:gd name="T1" fmla="*/ 0 h 679"/>
              <a:gd name="T2" fmla="*/ 2147483646 w 2372"/>
              <a:gd name="T3" fmla="*/ 0 h 679"/>
              <a:gd name="T4" fmla="*/ 2147483646 w 2372"/>
              <a:gd name="T5" fmla="*/ 2147483646 h 679"/>
              <a:gd name="T6" fmla="*/ 2147483646 w 2372"/>
              <a:gd name="T7" fmla="*/ 2147483646 h 679"/>
              <a:gd name="T8" fmla="*/ 0 w 2372"/>
              <a:gd name="T9" fmla="*/ 2147483646 h 679"/>
              <a:gd name="T10" fmla="*/ 0 w 2372"/>
              <a:gd name="T11" fmla="*/ 0 h 679"/>
              <a:gd name="T12" fmla="*/ 0 60000 65536"/>
              <a:gd name="T13" fmla="*/ 0 60000 65536"/>
              <a:gd name="T14" fmla="*/ 0 60000 65536"/>
              <a:gd name="T15" fmla="*/ 0 60000 65536"/>
              <a:gd name="T16" fmla="*/ 0 60000 65536"/>
              <a:gd name="T17" fmla="*/ 0 60000 65536"/>
              <a:gd name="T18" fmla="*/ 0 w 2372"/>
              <a:gd name="T19" fmla="*/ 0 h 679"/>
              <a:gd name="T20" fmla="*/ 2372 w 2372"/>
              <a:gd name="T21" fmla="*/ 679 h 679"/>
            </a:gdLst>
            <a:ahLst/>
            <a:cxnLst>
              <a:cxn ang="T12">
                <a:pos x="T0" y="T1"/>
              </a:cxn>
              <a:cxn ang="T13">
                <a:pos x="T2" y="T3"/>
              </a:cxn>
              <a:cxn ang="T14">
                <a:pos x="T4" y="T5"/>
              </a:cxn>
              <a:cxn ang="T15">
                <a:pos x="T6" y="T7"/>
              </a:cxn>
              <a:cxn ang="T16">
                <a:pos x="T8" y="T9"/>
              </a:cxn>
              <a:cxn ang="T17">
                <a:pos x="T10" y="T11"/>
              </a:cxn>
            </a:cxnLst>
            <a:rect l="T18" t="T19" r="T20" b="T21"/>
            <a:pathLst>
              <a:path w="2372" h="679">
                <a:moveTo>
                  <a:pt x="0" y="0"/>
                </a:moveTo>
                <a:lnTo>
                  <a:pt x="2372" y="0"/>
                </a:lnTo>
                <a:lnTo>
                  <a:pt x="2372" y="344"/>
                </a:lnTo>
                <a:lnTo>
                  <a:pt x="1191" y="679"/>
                </a:lnTo>
                <a:lnTo>
                  <a:pt x="0" y="344"/>
                </a:lnTo>
                <a:lnTo>
                  <a:pt x="0" y="0"/>
                </a:lnTo>
                <a:close/>
              </a:path>
            </a:pathLst>
          </a:custGeom>
          <a:solidFill>
            <a:schemeClr val="bg1"/>
          </a:solidFill>
          <a:ln w="28575">
            <a:solidFill>
              <a:schemeClr val="accent1"/>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charset="0"/>
              <a:ea typeface="Calibri" charset="0"/>
              <a:cs typeface="Calibri" charset="0"/>
            </a:endParaRPr>
          </a:p>
        </p:txBody>
      </p:sp>
      <p:sp>
        <p:nvSpPr>
          <p:cNvPr id="83" name="Rectangle 13"/>
          <p:cNvSpPr>
            <a:spLocks noChangeArrowheads="1"/>
          </p:cNvSpPr>
          <p:nvPr/>
        </p:nvSpPr>
        <p:spPr bwMode="auto">
          <a:xfrm>
            <a:off x="3304581" y="2826073"/>
            <a:ext cx="2565831"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0" algn="ctr">
              <a:lnSpc>
                <a:spcPct val="90000"/>
              </a:lnSpc>
              <a:defRPr/>
            </a:pPr>
            <a:r>
              <a:rPr lang="en-CA" altLang="en-US" sz="1600" b="1" dirty="0">
                <a:latin typeface="Calibri" charset="0"/>
                <a:ea typeface="Calibri" charset="0"/>
                <a:cs typeface="Calibri" charset="0"/>
              </a:rPr>
              <a:t>Prise </a:t>
            </a:r>
            <a:r>
              <a:rPr lang="en-CA" altLang="en-US" sz="1600" b="1" dirty="0" err="1">
                <a:latin typeface="Calibri" charset="0"/>
                <a:ea typeface="Calibri" charset="0"/>
                <a:cs typeface="Calibri" charset="0"/>
              </a:rPr>
              <a:t>en</a:t>
            </a:r>
            <a:r>
              <a:rPr lang="en-CA" altLang="en-US" sz="1600" b="1" dirty="0">
                <a:latin typeface="Calibri" charset="0"/>
                <a:ea typeface="Calibri" charset="0"/>
                <a:cs typeface="Calibri" charset="0"/>
              </a:rPr>
              <a:t> charge</a:t>
            </a:r>
            <a:br>
              <a:rPr lang="en-CA" altLang="en-US" sz="1600" b="1" dirty="0">
                <a:latin typeface="Calibri" charset="0"/>
                <a:ea typeface="Calibri" charset="0"/>
                <a:cs typeface="Calibri" charset="0"/>
              </a:rPr>
            </a:br>
            <a:r>
              <a:rPr lang="en-CA" altLang="en-US" sz="1600" b="1" dirty="0" err="1">
                <a:latin typeface="Calibri" charset="0"/>
                <a:ea typeface="Calibri" charset="0"/>
                <a:cs typeface="Calibri" charset="0"/>
              </a:rPr>
              <a:t>Comportements</a:t>
            </a:r>
            <a:r>
              <a:rPr lang="en-CA" altLang="en-US" sz="1600" b="1" dirty="0">
                <a:latin typeface="Calibri" charset="0"/>
                <a:ea typeface="Calibri" charset="0"/>
                <a:cs typeface="Calibri" charset="0"/>
              </a:rPr>
              <a:t> </a:t>
            </a:r>
            <a:r>
              <a:rPr lang="en-CA" altLang="en-US" sz="1600" b="1" dirty="0" err="1">
                <a:latin typeface="Calibri" charset="0"/>
                <a:ea typeface="Calibri" charset="0"/>
                <a:cs typeface="Calibri" charset="0"/>
              </a:rPr>
              <a:t>liés</a:t>
            </a:r>
            <a:r>
              <a:rPr lang="en-CA" altLang="en-US" sz="1600" b="1" dirty="0">
                <a:latin typeface="Calibri" charset="0"/>
                <a:ea typeface="Calibri" charset="0"/>
                <a:cs typeface="Calibri" charset="0"/>
              </a:rPr>
              <a:t> </a:t>
            </a:r>
            <a:r>
              <a:rPr lang="en-CA" altLang="en-US" sz="1600" b="1" dirty="0" err="1">
                <a:latin typeface="Calibri" charset="0"/>
                <a:ea typeface="Calibri" charset="0"/>
                <a:cs typeface="Calibri" charset="0"/>
              </a:rPr>
              <a:t>à</a:t>
            </a:r>
            <a:r>
              <a:rPr lang="en-CA" altLang="en-US" sz="1600" b="1" dirty="0">
                <a:latin typeface="Calibri" charset="0"/>
                <a:ea typeface="Calibri" charset="0"/>
                <a:cs typeface="Calibri" charset="0"/>
              </a:rPr>
              <a:t> la santé</a:t>
            </a:r>
          </a:p>
        </p:txBody>
      </p:sp>
      <p:sp>
        <p:nvSpPr>
          <p:cNvPr id="84" name="TextBox 1"/>
          <p:cNvSpPr txBox="1"/>
          <p:nvPr/>
        </p:nvSpPr>
        <p:spPr>
          <a:xfrm rot="20653259">
            <a:off x="159438" y="2141341"/>
            <a:ext cx="1170080" cy="590931"/>
          </a:xfrm>
          <a:prstGeom prst="rect">
            <a:avLst/>
          </a:prstGeom>
          <a:solidFill>
            <a:schemeClr val="accent1"/>
          </a:solidFill>
          <a:ln>
            <a:noFill/>
          </a:ln>
        </p:spPr>
        <p:txBody>
          <a:bodyPr wrap="square" rtlCol="0">
            <a:spAutoFit/>
          </a:bodyPr>
          <a:lstStyle/>
          <a:p>
            <a:pPr algn="ctr">
              <a:lnSpc>
                <a:spcPct val="90000"/>
              </a:lnSpc>
              <a:defRPr/>
            </a:pPr>
            <a:r>
              <a:rPr lang="en-CA" b="1" dirty="0">
                <a:solidFill>
                  <a:schemeClr val="bg1"/>
                </a:solidFill>
              </a:rPr>
              <a:t>Nouveau </a:t>
            </a:r>
            <a:r>
              <a:rPr kumimoji="0" lang="en-CA" sz="1800" b="1" i="0" u="none" strike="noStrike" kern="1200" cap="none" spc="0" normalizeH="0" baseline="0" noProof="0" dirty="0">
                <a:ln>
                  <a:noFill/>
                </a:ln>
                <a:solidFill>
                  <a:schemeClr val="bg1"/>
                </a:solidFill>
                <a:effectLst/>
                <a:uLnTx/>
                <a:uFillTx/>
                <a:latin typeface="Calibri"/>
                <a:ea typeface="+mn-ea"/>
                <a:cs typeface="+mn-cs"/>
              </a:rPr>
              <a:t>2017</a:t>
            </a:r>
          </a:p>
        </p:txBody>
      </p:sp>
      <p:sp>
        <p:nvSpPr>
          <p:cNvPr id="87" name="Text Box 102"/>
          <p:cNvSpPr txBox="1">
            <a:spLocks noChangeArrowheads="1"/>
          </p:cNvSpPr>
          <p:nvPr/>
        </p:nvSpPr>
        <p:spPr bwMode="auto">
          <a:xfrm>
            <a:off x="866837" y="5468302"/>
            <a:ext cx="7442708" cy="492443"/>
          </a:xfrm>
          <a:prstGeom prst="rect">
            <a:avLst/>
          </a:prstGeom>
          <a:noFill/>
          <a:ln w="38100">
            <a:noFill/>
            <a:miter lim="800000"/>
            <a:headEnd/>
            <a:tailEnd/>
          </a:ln>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50000"/>
              </a:spcBef>
              <a:buNone/>
              <a:defRPr/>
            </a:pPr>
            <a:r>
              <a:rPr lang="en-CA" altLang="en-US" sz="1300" b="1" i="1" baseline="30000" dirty="0">
                <a:solidFill>
                  <a:srgbClr val="000000"/>
                </a:solidFill>
                <a:latin typeface="Calibri" charset="0"/>
                <a:ea typeface="Calibri" charset="0"/>
                <a:cs typeface="Calibri" charset="0"/>
              </a:rPr>
              <a:t>§</a:t>
            </a:r>
            <a:r>
              <a:rPr lang="en-CA" altLang="en-US" sz="1300" i="1" dirty="0">
                <a:solidFill>
                  <a:srgbClr val="000000"/>
                </a:solidFill>
                <a:latin typeface="Calibri" charset="0"/>
                <a:ea typeface="Calibri" charset="0"/>
                <a:cs typeface="Calibri" charset="0"/>
              </a:rPr>
              <a:t>Les </a:t>
            </a:r>
            <a:r>
              <a:rPr lang="en-CA" altLang="en-US" sz="1300" i="1" dirty="0" err="1">
                <a:solidFill>
                  <a:srgbClr val="000000"/>
                </a:solidFill>
                <a:latin typeface="Calibri" charset="0"/>
                <a:ea typeface="Calibri" charset="0"/>
                <a:cs typeface="Calibri" charset="0"/>
              </a:rPr>
              <a:t>inhibiteurs</a:t>
            </a:r>
            <a:r>
              <a:rPr lang="en-CA" altLang="en-US" sz="1300" i="1" dirty="0">
                <a:solidFill>
                  <a:srgbClr val="000000"/>
                </a:solidFill>
                <a:latin typeface="Calibri" charset="0"/>
                <a:ea typeface="Calibri" charset="0"/>
                <a:cs typeface="Calibri" charset="0"/>
              </a:rPr>
              <a:t> du </a:t>
            </a:r>
            <a:r>
              <a:rPr lang="en-CA" altLang="en-US" sz="1300" i="1" dirty="0" err="1">
                <a:solidFill>
                  <a:srgbClr val="000000"/>
                </a:solidFill>
                <a:latin typeface="Calibri" charset="0"/>
                <a:ea typeface="Calibri" charset="0"/>
                <a:cs typeface="Calibri" charset="0"/>
              </a:rPr>
              <a:t>système</a:t>
            </a:r>
            <a:r>
              <a:rPr lang="en-CA" altLang="en-US" sz="1300" i="1" dirty="0">
                <a:solidFill>
                  <a:srgbClr val="000000"/>
                </a:solidFill>
                <a:latin typeface="Calibri" charset="0"/>
                <a:ea typeface="Calibri" charset="0"/>
                <a:cs typeface="Calibri" charset="0"/>
              </a:rPr>
              <a:t> </a:t>
            </a:r>
            <a:r>
              <a:rPr lang="en-CA" altLang="en-US" sz="1300" i="1" dirty="0" err="1">
                <a:solidFill>
                  <a:srgbClr val="000000"/>
                </a:solidFill>
                <a:latin typeface="Calibri" charset="0"/>
                <a:ea typeface="Calibri" charset="0"/>
                <a:cs typeface="Calibri" charset="0"/>
              </a:rPr>
              <a:t>rénine-angiotensine</a:t>
            </a:r>
            <a:r>
              <a:rPr lang="en-CA" altLang="en-US" sz="1300" i="1" dirty="0">
                <a:solidFill>
                  <a:srgbClr val="000000"/>
                </a:solidFill>
                <a:latin typeface="Calibri" charset="0"/>
                <a:ea typeface="Calibri" charset="0"/>
                <a:cs typeface="Calibri" charset="0"/>
              </a:rPr>
              <a:t> </a:t>
            </a:r>
            <a:r>
              <a:rPr lang="en-CA" altLang="en-US" sz="1300" i="1" dirty="0" err="1">
                <a:solidFill>
                  <a:srgbClr val="000000"/>
                </a:solidFill>
                <a:latin typeface="Calibri" charset="0"/>
                <a:ea typeface="Calibri" charset="0"/>
                <a:cs typeface="Calibri" charset="0"/>
              </a:rPr>
              <a:t>sont</a:t>
            </a:r>
            <a:r>
              <a:rPr lang="en-CA" altLang="en-US" sz="1300" i="1" dirty="0">
                <a:solidFill>
                  <a:srgbClr val="000000"/>
                </a:solidFill>
                <a:latin typeface="Calibri" charset="0"/>
                <a:ea typeface="Calibri" charset="0"/>
                <a:cs typeface="Calibri" charset="0"/>
              </a:rPr>
              <a:t> </a:t>
            </a:r>
            <a:r>
              <a:rPr lang="en-CA" altLang="en-US" sz="1300" i="1" dirty="0" err="1">
                <a:solidFill>
                  <a:srgbClr val="000000"/>
                </a:solidFill>
                <a:latin typeface="Calibri" charset="0"/>
                <a:ea typeface="Calibri" charset="0"/>
                <a:cs typeface="Calibri" charset="0"/>
              </a:rPr>
              <a:t>contre-indiqués</a:t>
            </a:r>
            <a:r>
              <a:rPr lang="en-CA" altLang="en-US" sz="1300" i="1" dirty="0">
                <a:solidFill>
                  <a:srgbClr val="000000"/>
                </a:solidFill>
                <a:latin typeface="Calibri" charset="0"/>
                <a:ea typeface="Calibri" charset="0"/>
                <a:cs typeface="Calibri" charset="0"/>
              </a:rPr>
              <a:t> </a:t>
            </a:r>
            <a:r>
              <a:rPr lang="en-CA" altLang="en-US" sz="1300" i="1" dirty="0" err="1">
                <a:solidFill>
                  <a:srgbClr val="000000"/>
                </a:solidFill>
                <a:latin typeface="Calibri" charset="0"/>
                <a:ea typeface="Calibri" charset="0"/>
                <a:cs typeface="Calibri" charset="0"/>
              </a:rPr>
              <a:t>en</a:t>
            </a:r>
            <a:r>
              <a:rPr lang="en-CA" altLang="en-US" sz="1300" i="1" dirty="0">
                <a:solidFill>
                  <a:srgbClr val="000000"/>
                </a:solidFill>
                <a:latin typeface="Calibri" charset="0"/>
                <a:ea typeface="Calibri" charset="0"/>
                <a:cs typeface="Calibri" charset="0"/>
              </a:rPr>
              <a:t> </a:t>
            </a:r>
            <a:r>
              <a:rPr lang="en-CA" altLang="en-US" sz="1300" i="1" dirty="0" err="1">
                <a:solidFill>
                  <a:srgbClr val="000000"/>
                </a:solidFill>
                <a:latin typeface="Calibri" charset="0"/>
                <a:ea typeface="Calibri" charset="0"/>
                <a:cs typeface="Calibri" charset="0"/>
              </a:rPr>
              <a:t>cas</a:t>
            </a:r>
            <a:r>
              <a:rPr lang="en-CA" altLang="en-US" sz="1300" i="1" dirty="0">
                <a:solidFill>
                  <a:srgbClr val="000000"/>
                </a:solidFill>
                <a:latin typeface="Calibri" charset="0"/>
                <a:ea typeface="Calibri" charset="0"/>
                <a:cs typeface="Calibri" charset="0"/>
              </a:rPr>
              <a:t> de </a:t>
            </a:r>
            <a:r>
              <a:rPr lang="en-CA" altLang="en-US" sz="1300" i="1" dirty="0" err="1">
                <a:solidFill>
                  <a:srgbClr val="000000"/>
                </a:solidFill>
                <a:latin typeface="Calibri" charset="0"/>
                <a:ea typeface="Calibri" charset="0"/>
                <a:cs typeface="Calibri" charset="0"/>
              </a:rPr>
              <a:t>grossesse</a:t>
            </a:r>
            <a:r>
              <a:rPr lang="en-CA" altLang="en-US" sz="1300" i="1" dirty="0">
                <a:solidFill>
                  <a:srgbClr val="000000"/>
                </a:solidFill>
                <a:latin typeface="Calibri" charset="0"/>
                <a:ea typeface="Calibri" charset="0"/>
                <a:cs typeface="Calibri" charset="0"/>
              </a:rPr>
              <a:t>, </a:t>
            </a:r>
            <a:br>
              <a:rPr lang="en-CA" altLang="en-US" sz="1300" i="1" dirty="0">
                <a:solidFill>
                  <a:srgbClr val="000000"/>
                </a:solidFill>
                <a:latin typeface="Calibri" charset="0"/>
                <a:ea typeface="Calibri" charset="0"/>
                <a:cs typeface="Calibri" charset="0"/>
              </a:rPr>
            </a:br>
            <a:r>
              <a:rPr lang="en-CA" altLang="en-US" sz="1300" i="1" dirty="0">
                <a:solidFill>
                  <a:srgbClr val="000000"/>
                </a:solidFill>
                <a:latin typeface="Calibri" charset="0"/>
                <a:ea typeface="Calibri" charset="0"/>
                <a:cs typeface="Calibri" charset="0"/>
              </a:rPr>
              <a:t>et la prudence </a:t>
            </a:r>
            <a:r>
              <a:rPr lang="en-CA" altLang="en-US" sz="1300" i="1" dirty="0" err="1">
                <a:solidFill>
                  <a:srgbClr val="000000"/>
                </a:solidFill>
                <a:latin typeface="Calibri" charset="0"/>
                <a:ea typeface="Calibri" charset="0"/>
                <a:cs typeface="Calibri" charset="0"/>
              </a:rPr>
              <a:t>s’impose</a:t>
            </a:r>
            <a:r>
              <a:rPr lang="en-CA" altLang="en-US" sz="1300" i="1" dirty="0">
                <a:solidFill>
                  <a:srgbClr val="000000"/>
                </a:solidFill>
                <a:latin typeface="Calibri" charset="0"/>
                <a:ea typeface="Calibri" charset="0"/>
                <a:cs typeface="Calibri" charset="0"/>
              </a:rPr>
              <a:t> chez les femmes </a:t>
            </a:r>
            <a:r>
              <a:rPr lang="en-CA" altLang="en-US" sz="1300" i="1" dirty="0" err="1">
                <a:solidFill>
                  <a:srgbClr val="000000"/>
                </a:solidFill>
                <a:latin typeface="Calibri" charset="0"/>
                <a:ea typeface="Calibri" charset="0"/>
                <a:cs typeface="Calibri" charset="0"/>
              </a:rPr>
              <a:t>en</a:t>
            </a:r>
            <a:r>
              <a:rPr lang="en-CA" altLang="en-US" sz="1300" i="1" dirty="0">
                <a:solidFill>
                  <a:srgbClr val="000000"/>
                </a:solidFill>
                <a:latin typeface="Calibri" charset="0"/>
                <a:ea typeface="Calibri" charset="0"/>
                <a:cs typeface="Calibri" charset="0"/>
              </a:rPr>
              <a:t> </a:t>
            </a:r>
            <a:r>
              <a:rPr lang="en-CA" altLang="en-US" sz="1300" i="1" dirty="0" err="1">
                <a:solidFill>
                  <a:srgbClr val="000000"/>
                </a:solidFill>
                <a:latin typeface="Calibri" charset="0"/>
                <a:ea typeface="Calibri" charset="0"/>
                <a:cs typeface="Calibri" charset="0"/>
              </a:rPr>
              <a:t>âge</a:t>
            </a:r>
            <a:r>
              <a:rPr lang="en-CA" altLang="en-US" sz="1300" i="1" dirty="0">
                <a:solidFill>
                  <a:srgbClr val="000000"/>
                </a:solidFill>
                <a:latin typeface="Calibri" charset="0"/>
                <a:ea typeface="Calibri" charset="0"/>
                <a:cs typeface="Calibri" charset="0"/>
              </a:rPr>
              <a:t> de </a:t>
            </a:r>
            <a:r>
              <a:rPr lang="en-CA" altLang="en-US" sz="1300" i="1" dirty="0" err="1">
                <a:solidFill>
                  <a:srgbClr val="000000"/>
                </a:solidFill>
                <a:latin typeface="Calibri" charset="0"/>
                <a:ea typeface="Calibri" charset="0"/>
                <a:cs typeface="Calibri" charset="0"/>
              </a:rPr>
              <a:t>procréer</a:t>
            </a:r>
            <a:r>
              <a:rPr lang="en-CA" altLang="en-US" sz="1300" i="1" dirty="0">
                <a:solidFill>
                  <a:srgbClr val="000000"/>
                </a:solidFill>
                <a:latin typeface="Calibri" charset="0"/>
                <a:ea typeface="Calibri" charset="0"/>
                <a:cs typeface="Calibri" charset="0"/>
              </a:rPr>
              <a:t>. </a:t>
            </a:r>
          </a:p>
        </p:txBody>
      </p:sp>
      <p:sp>
        <p:nvSpPr>
          <p:cNvPr id="88" name="Text Box 102"/>
          <p:cNvSpPr txBox="1">
            <a:spLocks noChangeArrowheads="1"/>
          </p:cNvSpPr>
          <p:nvPr/>
        </p:nvSpPr>
        <p:spPr bwMode="auto">
          <a:xfrm>
            <a:off x="365760" y="4786020"/>
            <a:ext cx="8549640" cy="969496"/>
          </a:xfrm>
          <a:prstGeom prst="rect">
            <a:avLst/>
          </a:prstGeom>
          <a:noFill/>
          <a:ln w="38100">
            <a:noFill/>
            <a:miter lim="800000"/>
            <a:headEnd/>
            <a:tailEnd/>
          </a:ln>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ts val="300"/>
              </a:spcBef>
              <a:buNone/>
              <a:defRPr/>
            </a:pPr>
            <a:r>
              <a:rPr lang="fr-CA" altLang="en-US" sz="1300" b="1" baseline="30000" dirty="0">
                <a:solidFill>
                  <a:srgbClr val="000000"/>
                </a:solidFill>
                <a:latin typeface="Calibri" charset="0"/>
                <a:ea typeface="Calibri" charset="0"/>
                <a:cs typeface="Calibri" charset="0"/>
              </a:rPr>
              <a:t>*</a:t>
            </a:r>
            <a:r>
              <a:rPr lang="fr-CA" altLang="en-US" sz="1300" b="1" dirty="0">
                <a:solidFill>
                  <a:srgbClr val="000000"/>
                </a:solidFill>
                <a:latin typeface="Calibri" charset="0"/>
                <a:ea typeface="Calibri" charset="0"/>
                <a:cs typeface="Calibri" charset="0"/>
              </a:rPr>
              <a:t>Les diurétiques à action prolongée (de type thiazidique) sont à utiliser de préférence </a:t>
            </a:r>
            <a:br>
              <a:rPr lang="fr-CA" altLang="en-US" sz="1300" b="1" dirty="0">
                <a:solidFill>
                  <a:srgbClr val="000000"/>
                </a:solidFill>
                <a:latin typeface="Calibri" charset="0"/>
                <a:ea typeface="Calibri" charset="0"/>
                <a:cs typeface="Calibri" charset="0"/>
              </a:rPr>
            </a:br>
            <a:r>
              <a:rPr lang="fr-CA" altLang="en-US" sz="1300" b="1" dirty="0">
                <a:solidFill>
                  <a:srgbClr val="000000"/>
                </a:solidFill>
                <a:latin typeface="Calibri" charset="0"/>
                <a:ea typeface="Calibri" charset="0"/>
                <a:cs typeface="Calibri" charset="0"/>
              </a:rPr>
              <a:t>aux diurétiques à action brève (thiazidiques)</a:t>
            </a:r>
          </a:p>
          <a:p>
            <a:pPr lvl="0" algn="ctr" eaLnBrk="1" hangingPunct="1">
              <a:spcBef>
                <a:spcPts val="300"/>
              </a:spcBef>
              <a:buNone/>
              <a:defRPr/>
            </a:pPr>
            <a:r>
              <a:rPr lang="en-CA" altLang="en-US" sz="1300" b="1" baseline="30000" dirty="0">
                <a:solidFill>
                  <a:srgbClr val="000000"/>
                </a:solidFill>
                <a:latin typeface="Calibri" charset="0"/>
                <a:ea typeface="Calibri" charset="0"/>
                <a:cs typeface="Calibri" charset="0"/>
              </a:rPr>
              <a:t>† </a:t>
            </a:r>
            <a:r>
              <a:rPr lang="en-US" altLang="en-US" sz="1300" b="1" dirty="0">
                <a:solidFill>
                  <a:srgbClr val="000000"/>
                </a:solidFill>
                <a:latin typeface="Calibri" charset="0"/>
                <a:ea typeface="Calibri" charset="0"/>
                <a:cs typeface="Calibri" charset="0"/>
              </a:rPr>
              <a:t>Les BB </a:t>
            </a:r>
            <a:r>
              <a:rPr lang="fr-CA" altLang="en-US" sz="1300" b="1" dirty="0">
                <a:solidFill>
                  <a:srgbClr val="000000"/>
                </a:solidFill>
                <a:latin typeface="Calibri" charset="0"/>
                <a:ea typeface="Calibri" charset="0"/>
                <a:cs typeface="Calibri" charset="0"/>
              </a:rPr>
              <a:t>ne sont pas indiqués en traitement de 1</a:t>
            </a:r>
            <a:r>
              <a:rPr lang="fr-CA" altLang="en-US" sz="1300" b="1" baseline="30000" dirty="0">
                <a:solidFill>
                  <a:srgbClr val="000000"/>
                </a:solidFill>
                <a:latin typeface="Calibri" charset="0"/>
                <a:ea typeface="Calibri" charset="0"/>
                <a:cs typeface="Calibri" charset="0"/>
              </a:rPr>
              <a:t>re</a:t>
            </a:r>
            <a:r>
              <a:rPr lang="fr-CA" altLang="en-US" sz="1300" b="1" dirty="0">
                <a:solidFill>
                  <a:srgbClr val="000000"/>
                </a:solidFill>
                <a:latin typeface="Calibri" charset="0"/>
                <a:ea typeface="Calibri" charset="0"/>
                <a:cs typeface="Calibri" charset="0"/>
              </a:rPr>
              <a:t> intention chez les patients de 60 ans et plus.</a:t>
            </a:r>
            <a:endParaRPr lang="en-US" altLang="en-US" sz="1300" b="1" dirty="0">
              <a:solidFill>
                <a:srgbClr val="000000"/>
              </a:solidFill>
              <a:latin typeface="Calibri" charset="0"/>
              <a:ea typeface="Calibri" charset="0"/>
              <a:cs typeface="Calibri" charset="0"/>
            </a:endParaRPr>
          </a:p>
          <a:p>
            <a:pPr algn="ctr" eaLnBrk="1" hangingPunct="1">
              <a:spcBef>
                <a:spcPts val="300"/>
              </a:spcBef>
              <a:buNone/>
              <a:defRPr/>
            </a:pPr>
            <a:endParaRPr lang="fr-CA" altLang="en-US" sz="1300" dirty="0">
              <a:solidFill>
                <a:srgbClr val="000000"/>
              </a:solidFill>
              <a:latin typeface="Calibri" charset="0"/>
              <a:ea typeface="Calibri" charset="0"/>
              <a:cs typeface="Calibri" charset="0"/>
            </a:endParaRPr>
          </a:p>
        </p:txBody>
      </p:sp>
      <p:cxnSp>
        <p:nvCxnSpPr>
          <p:cNvPr id="91" name="AutoShape 18"/>
          <p:cNvCxnSpPr>
            <a:cxnSpLocks noChangeShapeType="1"/>
          </p:cNvCxnSpPr>
          <p:nvPr/>
        </p:nvCxnSpPr>
        <p:spPr bwMode="auto">
          <a:xfrm>
            <a:off x="7890594" y="3877146"/>
            <a:ext cx="0" cy="248682"/>
          </a:xfrm>
          <a:prstGeom prst="straightConnector1">
            <a:avLst/>
          </a:prstGeom>
          <a:noFill/>
          <a:ln w="28575">
            <a:solidFill>
              <a:schemeClr val="accent1"/>
            </a:solidFill>
            <a:round/>
            <a:headEnd type="none" w="med" len="med"/>
            <a:tailEnd type="triangle" w="med" len="med"/>
          </a:ln>
          <a:extLst>
            <a:ext uri="{909E8E84-426E-40dd-AFC4-6F175D3DCCD1}">
              <a14:hiddenFill xmlns:a14="http://schemas.microsoft.com/office/drawing/2010/main">
                <a:noFill/>
              </a14:hiddenFill>
            </a:ext>
          </a:extLst>
        </p:spPr>
      </p:cxnSp>
      <p:grpSp>
        <p:nvGrpSpPr>
          <p:cNvPr id="2" name="Groupe 1"/>
          <p:cNvGrpSpPr/>
          <p:nvPr/>
        </p:nvGrpSpPr>
        <p:grpSpPr>
          <a:xfrm>
            <a:off x="552259" y="3908934"/>
            <a:ext cx="8076384" cy="2741223"/>
            <a:chOff x="552259" y="3908934"/>
            <a:chExt cx="8076384" cy="2741223"/>
          </a:xfrm>
        </p:grpSpPr>
        <p:sp>
          <p:nvSpPr>
            <p:cNvPr id="85" name="Text Box 103"/>
            <p:cNvSpPr txBox="1">
              <a:spLocks noChangeArrowheads="1"/>
            </p:cNvSpPr>
            <p:nvPr/>
          </p:nvSpPr>
          <p:spPr bwMode="auto">
            <a:xfrm>
              <a:off x="552259" y="6073864"/>
              <a:ext cx="8076384" cy="576293"/>
            </a:xfrm>
            <a:prstGeom prst="rect">
              <a:avLst/>
            </a:prstGeom>
            <a:solidFill>
              <a:schemeClr val="bg1"/>
            </a:solidFill>
            <a:ln w="38100">
              <a:solidFill>
                <a:srgbClr val="C00000"/>
              </a:solidFill>
              <a:miter lim="800000"/>
              <a:headEnd/>
              <a:tailEnd/>
            </a:ln>
          </p:spPr>
          <p:txBody>
            <a:bodyPr wrap="square" lIns="0" tIns="72000" rIns="0" bIns="72000">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lvl="0" algn="ctr" eaLnBrk="1" hangingPunct="1">
                <a:spcBef>
                  <a:spcPct val="50000"/>
                </a:spcBef>
                <a:buNone/>
                <a:defRPr/>
              </a:pPr>
              <a:r>
                <a:rPr lang="en-US" sz="1400" b="1" baseline="30000" dirty="0">
                  <a:solidFill>
                    <a:srgbClr val="222222"/>
                  </a:solidFill>
                  <a:latin typeface="Calibri" charset="0"/>
                  <a:ea typeface="Calibri" charset="0"/>
                  <a:cs typeface="Calibri" charset="0"/>
                </a:rPr>
                <a:t>**</a:t>
              </a:r>
              <a:r>
                <a:rPr lang="en-US" sz="1400" b="1" dirty="0">
                  <a:solidFill>
                    <a:srgbClr val="222222"/>
                  </a:solidFill>
                  <a:latin typeface="Calibri" charset="0"/>
                  <a:ea typeface="Calibri" charset="0"/>
                  <a:cs typeface="Calibri" charset="0"/>
                </a:rPr>
                <a:t>Les associations de </a:t>
              </a:r>
              <a:r>
                <a:rPr lang="en-US" sz="1400" b="1" dirty="0" err="1">
                  <a:solidFill>
                    <a:srgbClr val="222222"/>
                  </a:solidFill>
                  <a:latin typeface="Calibri" charset="0"/>
                  <a:ea typeface="Calibri" charset="0"/>
                  <a:cs typeface="Calibri" charset="0"/>
                </a:rPr>
                <a:t>médicaments</a:t>
              </a:r>
              <a:r>
                <a:rPr lang="en-US" sz="1400" b="1" dirty="0">
                  <a:solidFill>
                    <a:srgbClr val="222222"/>
                  </a:solidFill>
                  <a:latin typeface="Calibri" charset="0"/>
                  <a:ea typeface="Calibri" charset="0"/>
                  <a:cs typeface="Calibri" charset="0"/>
                </a:rPr>
                <a:t> </a:t>
              </a:r>
              <a:r>
                <a:rPr lang="en-US" sz="1400" b="1" dirty="0" err="1">
                  <a:solidFill>
                    <a:srgbClr val="222222"/>
                  </a:solidFill>
                  <a:latin typeface="Calibri" charset="0"/>
                  <a:ea typeface="Calibri" charset="0"/>
                  <a:cs typeface="Calibri" charset="0"/>
                </a:rPr>
                <a:t>en</a:t>
              </a:r>
              <a:r>
                <a:rPr lang="en-US" sz="1400" b="1" dirty="0">
                  <a:solidFill>
                    <a:srgbClr val="222222"/>
                  </a:solidFill>
                  <a:latin typeface="Calibri" charset="0"/>
                  <a:ea typeface="Calibri" charset="0"/>
                  <a:cs typeface="Calibri" charset="0"/>
                </a:rPr>
                <a:t> </a:t>
              </a:r>
              <a:r>
                <a:rPr lang="en-US" sz="1400" b="1" dirty="0" err="1">
                  <a:solidFill>
                    <a:srgbClr val="222222"/>
                  </a:solidFill>
                  <a:latin typeface="Calibri" charset="0"/>
                  <a:ea typeface="Calibri" charset="0"/>
                  <a:cs typeface="Calibri" charset="0"/>
                </a:rPr>
                <a:t>monocomprimé</a:t>
              </a:r>
              <a:r>
                <a:rPr lang="en-US" sz="1400" b="1" dirty="0">
                  <a:solidFill>
                    <a:srgbClr val="222222"/>
                  </a:solidFill>
                  <a:latin typeface="Calibri" charset="0"/>
                  <a:ea typeface="Calibri" charset="0"/>
                  <a:cs typeface="Calibri" charset="0"/>
                </a:rPr>
                <a:t> (AMM) </a:t>
              </a:r>
              <a:r>
                <a:rPr lang="en-US" sz="1400" b="1" dirty="0" err="1">
                  <a:solidFill>
                    <a:srgbClr val="222222"/>
                  </a:solidFill>
                  <a:latin typeface="Calibri" charset="0"/>
                  <a:ea typeface="Calibri" charset="0"/>
                  <a:cs typeface="Calibri" charset="0"/>
                </a:rPr>
                <a:t>recommandées</a:t>
              </a:r>
              <a:r>
                <a:rPr lang="en-US" sz="1400" b="1" dirty="0">
                  <a:solidFill>
                    <a:srgbClr val="222222"/>
                  </a:solidFill>
                  <a:latin typeface="Calibri" charset="0"/>
                  <a:ea typeface="Calibri" charset="0"/>
                  <a:cs typeface="Calibri" charset="0"/>
                </a:rPr>
                <a:t> </a:t>
              </a:r>
              <a:r>
                <a:rPr lang="en-US" sz="1400" b="1" dirty="0" err="1">
                  <a:solidFill>
                    <a:srgbClr val="222222"/>
                  </a:solidFill>
                  <a:latin typeface="Calibri" charset="0"/>
                  <a:ea typeface="Calibri" charset="0"/>
                  <a:cs typeface="Calibri" charset="0"/>
                </a:rPr>
                <a:t>sont</a:t>
              </a:r>
              <a:r>
                <a:rPr lang="en-US" sz="1400" b="1" dirty="0">
                  <a:solidFill>
                    <a:srgbClr val="222222"/>
                  </a:solidFill>
                  <a:latin typeface="Calibri" charset="0"/>
                  <a:ea typeface="Calibri" charset="0"/>
                  <a:cs typeface="Calibri" charset="0"/>
                </a:rPr>
                <a:t> </a:t>
              </a:r>
              <a:r>
                <a:rPr lang="en-US" sz="1400" b="1" dirty="0" err="1">
                  <a:solidFill>
                    <a:srgbClr val="222222"/>
                  </a:solidFill>
                  <a:latin typeface="Calibri" charset="0"/>
                  <a:ea typeface="Calibri" charset="0"/>
                  <a:cs typeface="Calibri" charset="0"/>
                </a:rPr>
                <a:t>celles</a:t>
              </a:r>
              <a:r>
                <a:rPr lang="en-US" sz="1400" b="1" dirty="0">
                  <a:solidFill>
                    <a:srgbClr val="222222"/>
                  </a:solidFill>
                  <a:latin typeface="Calibri" charset="0"/>
                  <a:ea typeface="Calibri" charset="0"/>
                  <a:cs typeface="Calibri" charset="0"/>
                </a:rPr>
                <a:t> qui se </a:t>
              </a:r>
              <a:r>
                <a:rPr lang="en-US" sz="1400" b="1" dirty="0" err="1">
                  <a:solidFill>
                    <a:srgbClr val="222222"/>
                  </a:solidFill>
                  <a:latin typeface="Calibri" charset="0"/>
                  <a:ea typeface="Calibri" charset="0"/>
                  <a:cs typeface="Calibri" charset="0"/>
                </a:rPr>
                <a:t>composent</a:t>
              </a:r>
              <a:r>
                <a:rPr lang="en-US" sz="1400" b="1" dirty="0">
                  <a:solidFill>
                    <a:srgbClr val="222222"/>
                  </a:solidFill>
                  <a:latin typeface="Calibri" charset="0"/>
                  <a:ea typeface="Calibri" charset="0"/>
                  <a:cs typeface="Calibri" charset="0"/>
                </a:rPr>
                <a:t> d’un IECA et d’un IC, d’un ARA et d’un IC </a:t>
              </a:r>
              <a:r>
                <a:rPr lang="en-US" sz="1400" b="1" dirty="0" err="1">
                  <a:solidFill>
                    <a:srgbClr val="222222"/>
                  </a:solidFill>
                  <a:latin typeface="Calibri" charset="0"/>
                  <a:ea typeface="Calibri" charset="0"/>
                  <a:cs typeface="Calibri" charset="0"/>
                </a:rPr>
                <a:t>ou</a:t>
              </a:r>
              <a:r>
                <a:rPr lang="en-US" sz="1400" b="1" dirty="0">
                  <a:solidFill>
                    <a:srgbClr val="222222"/>
                  </a:solidFill>
                  <a:latin typeface="Calibri" charset="0"/>
                  <a:ea typeface="Calibri" charset="0"/>
                  <a:cs typeface="Calibri" charset="0"/>
                </a:rPr>
                <a:t> encore d’un IECA </a:t>
              </a:r>
              <a:r>
                <a:rPr lang="en-US" sz="1400" b="1" dirty="0" err="1">
                  <a:solidFill>
                    <a:srgbClr val="222222"/>
                  </a:solidFill>
                  <a:latin typeface="Calibri" charset="0"/>
                  <a:ea typeface="Calibri" charset="0"/>
                  <a:cs typeface="Calibri" charset="0"/>
                </a:rPr>
                <a:t>ou</a:t>
              </a:r>
              <a:r>
                <a:rPr lang="en-US" sz="1400" b="1" dirty="0">
                  <a:solidFill>
                    <a:srgbClr val="222222"/>
                  </a:solidFill>
                  <a:latin typeface="Calibri" charset="0"/>
                  <a:ea typeface="Calibri" charset="0"/>
                  <a:cs typeface="Calibri" charset="0"/>
                </a:rPr>
                <a:t> d’un ARA et d’un </a:t>
              </a:r>
              <a:r>
                <a:rPr lang="en-US" sz="1400" b="1" dirty="0" err="1">
                  <a:solidFill>
                    <a:srgbClr val="222222"/>
                  </a:solidFill>
                  <a:latin typeface="Calibri" charset="0"/>
                  <a:ea typeface="Calibri" charset="0"/>
                  <a:cs typeface="Calibri" charset="0"/>
                </a:rPr>
                <a:t>diurétique</a:t>
              </a:r>
              <a:r>
                <a:rPr lang="en-US" sz="1400" b="1" dirty="0">
                  <a:solidFill>
                    <a:srgbClr val="222222"/>
                  </a:solidFill>
                  <a:latin typeface="Calibri" charset="0"/>
                  <a:ea typeface="Calibri" charset="0"/>
                  <a:cs typeface="Calibri" charset="0"/>
                </a:rPr>
                <a:t>.</a:t>
              </a:r>
            </a:p>
          </p:txBody>
        </p:sp>
        <p:sp>
          <p:nvSpPr>
            <p:cNvPr id="35" name="Oval 2"/>
            <p:cNvSpPr/>
            <p:nvPr/>
          </p:nvSpPr>
          <p:spPr>
            <a:xfrm>
              <a:off x="7101157" y="3908934"/>
              <a:ext cx="1527486" cy="998759"/>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Tree>
    <p:extLst>
      <p:ext uri="{BB962C8B-B14F-4D97-AF65-F5344CB8AC3E}">
        <p14:creationId xmlns:p14="http://schemas.microsoft.com/office/powerpoint/2010/main" val="3942271107"/>
      </p:ext>
    </p:extLst>
  </p:cSld>
  <p:clrMapOvr>
    <a:masterClrMapping/>
  </p:clrMapOvr>
  <p:transition xmlns:p14="http://schemas.microsoft.com/office/powerpoint/2010/main">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8650" y="1170000"/>
            <a:ext cx="7886700" cy="861530"/>
          </a:xfrm>
        </p:spPr>
        <p:txBody>
          <a:bodyPr>
            <a:normAutofit fontScale="90000"/>
          </a:bodyPr>
          <a:lstStyle/>
          <a:p>
            <a:r>
              <a:rPr lang="fr-FR" dirty="0"/>
              <a:t>Avantages des associations de </a:t>
            </a:r>
            <a:br>
              <a:rPr lang="fr-FR" dirty="0"/>
            </a:br>
            <a:r>
              <a:rPr lang="fr-FR" dirty="0"/>
              <a:t>médicaments en </a:t>
            </a:r>
            <a:r>
              <a:rPr lang="fr-FR" dirty="0" err="1"/>
              <a:t>monocomprimé</a:t>
            </a:r>
            <a:r>
              <a:rPr lang="fr-FR" dirty="0"/>
              <a:t> (AMM)</a:t>
            </a:r>
          </a:p>
        </p:txBody>
      </p:sp>
      <p:sp>
        <p:nvSpPr>
          <p:cNvPr id="3" name="Espace réservé du contenu 2"/>
          <p:cNvSpPr>
            <a:spLocks noGrp="1"/>
          </p:cNvSpPr>
          <p:nvPr>
            <p:ph idx="1"/>
          </p:nvPr>
        </p:nvSpPr>
        <p:spPr/>
        <p:txBody>
          <a:bodyPr>
            <a:normAutofit/>
          </a:bodyPr>
          <a:lstStyle/>
          <a:p>
            <a:pPr>
              <a:spcBef>
                <a:spcPts val="1200"/>
              </a:spcBef>
            </a:pPr>
            <a:r>
              <a:rPr lang="fr-FR" sz="2400" dirty="0"/>
              <a:t>Les traitements par AMM sont associés à une meilleure observance thérapeutique que les associations libres</a:t>
            </a:r>
            <a:r>
              <a:rPr lang="fr-FR" sz="2400" baseline="30000" dirty="0"/>
              <a:t>1</a:t>
            </a:r>
            <a:r>
              <a:rPr lang="fr-FR" sz="2400" dirty="0"/>
              <a:t>. </a:t>
            </a:r>
          </a:p>
          <a:p>
            <a:pPr>
              <a:spcBef>
                <a:spcPts val="1200"/>
              </a:spcBef>
            </a:pPr>
            <a:r>
              <a:rPr lang="fr-FR" sz="2400" dirty="0"/>
              <a:t>Les schémas posologiques comportant une prescription initiale d’AMM permettent une meilleure maîtrise de la PA</a:t>
            </a:r>
            <a:r>
              <a:rPr lang="fr-FR" sz="2400" baseline="30000" dirty="0"/>
              <a:t>2</a:t>
            </a:r>
            <a:r>
              <a:rPr lang="fr-FR" sz="2400" dirty="0"/>
              <a:t>.</a:t>
            </a:r>
          </a:p>
          <a:p>
            <a:pPr>
              <a:spcBef>
                <a:spcPts val="1200"/>
              </a:spcBef>
            </a:pPr>
            <a:r>
              <a:rPr lang="fr-FR" sz="2400" dirty="0"/>
              <a:t>La </a:t>
            </a:r>
            <a:r>
              <a:rPr lang="fr-FR" sz="2400" dirty="0" err="1"/>
              <a:t>polythérapie</a:t>
            </a:r>
            <a:r>
              <a:rPr lang="fr-FR" sz="2400" dirty="0"/>
              <a:t> initiale est associée à une plus grande diminution du risque d’événement CV que la monothérapie</a:t>
            </a:r>
            <a:r>
              <a:rPr lang="fr-FR" sz="2400" baseline="30000" dirty="0"/>
              <a:t>3,4</a:t>
            </a:r>
            <a:r>
              <a:rPr lang="fr-FR" sz="2400" dirty="0"/>
              <a:t>.</a:t>
            </a:r>
          </a:p>
        </p:txBody>
      </p:sp>
      <p:sp>
        <p:nvSpPr>
          <p:cNvPr id="7" name="Shape 374"/>
          <p:cNvSpPr/>
          <p:nvPr/>
        </p:nvSpPr>
        <p:spPr>
          <a:xfrm>
            <a:off x="747807" y="5989452"/>
            <a:ext cx="8181468" cy="830993"/>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b">
            <a:spAutoFit/>
          </a:bodyPr>
          <a:lstStyle/>
          <a:p>
            <a:pPr marL="228600" indent="-228600" algn="r" eaLnBrk="0" fontAlgn="base" hangingPunct="0">
              <a:spcBef>
                <a:spcPct val="0"/>
              </a:spcBef>
              <a:spcAft>
                <a:spcPct val="0"/>
              </a:spcAft>
              <a:buFont typeface="+mj-lt"/>
              <a:buAutoNum type="arabicPeriod"/>
              <a:defRPr/>
            </a:pPr>
            <a:r>
              <a:rPr lang="fr-FR" altLang="en-US" sz="1200" dirty="0" err="1">
                <a:solidFill>
                  <a:srgbClr val="000000"/>
                </a:solidFill>
                <a:latin typeface="Calibri"/>
                <a:ea typeface="MS PGothic" panose="020B0600070205080204" pitchFamily="34" charset="-128"/>
                <a:cs typeface="Helvetica"/>
              </a:rPr>
              <a:t>Sherrill</a:t>
            </a:r>
            <a:r>
              <a:rPr lang="fr-FR" altLang="en-US" sz="1200" dirty="0">
                <a:solidFill>
                  <a:srgbClr val="000000"/>
                </a:solidFill>
                <a:latin typeface="Calibri"/>
                <a:ea typeface="MS PGothic" panose="020B0600070205080204" pitchFamily="34" charset="-128"/>
                <a:cs typeface="Helvetica"/>
              </a:rPr>
              <a:t> B, et al. </a:t>
            </a:r>
            <a:r>
              <a:rPr lang="fr-FR" altLang="en-US" sz="1200" i="1" dirty="0">
                <a:solidFill>
                  <a:srgbClr val="000000"/>
                </a:solidFill>
                <a:latin typeface="Calibri"/>
                <a:ea typeface="MS PGothic" panose="020B0600070205080204" pitchFamily="34" charset="-128"/>
                <a:cs typeface="Helvetica"/>
              </a:rPr>
              <a:t>J Clin </a:t>
            </a:r>
            <a:r>
              <a:rPr lang="fr-FR" altLang="en-US" sz="1200" i="1" dirty="0" err="1">
                <a:solidFill>
                  <a:srgbClr val="000000"/>
                </a:solidFill>
                <a:latin typeface="Calibri"/>
                <a:ea typeface="MS PGothic" panose="020B0600070205080204" pitchFamily="34" charset="-128"/>
                <a:cs typeface="Helvetica"/>
              </a:rPr>
              <a:t>Hypertens</a:t>
            </a:r>
            <a:r>
              <a:rPr lang="fr-FR" altLang="en-US" sz="1200" dirty="0">
                <a:solidFill>
                  <a:srgbClr val="000000"/>
                </a:solidFill>
                <a:latin typeface="Calibri"/>
                <a:ea typeface="MS PGothic" panose="020B0600070205080204" pitchFamily="34" charset="-128"/>
                <a:cs typeface="Helvetica"/>
              </a:rPr>
              <a:t>, 2011;13:898-909;</a:t>
            </a:r>
          </a:p>
          <a:p>
            <a:pPr marL="228600" indent="-228600" algn="r" eaLnBrk="0" fontAlgn="base" hangingPunct="0">
              <a:spcBef>
                <a:spcPct val="0"/>
              </a:spcBef>
              <a:spcAft>
                <a:spcPct val="0"/>
              </a:spcAft>
              <a:buFont typeface="+mj-lt"/>
              <a:buAutoNum type="arabicPeriod"/>
              <a:defRPr/>
            </a:pPr>
            <a:r>
              <a:rPr lang="fr-FR" altLang="en-US" sz="1200" dirty="0" err="1">
                <a:solidFill>
                  <a:srgbClr val="000000"/>
                </a:solidFill>
                <a:latin typeface="Calibri"/>
                <a:ea typeface="MS PGothic" panose="020B0600070205080204" pitchFamily="34" charset="-128"/>
                <a:cs typeface="Helvetica"/>
              </a:rPr>
              <a:t>Feldman</a:t>
            </a:r>
            <a:r>
              <a:rPr lang="fr-FR" altLang="en-US" sz="1200" dirty="0">
                <a:solidFill>
                  <a:srgbClr val="000000"/>
                </a:solidFill>
                <a:latin typeface="Calibri"/>
                <a:ea typeface="MS PGothic" panose="020B0600070205080204" pitchFamily="34" charset="-128"/>
                <a:cs typeface="Helvetica"/>
              </a:rPr>
              <a:t> RD, et al. </a:t>
            </a:r>
            <a:r>
              <a:rPr lang="fr-FR" altLang="en-US" sz="1200" i="1" dirty="0">
                <a:solidFill>
                  <a:srgbClr val="000000"/>
                </a:solidFill>
                <a:latin typeface="Calibri"/>
                <a:ea typeface="MS PGothic" panose="020B0600070205080204" pitchFamily="34" charset="-128"/>
                <a:cs typeface="Helvetica"/>
              </a:rPr>
              <a:t>Hypertension,</a:t>
            </a:r>
            <a:r>
              <a:rPr lang="fr-FR" altLang="en-US" sz="1200" dirty="0">
                <a:solidFill>
                  <a:srgbClr val="000000"/>
                </a:solidFill>
                <a:latin typeface="Calibri"/>
                <a:ea typeface="MS PGothic" panose="020B0600070205080204" pitchFamily="34" charset="-128"/>
                <a:cs typeface="Helvetica"/>
              </a:rPr>
              <a:t> 2009;53:646-53;</a:t>
            </a:r>
          </a:p>
          <a:p>
            <a:pPr marL="228600" indent="-228600" algn="r" eaLnBrk="0" fontAlgn="base" hangingPunct="0">
              <a:spcBef>
                <a:spcPct val="0"/>
              </a:spcBef>
              <a:spcAft>
                <a:spcPct val="0"/>
              </a:spcAft>
              <a:buFont typeface="+mj-lt"/>
              <a:buAutoNum type="arabicPeriod"/>
              <a:defRPr/>
            </a:pPr>
            <a:r>
              <a:rPr lang="fr-FR" altLang="en-US" sz="1200" dirty="0" err="1">
                <a:solidFill>
                  <a:srgbClr val="000000"/>
                </a:solidFill>
                <a:latin typeface="Calibri"/>
                <a:ea typeface="MS PGothic" panose="020B0600070205080204" pitchFamily="34" charset="-128"/>
                <a:cs typeface="Helvetica"/>
              </a:rPr>
              <a:t>Corrao</a:t>
            </a:r>
            <a:r>
              <a:rPr lang="fr-FR" altLang="en-US" sz="1200" dirty="0">
                <a:solidFill>
                  <a:srgbClr val="000000"/>
                </a:solidFill>
                <a:latin typeface="Calibri"/>
                <a:ea typeface="MS PGothic" panose="020B0600070205080204" pitchFamily="34" charset="-128"/>
                <a:cs typeface="Helvetica"/>
              </a:rPr>
              <a:t> G, et al. </a:t>
            </a:r>
            <a:r>
              <a:rPr lang="fr-FR" altLang="en-US" sz="1200" i="1" dirty="0">
                <a:solidFill>
                  <a:srgbClr val="000000"/>
                </a:solidFill>
                <a:latin typeface="Calibri"/>
                <a:ea typeface="MS PGothic" panose="020B0600070205080204" pitchFamily="34" charset="-128"/>
                <a:cs typeface="Helvetica"/>
              </a:rPr>
              <a:t>Hypertension</a:t>
            </a:r>
            <a:r>
              <a:rPr lang="fr-FR" altLang="en-US" sz="1200" dirty="0">
                <a:solidFill>
                  <a:srgbClr val="000000"/>
                </a:solidFill>
                <a:latin typeface="Calibri"/>
                <a:ea typeface="MS PGothic" panose="020B0600070205080204" pitchFamily="34" charset="-128"/>
                <a:cs typeface="Helvetica"/>
              </a:rPr>
              <a:t>, 2011;58:566-72;</a:t>
            </a:r>
          </a:p>
          <a:p>
            <a:pPr marL="228600" indent="-228600" algn="r" eaLnBrk="0" fontAlgn="base" hangingPunct="0">
              <a:spcBef>
                <a:spcPct val="0"/>
              </a:spcBef>
              <a:spcAft>
                <a:spcPct val="0"/>
              </a:spcAft>
              <a:buFont typeface="+mj-lt"/>
              <a:buAutoNum type="arabicPeriod"/>
              <a:defRPr/>
            </a:pPr>
            <a:r>
              <a:rPr lang="fr-FR" altLang="en-US" sz="1200" dirty="0" err="1">
                <a:solidFill>
                  <a:srgbClr val="000000"/>
                </a:solidFill>
                <a:latin typeface="Calibri"/>
                <a:ea typeface="MS PGothic" panose="020B0600070205080204" pitchFamily="34" charset="-128"/>
                <a:cs typeface="Helvetica"/>
              </a:rPr>
              <a:t>Gradman</a:t>
            </a:r>
            <a:r>
              <a:rPr lang="fr-FR" altLang="en-US" sz="1200" dirty="0">
                <a:solidFill>
                  <a:srgbClr val="000000"/>
                </a:solidFill>
                <a:latin typeface="Calibri"/>
                <a:ea typeface="MS PGothic" panose="020B0600070205080204" pitchFamily="34" charset="-128"/>
                <a:cs typeface="Helvetica"/>
              </a:rPr>
              <a:t> AH, et al. </a:t>
            </a:r>
            <a:r>
              <a:rPr lang="fr-FR" altLang="en-US" sz="1200" i="1" dirty="0">
                <a:solidFill>
                  <a:srgbClr val="000000"/>
                </a:solidFill>
                <a:latin typeface="Calibri"/>
                <a:ea typeface="MS PGothic" panose="020B0600070205080204" pitchFamily="34" charset="-128"/>
                <a:cs typeface="Helvetica"/>
              </a:rPr>
              <a:t>Hypertension</a:t>
            </a:r>
            <a:r>
              <a:rPr lang="fr-FR" altLang="en-US" sz="1200" dirty="0">
                <a:solidFill>
                  <a:srgbClr val="000000"/>
                </a:solidFill>
                <a:latin typeface="Calibri"/>
                <a:ea typeface="MS PGothic" panose="020B0600070205080204" pitchFamily="34" charset="-128"/>
                <a:cs typeface="Helvetica"/>
              </a:rPr>
              <a:t>, 2013;61(2):309-18.</a:t>
            </a:r>
          </a:p>
        </p:txBody>
      </p:sp>
    </p:spTree>
    <p:extLst>
      <p:ext uri="{BB962C8B-B14F-4D97-AF65-F5344CB8AC3E}">
        <p14:creationId xmlns:p14="http://schemas.microsoft.com/office/powerpoint/2010/main" val="1597858596"/>
      </p:ext>
    </p:extLst>
  </p:cSld>
  <p:clrMapOvr>
    <a:masterClrMapping/>
  </p:clrMapOvr>
  <p:transition xmlns:p14="http://schemas.microsoft.com/office/powerpoint/2010/mai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extLst>
              <p:ext uri="{D42A27DB-BD31-4B8C-83A1-F6EECF244321}">
                <p14:modId xmlns:p14="http://schemas.microsoft.com/office/powerpoint/2010/main" val="785346259"/>
              </p:ext>
            </p:extLst>
          </p:nvPr>
        </p:nvGraphicFramePr>
        <p:xfrm>
          <a:off x="381000" y="1408812"/>
          <a:ext cx="8614416" cy="5041272"/>
        </p:xfrm>
        <a:graphic>
          <a:graphicData uri="http://schemas.openxmlformats.org/drawingml/2006/table">
            <a:tbl>
              <a:tblPr firstRow="1" bandRow="1">
                <a:tableStyleId>{5C22544A-7EE6-4342-B048-85BDC9FD1C3A}</a:tableStyleId>
              </a:tblPr>
              <a:tblGrid>
                <a:gridCol w="1361358">
                  <a:extLst>
                    <a:ext uri="{9D8B030D-6E8A-4147-A177-3AD203B41FA5}">
                      <a16:colId xmlns:a16="http://schemas.microsoft.com/office/drawing/2014/main" xmlns="" val="3749274142"/>
                    </a:ext>
                  </a:extLst>
                </a:gridCol>
                <a:gridCol w="568669">
                  <a:extLst>
                    <a:ext uri="{9D8B030D-6E8A-4147-A177-3AD203B41FA5}">
                      <a16:colId xmlns:a16="http://schemas.microsoft.com/office/drawing/2014/main" xmlns="" val="3042129544"/>
                    </a:ext>
                  </a:extLst>
                </a:gridCol>
                <a:gridCol w="611750">
                  <a:extLst>
                    <a:ext uri="{9D8B030D-6E8A-4147-A177-3AD203B41FA5}">
                      <a16:colId xmlns:a16="http://schemas.microsoft.com/office/drawing/2014/main" xmlns="" val="1808202305"/>
                    </a:ext>
                  </a:extLst>
                </a:gridCol>
                <a:gridCol w="540570">
                  <a:extLst>
                    <a:ext uri="{9D8B030D-6E8A-4147-A177-3AD203B41FA5}">
                      <a16:colId xmlns:a16="http://schemas.microsoft.com/office/drawing/2014/main" xmlns="" val="399834306"/>
                    </a:ext>
                  </a:extLst>
                </a:gridCol>
                <a:gridCol w="234886">
                  <a:extLst>
                    <a:ext uri="{9D8B030D-6E8A-4147-A177-3AD203B41FA5}">
                      <a16:colId xmlns:a16="http://schemas.microsoft.com/office/drawing/2014/main" xmlns="" val="2363502736"/>
                    </a:ext>
                  </a:extLst>
                </a:gridCol>
                <a:gridCol w="845876">
                  <a:extLst>
                    <a:ext uri="{9D8B030D-6E8A-4147-A177-3AD203B41FA5}">
                      <a16:colId xmlns:a16="http://schemas.microsoft.com/office/drawing/2014/main" xmlns="" val="2804872870"/>
                    </a:ext>
                  </a:extLst>
                </a:gridCol>
                <a:gridCol w="536652">
                  <a:extLst>
                    <a:ext uri="{9D8B030D-6E8A-4147-A177-3AD203B41FA5}">
                      <a16:colId xmlns:a16="http://schemas.microsoft.com/office/drawing/2014/main" xmlns="" val="3505184981"/>
                    </a:ext>
                  </a:extLst>
                </a:gridCol>
                <a:gridCol w="599196">
                  <a:extLst>
                    <a:ext uri="{9D8B030D-6E8A-4147-A177-3AD203B41FA5}">
                      <a16:colId xmlns:a16="http://schemas.microsoft.com/office/drawing/2014/main" xmlns="" val="215035519"/>
                    </a:ext>
                  </a:extLst>
                </a:gridCol>
                <a:gridCol w="695052">
                  <a:extLst>
                    <a:ext uri="{9D8B030D-6E8A-4147-A177-3AD203B41FA5}">
                      <a16:colId xmlns:a16="http://schemas.microsoft.com/office/drawing/2014/main" xmlns="" val="2792226809"/>
                    </a:ext>
                  </a:extLst>
                </a:gridCol>
                <a:gridCol w="1186104">
                  <a:extLst>
                    <a:ext uri="{9D8B030D-6E8A-4147-A177-3AD203B41FA5}">
                      <a16:colId xmlns:a16="http://schemas.microsoft.com/office/drawing/2014/main" xmlns="" val="78359581"/>
                    </a:ext>
                  </a:extLst>
                </a:gridCol>
                <a:gridCol w="1434303">
                  <a:extLst>
                    <a:ext uri="{9D8B030D-6E8A-4147-A177-3AD203B41FA5}">
                      <a16:colId xmlns:a16="http://schemas.microsoft.com/office/drawing/2014/main" xmlns="" val="20009"/>
                    </a:ext>
                  </a:extLst>
                </a:gridCol>
              </a:tblGrid>
              <a:tr h="224862">
                <a:tc rowSpan="2">
                  <a:txBody>
                    <a:bodyPr/>
                    <a:lstStyle/>
                    <a:p>
                      <a:r>
                        <a:rPr lang="fr-CA" sz="1000" noProof="0" dirty="0">
                          <a:solidFill>
                            <a:schemeClr val="tx1"/>
                          </a:solidFill>
                        </a:rPr>
                        <a:t>Étude</a:t>
                      </a:r>
                      <a:r>
                        <a:rPr lang="fr-CA" sz="1000" baseline="0" noProof="0" dirty="0">
                          <a:solidFill>
                            <a:schemeClr val="tx1"/>
                          </a:solidFill>
                        </a:rPr>
                        <a:t> ou sous-</a:t>
                      </a:r>
                      <a:r>
                        <a:rPr lang="fr-CA" sz="1000" noProof="0" dirty="0">
                          <a:solidFill>
                            <a:schemeClr val="tx1"/>
                          </a:solidFill>
                        </a:rPr>
                        <a:t>groupe</a:t>
                      </a:r>
                    </a:p>
                  </a:txBody>
                  <a:tcPr anchor="ctr">
                    <a:lnR w="12700" cmpd="sng">
                      <a:noFill/>
                    </a:lnR>
                    <a:lnB w="19050" cap="flat" cmpd="sng" algn="ctr">
                      <a:solidFill>
                        <a:schemeClr val="tx1"/>
                      </a:solidFill>
                      <a:prstDash val="solid"/>
                      <a:round/>
                      <a:headEnd type="none" w="med" len="med"/>
                      <a:tailEnd type="none" w="med" len="med"/>
                    </a:lnB>
                    <a:noFill/>
                  </a:tcPr>
                </a:tc>
                <a:tc gridSpan="3">
                  <a:txBody>
                    <a:bodyPr/>
                    <a:lstStyle/>
                    <a:p>
                      <a:pPr marL="0" indent="0" algn="ctr" defTabSz="987425"/>
                      <a:r>
                        <a:rPr lang="en-CA" sz="1000" noProof="0" dirty="0">
                          <a:solidFill>
                            <a:schemeClr val="tx1"/>
                          </a:solidFill>
                        </a:rPr>
                        <a:t>AMM</a:t>
                      </a:r>
                    </a:p>
                  </a:txBody>
                  <a:tcPr anchor="ctr">
                    <a:lnL w="12700" cmpd="sng">
                      <a:noFill/>
                    </a:lnL>
                    <a:lnR w="12700" cmpd="sng">
                      <a:noFill/>
                    </a:lnR>
                    <a:lnB w="6350" cap="flat" cmpd="sng" algn="ctr">
                      <a:solidFill>
                        <a:schemeClr val="bg1"/>
                      </a:solidFill>
                      <a:prstDash val="solid"/>
                      <a:round/>
                      <a:headEnd type="none" w="med" len="med"/>
                      <a:tailEnd type="none" w="med" len="med"/>
                    </a:lnB>
                    <a:noFill/>
                  </a:tcPr>
                </a:tc>
                <a:tc hMerge="1">
                  <a:txBody>
                    <a:bodyPr/>
                    <a:lstStyle/>
                    <a:p>
                      <a:endParaRPr lang="fr-FR" sz="1000" dirty="0"/>
                    </a:p>
                  </a:txBody>
                  <a:tcPr/>
                </a:tc>
                <a:tc hMerge="1">
                  <a:txBody>
                    <a:bodyPr/>
                    <a:lstStyle/>
                    <a:p>
                      <a:endParaRPr lang="fr-FR" sz="1000" dirty="0"/>
                    </a:p>
                  </a:txBody>
                  <a:tcPr/>
                </a:tc>
                <a:tc>
                  <a:txBody>
                    <a:bodyPr/>
                    <a:lstStyle/>
                    <a:p>
                      <a:pPr algn="ctr"/>
                      <a:endParaRPr lang="en-CA" sz="1000" noProof="0" dirty="0">
                        <a:solidFill>
                          <a:schemeClr val="tx1"/>
                        </a:solidFill>
                      </a:endParaRPr>
                    </a:p>
                  </a:txBody>
                  <a:tcPr anchor="ctr">
                    <a:lnL w="12700" cmpd="sng">
                      <a:noFill/>
                    </a:lnL>
                    <a:lnR w="12700" cmpd="sng">
                      <a:noFill/>
                    </a:lnR>
                    <a:lnB w="6350" cap="flat" cmpd="sng" algn="ctr">
                      <a:noFill/>
                      <a:prstDash val="solid"/>
                      <a:round/>
                      <a:headEnd type="none" w="med" len="med"/>
                      <a:tailEnd type="none" w="med" len="med"/>
                    </a:lnB>
                    <a:noFill/>
                  </a:tcPr>
                </a:tc>
                <a:tc gridSpan="4">
                  <a:txBody>
                    <a:bodyPr/>
                    <a:lstStyle/>
                    <a:p>
                      <a:pPr algn="ctr"/>
                      <a:r>
                        <a:rPr lang="fr-CA" sz="1000" noProof="0" dirty="0">
                          <a:solidFill>
                            <a:schemeClr val="tx1"/>
                          </a:solidFill>
                        </a:rPr>
                        <a:t>Équivalents libres</a:t>
                      </a:r>
                    </a:p>
                  </a:txBody>
                  <a:tcPr anchor="ctr">
                    <a:lnL w="12700" cmpd="sng">
                      <a:noFill/>
                    </a:lnL>
                    <a:lnR w="6350" cap="flat" cmpd="sng" algn="ctr">
                      <a:noFill/>
                      <a:prstDash val="solid"/>
                      <a:round/>
                      <a:headEnd type="none" w="med" len="med"/>
                      <a:tailEnd type="none" w="med" len="med"/>
                    </a:lnR>
                    <a:lnB w="6350" cap="flat" cmpd="sng" algn="ctr">
                      <a:solidFill>
                        <a:schemeClr val="bg1"/>
                      </a:solidFill>
                      <a:prstDash val="solid"/>
                      <a:round/>
                      <a:headEnd type="none" w="med" len="med"/>
                      <a:tailEnd type="none" w="med" len="med"/>
                    </a:lnB>
                    <a:noFill/>
                  </a:tcPr>
                </a:tc>
                <a:tc hMerge="1">
                  <a:txBody>
                    <a:bodyPr/>
                    <a:lstStyle/>
                    <a:p>
                      <a:endParaRPr lang="fr-FR" sz="1000" dirty="0"/>
                    </a:p>
                  </a:txBody>
                  <a:tcPr/>
                </a:tc>
                <a:tc hMerge="1">
                  <a:txBody>
                    <a:bodyPr/>
                    <a:lstStyle/>
                    <a:p>
                      <a:endParaRPr lang="fr-FR" sz="1000" dirty="0"/>
                    </a:p>
                  </a:txBody>
                  <a:tcPr/>
                </a:tc>
                <a:tc hMerge="1">
                  <a:txBody>
                    <a:bodyPr/>
                    <a:lstStyle/>
                    <a:p>
                      <a:endParaRPr lang="fr-FR" sz="1000" dirty="0"/>
                    </a:p>
                  </a:txBody>
                  <a:tcPr/>
                </a:tc>
                <a:tc rowSpan="2">
                  <a:txBody>
                    <a:bodyPr/>
                    <a:lstStyle/>
                    <a:p>
                      <a:pPr algn="ctr"/>
                      <a:r>
                        <a:rPr lang="fr-CA" sz="1000" noProof="0" dirty="0">
                          <a:solidFill>
                            <a:schemeClr val="tx1"/>
                          </a:solidFill>
                        </a:rPr>
                        <a:t>Différence moyenne</a:t>
                      </a:r>
                      <a:br>
                        <a:rPr lang="fr-CA" sz="1000" noProof="0" dirty="0">
                          <a:solidFill>
                            <a:schemeClr val="tx1"/>
                          </a:solidFill>
                        </a:rPr>
                      </a:br>
                      <a:r>
                        <a:rPr lang="fr-CA" sz="1000" noProof="0" dirty="0">
                          <a:solidFill>
                            <a:schemeClr val="tx1"/>
                          </a:solidFill>
                        </a:rPr>
                        <a:t>VI, aléatoire, IC 95%</a:t>
                      </a:r>
                    </a:p>
                  </a:txBody>
                  <a:tcPr marL="36000" marR="36000" anchor="ctr">
                    <a:lnL w="6350" cap="flat" cmpd="sng" algn="ctr">
                      <a:noFill/>
                      <a:prstDash val="solid"/>
                      <a:round/>
                      <a:headEnd type="none" w="med" len="med"/>
                      <a:tailEnd type="none" w="med" len="med"/>
                    </a:lnL>
                    <a:lnR w="12700" cmpd="sng">
                      <a:noFill/>
                    </a:lnR>
                    <a:lnB w="19050" cap="flat" cmpd="sng" algn="ctr">
                      <a:solidFill>
                        <a:schemeClr val="tx1"/>
                      </a:solidFill>
                      <a:prstDash val="solid"/>
                      <a:round/>
                      <a:headEnd type="none" w="med" len="med"/>
                      <a:tailEnd type="none" w="med" len="med"/>
                    </a:lnB>
                    <a:noFill/>
                  </a:tcPr>
                </a:tc>
                <a:tc rowSpan="2">
                  <a:txBody>
                    <a:bodyPr/>
                    <a:lstStyle/>
                    <a:p>
                      <a:pPr algn="ctr"/>
                      <a:r>
                        <a:rPr lang="fr-CA" sz="1000" noProof="0" dirty="0">
                          <a:solidFill>
                            <a:schemeClr val="tx1"/>
                          </a:solidFill>
                        </a:rPr>
                        <a:t>Différence moyenne</a:t>
                      </a:r>
                      <a:br>
                        <a:rPr lang="fr-CA" sz="1000" noProof="0" dirty="0">
                          <a:solidFill>
                            <a:schemeClr val="tx1"/>
                          </a:solidFill>
                        </a:rPr>
                      </a:br>
                      <a:r>
                        <a:rPr lang="fr-CA" sz="1000" noProof="0" dirty="0">
                          <a:solidFill>
                            <a:schemeClr val="tx1"/>
                          </a:solidFill>
                        </a:rPr>
                        <a:t>VI, aléatoire, IC 95%</a:t>
                      </a:r>
                    </a:p>
                  </a:txBody>
                  <a:tcPr anchor="ctr">
                    <a:lnL w="12700" cmpd="sng">
                      <a:noFill/>
                    </a:lnL>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515520455"/>
                  </a:ext>
                </a:extLst>
              </a:tr>
              <a:tr h="224862">
                <a:tc vMerge="1">
                  <a:txBody>
                    <a:bodyPr/>
                    <a:lstStyle/>
                    <a:p>
                      <a:endParaRPr lang="fr-FR"/>
                    </a:p>
                  </a:txBody>
                  <a:tcPr/>
                </a:tc>
                <a:tc>
                  <a:txBody>
                    <a:bodyPr/>
                    <a:lstStyle/>
                    <a:p>
                      <a:pPr marL="0" indent="0" algn="ctr"/>
                      <a:r>
                        <a:rPr lang="fr-CA" sz="1000" b="1" kern="1200" noProof="0" dirty="0" err="1">
                          <a:solidFill>
                            <a:schemeClr val="tx1"/>
                          </a:solidFill>
                          <a:latin typeface="+mn-lt"/>
                          <a:ea typeface="+mn-ea"/>
                          <a:cs typeface="+mn-cs"/>
                        </a:rPr>
                        <a:t>Moyen-ne</a:t>
                      </a:r>
                      <a:endParaRPr lang="fr-CA" sz="1000" b="1" kern="1200" noProof="0" dirty="0">
                        <a:solidFill>
                          <a:schemeClr val="tx1"/>
                        </a:solidFill>
                        <a:latin typeface="+mn-lt"/>
                        <a:ea typeface="+mn-ea"/>
                        <a:cs typeface="+mn-cs"/>
                      </a:endParaRPr>
                    </a:p>
                  </a:txBody>
                  <a:tcPr anchor="ctr">
                    <a:lnL w="38100" cmpd="sng">
                      <a:noFill/>
                    </a:lnL>
                    <a:lnR w="38100" cmpd="sng">
                      <a:noFill/>
                    </a:lnR>
                    <a:lnT w="6350" cap="flat" cmpd="sng" algn="ctr">
                      <a:solidFill>
                        <a:schemeClr val="bg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a:r>
                        <a:rPr lang="fr-CA" sz="1000" b="1" kern="1200" noProof="0" dirty="0">
                          <a:solidFill>
                            <a:schemeClr val="tx1"/>
                          </a:solidFill>
                          <a:latin typeface="+mn-lt"/>
                          <a:ea typeface="+mn-ea"/>
                          <a:cs typeface="+mn-cs"/>
                        </a:rPr>
                        <a:t>Écart type</a:t>
                      </a:r>
                    </a:p>
                  </a:txBody>
                  <a:tcPr anchor="ctr">
                    <a:lnL w="12700" cmpd="sng">
                      <a:noFill/>
                    </a:lnL>
                    <a:lnR w="12700" cmpd="sng">
                      <a:noFill/>
                    </a:lnR>
                    <a:lnT w="6350" cap="flat" cmpd="sng" algn="ctr">
                      <a:solidFill>
                        <a:schemeClr val="bg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a:r>
                        <a:rPr lang="fr-CA" sz="1000" b="1" kern="1200" noProof="0" dirty="0">
                          <a:solidFill>
                            <a:schemeClr val="tx1"/>
                          </a:solidFill>
                          <a:latin typeface="+mn-lt"/>
                          <a:ea typeface="+mn-ea"/>
                          <a:cs typeface="+mn-cs"/>
                        </a:rPr>
                        <a:t>N</a:t>
                      </a:r>
                    </a:p>
                  </a:txBody>
                  <a:tcPr anchor="ctr">
                    <a:lnL w="12700" cmpd="sng">
                      <a:noFill/>
                    </a:lnL>
                    <a:lnR w="38100" cmpd="sng">
                      <a:noFill/>
                    </a:lnR>
                    <a:lnT w="6350" cap="flat" cmpd="sng" algn="ctr">
                      <a:solidFill>
                        <a:schemeClr val="bg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a:endParaRPr lang="fr-CA" sz="1000" b="1" kern="1200" noProof="0" dirty="0">
                        <a:solidFill>
                          <a:schemeClr val="tx1"/>
                        </a:solidFill>
                        <a:latin typeface="+mn-lt"/>
                        <a:ea typeface="+mn-ea"/>
                        <a:cs typeface="+mn-cs"/>
                      </a:endParaRPr>
                    </a:p>
                  </a:txBody>
                  <a:tcPr anchor="ctr">
                    <a:lnL w="12700" cmpd="sng">
                      <a:noFill/>
                    </a:lnL>
                    <a:lnR w="12700" cmpd="sng">
                      <a:noFill/>
                    </a:lnR>
                    <a:lnT w="635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a:r>
                        <a:rPr lang="fr-CA" sz="1000" b="1" kern="1200" noProof="0" dirty="0">
                          <a:solidFill>
                            <a:schemeClr val="tx1"/>
                          </a:solidFill>
                          <a:latin typeface="+mn-lt"/>
                          <a:ea typeface="+mn-ea"/>
                          <a:cs typeface="+mn-cs"/>
                        </a:rPr>
                        <a:t>Moyenne</a:t>
                      </a:r>
                    </a:p>
                  </a:txBody>
                  <a:tcPr anchor="ctr">
                    <a:lnL w="12700" cmpd="sng">
                      <a:noFill/>
                    </a:lnL>
                    <a:lnR w="12700" cmpd="sng">
                      <a:noFill/>
                    </a:lnR>
                    <a:lnT w="6350" cap="flat" cmpd="sng" algn="ctr">
                      <a:solidFill>
                        <a:schemeClr val="bg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a:r>
                        <a:rPr lang="fr-CA" sz="1000" b="1" kern="1200" noProof="0" dirty="0">
                          <a:solidFill>
                            <a:schemeClr val="tx1"/>
                          </a:solidFill>
                          <a:latin typeface="+mn-lt"/>
                          <a:ea typeface="+mn-ea"/>
                          <a:cs typeface="+mn-cs"/>
                        </a:rPr>
                        <a:t>Écart type</a:t>
                      </a:r>
                    </a:p>
                  </a:txBody>
                  <a:tcPr anchor="ctr">
                    <a:lnL w="12700" cmpd="sng">
                      <a:noFill/>
                    </a:lnL>
                    <a:lnR w="12700" cmpd="sng">
                      <a:noFill/>
                    </a:lnR>
                    <a:lnT w="6350" cap="flat" cmpd="sng" algn="ctr">
                      <a:solidFill>
                        <a:schemeClr val="bg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a:r>
                        <a:rPr lang="fr-CA" sz="1000" b="1" kern="1200" noProof="0" dirty="0">
                          <a:solidFill>
                            <a:schemeClr val="tx1"/>
                          </a:solidFill>
                          <a:latin typeface="+mn-lt"/>
                          <a:ea typeface="+mn-ea"/>
                          <a:cs typeface="+mn-cs"/>
                        </a:rPr>
                        <a:t>N</a:t>
                      </a:r>
                    </a:p>
                  </a:txBody>
                  <a:tcPr anchor="ctr">
                    <a:lnL w="12700" cmpd="sng">
                      <a:noFill/>
                    </a:lnL>
                    <a:lnR w="12700" cmpd="sng">
                      <a:noFill/>
                    </a:lnR>
                    <a:lnT w="6350" cap="flat" cmpd="sng" algn="ctr">
                      <a:solidFill>
                        <a:schemeClr val="bg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a:r>
                        <a:rPr lang="fr-CA" sz="1000" b="1" kern="1200" noProof="0" dirty="0">
                          <a:solidFill>
                            <a:schemeClr val="tx1"/>
                          </a:solidFill>
                          <a:latin typeface="+mn-lt"/>
                          <a:ea typeface="+mn-ea"/>
                          <a:cs typeface="+mn-cs"/>
                        </a:rPr>
                        <a:t>Poids</a:t>
                      </a:r>
                    </a:p>
                  </a:txBody>
                  <a:tcPr anchor="ctr">
                    <a:lnL w="12700" cmpd="sng">
                      <a:noFill/>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vMerge="1">
                  <a:txBody>
                    <a:bodyPr/>
                    <a:lstStyle/>
                    <a:p>
                      <a:endParaRPr lang="fr-FR"/>
                    </a:p>
                  </a:txBody>
                  <a:tcPr/>
                </a:tc>
                <a:tc vMerge="1">
                  <a:txBody>
                    <a:bodyPr/>
                    <a:lstStyle/>
                    <a:p>
                      <a:endParaRPr lang="fr-FR"/>
                    </a:p>
                  </a:txBody>
                  <a:tcPr/>
                </a:tc>
                <a:extLst>
                  <a:ext uri="{0D108BD9-81ED-4DB2-BD59-A6C34878D82A}">
                    <a16:rowId xmlns:a16="http://schemas.microsoft.com/office/drawing/2014/main" xmlns="" val="3936278488"/>
                  </a:ext>
                </a:extLst>
              </a:tr>
              <a:tr h="210210">
                <a:tc gridSpan="11">
                  <a:txBody>
                    <a:bodyPr/>
                    <a:lstStyle/>
                    <a:p>
                      <a:r>
                        <a:rPr lang="fr-CA" sz="1000" b="1" i="1" noProof="0" dirty="0"/>
                        <a:t>Patients jamais traités</a:t>
                      </a:r>
                    </a:p>
                  </a:txBody>
                  <a:tcPr anchor="ctr">
                    <a:lnT w="19050" cap="flat" cmpd="sng" algn="ctr">
                      <a:solidFill>
                        <a:schemeClr val="tx1"/>
                      </a:solidFill>
                      <a:prstDash val="solid"/>
                      <a:round/>
                      <a:headEnd type="none" w="med" len="med"/>
                      <a:tailEnd type="none" w="med" len="med"/>
                    </a:lnT>
                    <a:noFill/>
                  </a:tcPr>
                </a:tc>
                <a:tc hMerge="1">
                  <a:txBody>
                    <a:bodyPr/>
                    <a:lstStyle/>
                    <a:p>
                      <a:pPr algn="ctr"/>
                      <a:endParaRPr lang="en-CA" sz="1000" noProof="0" dirty="0"/>
                    </a:p>
                  </a:txBody>
                  <a:tcPr anchor="ctr">
                    <a:lnT w="38100" cap="flat" cmpd="sng" algn="ctr">
                      <a:solidFill>
                        <a:schemeClr val="bg1"/>
                      </a:solidFill>
                      <a:prstDash val="solid"/>
                      <a:round/>
                      <a:headEnd type="none" w="med" len="med"/>
                      <a:tailEnd type="none" w="med" len="med"/>
                    </a:lnT>
                  </a:tcPr>
                </a:tc>
                <a:tc hMerge="1">
                  <a:txBody>
                    <a:bodyPr/>
                    <a:lstStyle/>
                    <a:p>
                      <a:pPr algn="ctr"/>
                      <a:endParaRPr lang="en-CA" sz="1000" noProof="0" dirty="0"/>
                    </a:p>
                  </a:txBody>
                  <a:tcPr anchor="ctr">
                    <a:lnT w="38100" cap="flat" cmpd="sng" algn="ctr">
                      <a:solidFill>
                        <a:schemeClr val="bg1"/>
                      </a:solidFill>
                      <a:prstDash val="solid"/>
                      <a:round/>
                      <a:headEnd type="none" w="med" len="med"/>
                      <a:tailEnd type="none" w="med" len="med"/>
                    </a:lnT>
                  </a:tcPr>
                </a:tc>
                <a:tc hMerge="1">
                  <a:txBody>
                    <a:bodyPr/>
                    <a:lstStyle/>
                    <a:p>
                      <a:pPr algn="ctr"/>
                      <a:endParaRPr lang="en-CA" sz="1000" noProof="0" dirty="0"/>
                    </a:p>
                  </a:txBody>
                  <a:tcPr anchor="ctr">
                    <a:lnR w="12700" cmpd="sng">
                      <a:noFill/>
                    </a:lnR>
                    <a:lnT w="38100" cap="flat" cmpd="sng" algn="ctr">
                      <a:solidFill>
                        <a:schemeClr val="bg1"/>
                      </a:solidFill>
                      <a:prstDash val="solid"/>
                      <a:round/>
                      <a:headEnd type="none" w="med" len="med"/>
                      <a:tailEnd type="none" w="med" len="med"/>
                    </a:lnT>
                  </a:tcPr>
                </a:tc>
                <a:tc hMerge="1">
                  <a:txBody>
                    <a:bodyPr/>
                    <a:lstStyle/>
                    <a:p>
                      <a:pPr algn="ctr"/>
                      <a:endParaRPr lang="en-CA" sz="1000" noProof="0" dirty="0"/>
                    </a:p>
                  </a:txBody>
                  <a:tcPr anchor="ctr">
                    <a:lnL w="12700" cmpd="sng">
                      <a:noFill/>
                    </a:lnL>
                    <a:lnR w="12700" cmpd="sng">
                      <a:noFill/>
                    </a:lnR>
                    <a:lnT w="38100" cap="flat" cmpd="sng" algn="ctr">
                      <a:solidFill>
                        <a:schemeClr val="bg1"/>
                      </a:solidFill>
                      <a:prstDash val="solid"/>
                      <a:round/>
                      <a:headEnd type="none" w="med" len="med"/>
                      <a:tailEnd type="none" w="med" len="med"/>
                    </a:lnT>
                  </a:tcPr>
                </a:tc>
                <a:tc hMerge="1">
                  <a:txBody>
                    <a:bodyPr/>
                    <a:lstStyle/>
                    <a:p>
                      <a:pPr algn="ctr"/>
                      <a:endParaRPr lang="en-CA" sz="1000" noProof="0" dirty="0"/>
                    </a:p>
                  </a:txBody>
                  <a:tcPr anchor="ctr">
                    <a:lnL w="12700" cmpd="sng">
                      <a:noFill/>
                    </a:lnL>
                    <a:lnT w="38100" cap="flat" cmpd="sng" algn="ctr">
                      <a:solidFill>
                        <a:schemeClr val="bg1"/>
                      </a:solidFill>
                      <a:prstDash val="solid"/>
                      <a:round/>
                      <a:headEnd type="none" w="med" len="med"/>
                      <a:tailEnd type="none" w="med" len="med"/>
                    </a:lnT>
                  </a:tcPr>
                </a:tc>
                <a:tc hMerge="1">
                  <a:txBody>
                    <a:bodyPr/>
                    <a:lstStyle/>
                    <a:p>
                      <a:pPr algn="ctr"/>
                      <a:endParaRPr lang="en-CA" sz="1000" noProof="0" dirty="0"/>
                    </a:p>
                  </a:txBody>
                  <a:tcPr anchor="ctr">
                    <a:lnT w="38100" cap="flat" cmpd="sng" algn="ctr">
                      <a:solidFill>
                        <a:schemeClr val="bg1"/>
                      </a:solidFill>
                      <a:prstDash val="solid"/>
                      <a:round/>
                      <a:headEnd type="none" w="med" len="med"/>
                      <a:tailEnd type="none" w="med" len="med"/>
                    </a:lnT>
                  </a:tcPr>
                </a:tc>
                <a:tc hMerge="1">
                  <a:txBody>
                    <a:bodyPr/>
                    <a:lstStyle/>
                    <a:p>
                      <a:pPr algn="ctr"/>
                      <a:endParaRPr lang="en-CA" sz="1000" noProof="0" dirty="0"/>
                    </a:p>
                  </a:txBody>
                  <a:tcPr anchor="ctr">
                    <a:lnT w="38100" cap="flat" cmpd="sng" algn="ctr">
                      <a:solidFill>
                        <a:schemeClr val="bg1"/>
                      </a:solidFill>
                      <a:prstDash val="solid"/>
                      <a:round/>
                      <a:headEnd type="none" w="med" len="med"/>
                      <a:tailEnd type="none" w="med" len="med"/>
                    </a:lnT>
                  </a:tcPr>
                </a:tc>
                <a:tc hMerge="1">
                  <a:txBody>
                    <a:bodyPr/>
                    <a:lstStyle/>
                    <a:p>
                      <a:pPr algn="ctr"/>
                      <a:endParaRPr lang="en-CA" sz="1000" noProof="0" dirty="0"/>
                    </a:p>
                  </a:txBody>
                  <a:tcPr anchor="ctr">
                    <a:lnT w="38100" cap="flat" cmpd="sng" algn="ctr">
                      <a:solidFill>
                        <a:schemeClr val="bg1"/>
                      </a:solidFill>
                      <a:prstDash val="solid"/>
                      <a:round/>
                      <a:headEnd type="none" w="med" len="med"/>
                      <a:tailEnd type="none" w="med" len="med"/>
                    </a:lnT>
                  </a:tcPr>
                </a:tc>
                <a:tc hMerge="1">
                  <a:txBody>
                    <a:bodyPr/>
                    <a:lstStyle/>
                    <a:p>
                      <a:pPr algn="r">
                        <a:lnSpc>
                          <a:spcPct val="100000"/>
                        </a:lnSpc>
                      </a:pPr>
                      <a:endParaRPr lang="en-CA" sz="1000" noProof="0" dirty="0"/>
                    </a:p>
                  </a:txBody>
                  <a:tcPr marL="36000" marR="36000" anchor="ctr">
                    <a:lnR w="12700" cap="flat" cmpd="sng" algn="ctr">
                      <a:noFill/>
                      <a:prstDash val="solid"/>
                      <a:round/>
                      <a:headEnd type="none" w="med" len="med"/>
                      <a:tailEnd type="none" w="med" len="med"/>
                    </a:lnR>
                  </a:tcPr>
                </a:tc>
                <a:tc hMerge="1">
                  <a:txBody>
                    <a:bodyPr/>
                    <a:lstStyle/>
                    <a:p>
                      <a:endParaRPr lang="fr-FR" sz="1000" dirty="0"/>
                    </a:p>
                  </a:txBody>
                  <a:tcPr anchor="ctr">
                    <a:lnL w="12700" cap="flat" cmpd="sng" algn="ctr">
                      <a:noFill/>
                      <a:prstDash val="solid"/>
                      <a:round/>
                      <a:headEnd type="none" w="med" len="med"/>
                      <a:tailEnd type="none" w="med" len="med"/>
                    </a:lnL>
                  </a:tcPr>
                </a:tc>
                <a:extLst>
                  <a:ext uri="{0D108BD9-81ED-4DB2-BD59-A6C34878D82A}">
                    <a16:rowId xmlns:a16="http://schemas.microsoft.com/office/drawing/2014/main" xmlns="" val="3114166371"/>
                  </a:ext>
                </a:extLst>
              </a:tr>
              <a:tr h="258728">
                <a:tc>
                  <a:txBody>
                    <a:bodyPr/>
                    <a:lstStyle/>
                    <a:p>
                      <a:r>
                        <a:rPr lang="fr-CA" sz="1000" noProof="0" dirty="0" err="1"/>
                        <a:t>Brixner</a:t>
                      </a:r>
                      <a:r>
                        <a:rPr lang="fr-CA" sz="1000" noProof="0" dirty="0"/>
                        <a:t> 2008</a:t>
                      </a:r>
                    </a:p>
                  </a:txBody>
                  <a:tcPr anchor="ctr">
                    <a:noFill/>
                  </a:tcPr>
                </a:tc>
                <a:tc>
                  <a:txBody>
                    <a:bodyPr/>
                    <a:lstStyle/>
                    <a:p>
                      <a:pPr algn="ctr"/>
                      <a:r>
                        <a:rPr lang="fr-CA" sz="1000" noProof="0" dirty="0"/>
                        <a:t>64,2</a:t>
                      </a:r>
                    </a:p>
                  </a:txBody>
                  <a:tcPr anchor="ctr">
                    <a:noFill/>
                  </a:tcPr>
                </a:tc>
                <a:tc>
                  <a:txBody>
                    <a:bodyPr/>
                    <a:lstStyle/>
                    <a:p>
                      <a:pPr algn="ctr"/>
                      <a:r>
                        <a:rPr lang="en-CA" sz="1000" noProof="0" dirty="0"/>
                        <a:t>58,67</a:t>
                      </a:r>
                    </a:p>
                  </a:txBody>
                  <a:tcPr anchor="ctr">
                    <a:noFill/>
                  </a:tcPr>
                </a:tc>
                <a:tc>
                  <a:txBody>
                    <a:bodyPr/>
                    <a:lstStyle/>
                    <a:p>
                      <a:pPr algn="ctr"/>
                      <a:r>
                        <a:rPr lang="en-CA" sz="1000" noProof="0" dirty="0"/>
                        <a:t>1628</a:t>
                      </a:r>
                    </a:p>
                  </a:txBody>
                  <a:tcPr anchor="ctr">
                    <a:lnR w="12700" cmpd="sng">
                      <a:noFill/>
                    </a:lnR>
                    <a:noFill/>
                  </a:tcPr>
                </a:tc>
                <a:tc>
                  <a:txBody>
                    <a:bodyPr/>
                    <a:lstStyle/>
                    <a:p>
                      <a:pPr algn="ctr"/>
                      <a:endParaRPr lang="en-CA" sz="1000" noProof="0" dirty="0"/>
                    </a:p>
                  </a:txBody>
                  <a:tcPr anchor="ctr">
                    <a:lnL w="12700" cmpd="sng">
                      <a:noFill/>
                    </a:lnL>
                    <a:lnR w="12700" cmpd="sng">
                      <a:noFill/>
                    </a:lnR>
                    <a:noFill/>
                  </a:tcPr>
                </a:tc>
                <a:tc>
                  <a:txBody>
                    <a:bodyPr/>
                    <a:lstStyle/>
                    <a:p>
                      <a:pPr algn="ctr"/>
                      <a:r>
                        <a:rPr lang="en-CA" sz="1000" noProof="0" dirty="0"/>
                        <a:t>57,6</a:t>
                      </a:r>
                    </a:p>
                  </a:txBody>
                  <a:tcPr anchor="ctr">
                    <a:lnL w="12700" cmpd="sng">
                      <a:noFill/>
                    </a:lnL>
                    <a:noFill/>
                  </a:tcPr>
                </a:tc>
                <a:tc>
                  <a:txBody>
                    <a:bodyPr/>
                    <a:lstStyle/>
                    <a:p>
                      <a:pPr algn="ctr"/>
                      <a:r>
                        <a:rPr lang="en-CA" sz="1000" noProof="0" dirty="0"/>
                        <a:t>30,21</a:t>
                      </a:r>
                    </a:p>
                  </a:txBody>
                  <a:tcPr anchor="ctr">
                    <a:noFill/>
                  </a:tcPr>
                </a:tc>
                <a:tc>
                  <a:txBody>
                    <a:bodyPr/>
                    <a:lstStyle/>
                    <a:p>
                      <a:pPr algn="ctr"/>
                      <a:r>
                        <a:rPr lang="en-CA" sz="1000" noProof="0" dirty="0"/>
                        <a:t>561</a:t>
                      </a:r>
                    </a:p>
                  </a:txBody>
                  <a:tcPr anchor="ctr">
                    <a:noFill/>
                  </a:tcPr>
                </a:tc>
                <a:tc>
                  <a:txBody>
                    <a:bodyPr/>
                    <a:lstStyle/>
                    <a:p>
                      <a:pPr algn="ctr"/>
                      <a:r>
                        <a:rPr lang="en-CA" sz="1000" noProof="0" dirty="0"/>
                        <a:t>14,2%</a:t>
                      </a:r>
                    </a:p>
                  </a:txBody>
                  <a:tcPr anchor="ctr">
                    <a:noFill/>
                  </a:tcPr>
                </a:tc>
                <a:tc>
                  <a:txBody>
                    <a:bodyPr/>
                    <a:lstStyle/>
                    <a:p>
                      <a:pPr algn="ctr">
                        <a:lnSpc>
                          <a:spcPct val="100000"/>
                        </a:lnSpc>
                      </a:pPr>
                      <a:r>
                        <a:rPr lang="en-CA" sz="1000" noProof="0" dirty="0"/>
                        <a:t>6,60 (2,81, 10,39)</a:t>
                      </a:r>
                    </a:p>
                  </a:txBody>
                  <a:tcPr marL="36000" marR="36000" anchor="ctr">
                    <a:lnR w="12700" cap="flat" cmpd="sng" algn="ctr">
                      <a:noFill/>
                      <a:prstDash val="solid"/>
                      <a:round/>
                      <a:headEnd type="none" w="med" len="med"/>
                      <a:tailEnd type="none" w="med" len="med"/>
                    </a:lnR>
                    <a:noFill/>
                  </a:tcPr>
                </a:tc>
                <a:tc>
                  <a:txBody>
                    <a:bodyPr/>
                    <a:lstStyle/>
                    <a:p>
                      <a:endParaRPr lang="fr-FR" sz="1000" dirty="0"/>
                    </a:p>
                  </a:txBody>
                  <a:tcPr anchor="ctr">
                    <a:lnL w="12700" cap="flat" cmpd="sng" algn="ctr">
                      <a:noFill/>
                      <a:prstDash val="solid"/>
                      <a:round/>
                      <a:headEnd type="none" w="med" len="med"/>
                      <a:tailEnd type="none" w="med" len="med"/>
                    </a:lnL>
                    <a:noFill/>
                  </a:tcPr>
                </a:tc>
                <a:extLst>
                  <a:ext uri="{0D108BD9-81ED-4DB2-BD59-A6C34878D82A}">
                    <a16:rowId xmlns:a16="http://schemas.microsoft.com/office/drawing/2014/main" xmlns="" val="2136132942"/>
                  </a:ext>
                </a:extLst>
              </a:tr>
              <a:tr h="258728">
                <a:tc>
                  <a:txBody>
                    <a:bodyPr/>
                    <a:lstStyle/>
                    <a:p>
                      <a:r>
                        <a:rPr lang="fr-CA" sz="1000" noProof="0" dirty="0"/>
                        <a:t>Jackson 2008</a:t>
                      </a:r>
                    </a:p>
                  </a:txBody>
                  <a:tcPr anchor="ctr">
                    <a:noFill/>
                  </a:tcPr>
                </a:tc>
                <a:tc>
                  <a:txBody>
                    <a:bodyPr/>
                    <a:lstStyle/>
                    <a:p>
                      <a:pPr algn="ctr"/>
                      <a:r>
                        <a:rPr lang="fr-CA" sz="1000" noProof="0" dirty="0"/>
                        <a:t>73,1</a:t>
                      </a:r>
                    </a:p>
                  </a:txBody>
                  <a:tcPr anchor="ctr">
                    <a:noFill/>
                  </a:tcPr>
                </a:tc>
                <a:tc>
                  <a:txBody>
                    <a:bodyPr/>
                    <a:lstStyle/>
                    <a:p>
                      <a:pPr algn="ctr"/>
                      <a:r>
                        <a:rPr lang="en-CA" sz="1000" noProof="0" dirty="0"/>
                        <a:t>35,42</a:t>
                      </a:r>
                    </a:p>
                  </a:txBody>
                  <a:tcPr anchor="ctr">
                    <a:noFill/>
                  </a:tcPr>
                </a:tc>
                <a:tc>
                  <a:txBody>
                    <a:bodyPr/>
                    <a:lstStyle/>
                    <a:p>
                      <a:pPr algn="ctr"/>
                      <a:r>
                        <a:rPr lang="en-CA" sz="1000" noProof="0" dirty="0"/>
                        <a:t>619</a:t>
                      </a:r>
                    </a:p>
                  </a:txBody>
                  <a:tcPr anchor="ctr">
                    <a:lnR w="12700" cmpd="sng">
                      <a:noFill/>
                    </a:lnR>
                    <a:noFill/>
                  </a:tcPr>
                </a:tc>
                <a:tc>
                  <a:txBody>
                    <a:bodyPr/>
                    <a:lstStyle/>
                    <a:p>
                      <a:pPr algn="ctr"/>
                      <a:endParaRPr lang="en-CA" sz="1000" noProof="0" dirty="0"/>
                    </a:p>
                  </a:txBody>
                  <a:tcPr anchor="ctr">
                    <a:lnL w="12700" cmpd="sng">
                      <a:noFill/>
                    </a:lnL>
                    <a:lnR w="12700" cmpd="sng">
                      <a:noFill/>
                    </a:lnR>
                    <a:noFill/>
                  </a:tcPr>
                </a:tc>
                <a:tc>
                  <a:txBody>
                    <a:bodyPr/>
                    <a:lstStyle/>
                    <a:p>
                      <a:pPr algn="ctr"/>
                      <a:r>
                        <a:rPr lang="en-CA" sz="1000" noProof="0" dirty="0"/>
                        <a:t>60,5</a:t>
                      </a:r>
                    </a:p>
                  </a:txBody>
                  <a:tcPr anchor="ctr">
                    <a:lnL w="12700" cmpd="sng">
                      <a:noFill/>
                    </a:lnL>
                    <a:noFill/>
                  </a:tcPr>
                </a:tc>
                <a:tc>
                  <a:txBody>
                    <a:bodyPr/>
                    <a:lstStyle/>
                    <a:p>
                      <a:pPr algn="ctr"/>
                      <a:r>
                        <a:rPr lang="en-CA" sz="1000" noProof="0" dirty="0"/>
                        <a:t>35,42</a:t>
                      </a:r>
                    </a:p>
                  </a:txBody>
                  <a:tcPr anchor="ctr">
                    <a:noFill/>
                  </a:tcPr>
                </a:tc>
                <a:tc>
                  <a:txBody>
                    <a:bodyPr/>
                    <a:lstStyle/>
                    <a:p>
                      <a:pPr algn="ctr"/>
                      <a:r>
                        <a:rPr lang="fr-CA" sz="1000" kern="1200" dirty="0">
                          <a:solidFill>
                            <a:schemeClr val="dk1"/>
                          </a:solidFill>
                          <a:latin typeface="+mn-lt"/>
                          <a:ea typeface="+mn-ea"/>
                          <a:cs typeface="+mn-cs"/>
                        </a:rPr>
                        <a:t>65</a:t>
                      </a:r>
                      <a:endParaRPr lang="fr-FR" sz="1000" kern="1200" dirty="0">
                        <a:solidFill>
                          <a:schemeClr val="dk1"/>
                        </a:solidFill>
                        <a:latin typeface="+mn-lt"/>
                        <a:ea typeface="+mn-ea"/>
                        <a:cs typeface="+mn-cs"/>
                      </a:endParaRPr>
                    </a:p>
                  </a:txBody>
                  <a:tcPr anchor="ctr">
                    <a:noFill/>
                  </a:tcPr>
                </a:tc>
                <a:tc>
                  <a:txBody>
                    <a:bodyPr/>
                    <a:lstStyle/>
                    <a:p>
                      <a:pPr algn="ctr"/>
                      <a:r>
                        <a:rPr lang="en-CA" sz="1000" noProof="0" dirty="0"/>
                        <a:t>10,3%</a:t>
                      </a: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000" noProof="0" dirty="0"/>
                        <a:t>12,60 (3,55, 21,65)</a:t>
                      </a:r>
                    </a:p>
                  </a:txBody>
                  <a:tcPr marL="36000" marR="36000" anchor="ctr">
                    <a:lnR w="12700" cap="flat" cmpd="sng" algn="ctr">
                      <a:noFill/>
                      <a:prstDash val="solid"/>
                      <a:round/>
                      <a:headEnd type="none" w="med" len="med"/>
                      <a:tailEnd type="none" w="med" len="med"/>
                    </a:lnR>
                    <a:noFill/>
                  </a:tcPr>
                </a:tc>
                <a:tc>
                  <a:txBody>
                    <a:bodyPr/>
                    <a:lstStyle/>
                    <a:p>
                      <a:endParaRPr lang="fr-FR" sz="1000" dirty="0"/>
                    </a:p>
                  </a:txBody>
                  <a:tcPr anchor="ctr">
                    <a:lnL w="12700" cap="flat" cmpd="sng" algn="ctr">
                      <a:noFill/>
                      <a:prstDash val="solid"/>
                      <a:round/>
                      <a:headEnd type="none" w="med" len="med"/>
                      <a:tailEnd type="none" w="med" len="med"/>
                    </a:lnL>
                    <a:noFill/>
                  </a:tcPr>
                </a:tc>
                <a:extLst>
                  <a:ext uri="{0D108BD9-81ED-4DB2-BD59-A6C34878D82A}">
                    <a16:rowId xmlns:a16="http://schemas.microsoft.com/office/drawing/2014/main" xmlns="" val="1724953489"/>
                  </a:ext>
                </a:extLst>
              </a:tr>
              <a:tr h="179730">
                <a:tc>
                  <a:txBody>
                    <a:bodyPr/>
                    <a:lstStyle/>
                    <a:p>
                      <a:r>
                        <a:rPr lang="fr-CA" sz="1000" b="1" noProof="0" dirty="0"/>
                        <a:t>Total  partiel (IC 95%)</a:t>
                      </a:r>
                    </a:p>
                  </a:txBody>
                  <a:tcPr anchor="ctr">
                    <a:noFill/>
                  </a:tcPr>
                </a:tc>
                <a:tc>
                  <a:txBody>
                    <a:bodyPr/>
                    <a:lstStyle/>
                    <a:p>
                      <a:pPr algn="ctr"/>
                      <a:endParaRPr lang="fr-CA" sz="1000" b="1" noProof="0" dirty="0"/>
                    </a:p>
                  </a:txBody>
                  <a:tcPr anchor="ctr">
                    <a:noFill/>
                  </a:tcPr>
                </a:tc>
                <a:tc>
                  <a:txBody>
                    <a:bodyPr/>
                    <a:lstStyle/>
                    <a:p>
                      <a:pPr algn="ctr"/>
                      <a:endParaRPr lang="en-CA" sz="1000" b="1" noProof="0" dirty="0"/>
                    </a:p>
                  </a:txBody>
                  <a:tcPr anchor="ctr">
                    <a:noFill/>
                  </a:tcPr>
                </a:tc>
                <a:tc>
                  <a:txBody>
                    <a:bodyPr/>
                    <a:lstStyle/>
                    <a:p>
                      <a:pPr algn="ctr"/>
                      <a:r>
                        <a:rPr lang="en-CA" sz="1000" b="1" noProof="0" dirty="0"/>
                        <a:t>2247</a:t>
                      </a:r>
                    </a:p>
                  </a:txBody>
                  <a:tcPr anchor="ctr">
                    <a:noFill/>
                  </a:tcPr>
                </a:tc>
                <a:tc>
                  <a:txBody>
                    <a:bodyPr/>
                    <a:lstStyle/>
                    <a:p>
                      <a:pPr algn="ctr"/>
                      <a:endParaRPr lang="en-CA" sz="1000" b="1" noProof="0" dirty="0"/>
                    </a:p>
                  </a:txBody>
                  <a:tcPr anchor="ctr">
                    <a:noFill/>
                  </a:tcPr>
                </a:tc>
                <a:tc>
                  <a:txBody>
                    <a:bodyPr/>
                    <a:lstStyle/>
                    <a:p>
                      <a:pPr algn="ctr"/>
                      <a:endParaRPr lang="en-CA" sz="1000" b="1" noProof="0" dirty="0"/>
                    </a:p>
                  </a:txBody>
                  <a:tcPr anchor="ctr">
                    <a:noFill/>
                  </a:tcPr>
                </a:tc>
                <a:tc>
                  <a:txBody>
                    <a:bodyPr/>
                    <a:lstStyle/>
                    <a:p>
                      <a:pPr algn="ctr"/>
                      <a:endParaRPr lang="en-CA" sz="1000" b="1" noProof="0" dirty="0"/>
                    </a:p>
                  </a:txBody>
                  <a:tcPr anchor="ctr">
                    <a:noFill/>
                  </a:tcPr>
                </a:tc>
                <a:tc>
                  <a:txBody>
                    <a:bodyPr/>
                    <a:lstStyle/>
                    <a:p>
                      <a:pPr algn="ctr"/>
                      <a:r>
                        <a:rPr lang="fr-CA" sz="1000" b="1" kern="1200" dirty="0">
                          <a:solidFill>
                            <a:schemeClr val="dk1"/>
                          </a:solidFill>
                          <a:latin typeface="+mn-lt"/>
                          <a:ea typeface="+mn-ea"/>
                          <a:cs typeface="+mn-cs"/>
                        </a:rPr>
                        <a:t>626</a:t>
                      </a:r>
                      <a:endParaRPr lang="fr-FR" sz="1000" b="1" kern="1200" dirty="0">
                        <a:solidFill>
                          <a:schemeClr val="dk1"/>
                        </a:solidFill>
                        <a:latin typeface="+mn-lt"/>
                        <a:ea typeface="+mn-ea"/>
                        <a:cs typeface="+mn-cs"/>
                      </a:endParaRPr>
                    </a:p>
                  </a:txBody>
                  <a:tcPr anchor="ctr">
                    <a:noFill/>
                  </a:tcPr>
                </a:tc>
                <a:tc>
                  <a:txBody>
                    <a:bodyPr/>
                    <a:lstStyle/>
                    <a:p>
                      <a:pPr algn="ctr"/>
                      <a:r>
                        <a:rPr lang="en-CA" sz="1000" b="1" noProof="0" dirty="0"/>
                        <a:t>24,5%</a:t>
                      </a: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000" b="1" noProof="0" dirty="0"/>
                        <a:t>8,13 (3,00, 13,26)</a:t>
                      </a:r>
                    </a:p>
                  </a:txBody>
                  <a:tcPr marL="36000" marR="36000" anchor="ctr">
                    <a:lnR w="12700" cap="flat" cmpd="sng" algn="ctr">
                      <a:noFill/>
                      <a:prstDash val="solid"/>
                      <a:round/>
                      <a:headEnd type="none" w="med" len="med"/>
                      <a:tailEnd type="none" w="med" len="med"/>
                    </a:lnR>
                    <a:noFill/>
                  </a:tcPr>
                </a:tc>
                <a:tc>
                  <a:txBody>
                    <a:bodyPr/>
                    <a:lstStyle/>
                    <a:p>
                      <a:endParaRPr lang="fr-FR" sz="1000" dirty="0"/>
                    </a:p>
                  </a:txBody>
                  <a:tcPr anchor="ctr">
                    <a:lnL w="12700" cap="flat" cmpd="sng" algn="ctr">
                      <a:noFill/>
                      <a:prstDash val="solid"/>
                      <a:round/>
                      <a:headEnd type="none" w="med" len="med"/>
                      <a:tailEnd type="none" w="med" len="med"/>
                    </a:lnL>
                    <a:noFill/>
                  </a:tcPr>
                </a:tc>
                <a:extLst>
                  <a:ext uri="{0D108BD9-81ED-4DB2-BD59-A6C34878D82A}">
                    <a16:rowId xmlns:a16="http://schemas.microsoft.com/office/drawing/2014/main" xmlns="" val="1861580268"/>
                  </a:ext>
                </a:extLst>
              </a:tr>
              <a:tr h="366239">
                <a:tc gridSpan="11">
                  <a:txBody>
                    <a:bodyPr/>
                    <a:lstStyle/>
                    <a:p>
                      <a:r>
                        <a:rPr lang="fr-CA" sz="1000" noProof="0" dirty="0"/>
                        <a:t>Hétérogénéité : Tau</a:t>
                      </a:r>
                      <a:r>
                        <a:rPr lang="fr-CA" sz="1000" baseline="30000" noProof="0" dirty="0"/>
                        <a:t>2 </a:t>
                      </a:r>
                      <a:r>
                        <a:rPr lang="fr-CA" sz="1000" baseline="0" noProof="0" dirty="0"/>
                        <a:t>= 5,47; Chi</a:t>
                      </a:r>
                      <a:r>
                        <a:rPr lang="fr-CA" sz="1000" kern="1200" baseline="30000" noProof="0" dirty="0">
                          <a:solidFill>
                            <a:schemeClr val="dk1"/>
                          </a:solidFill>
                          <a:latin typeface="+mn-lt"/>
                          <a:ea typeface="+mn-ea"/>
                          <a:cs typeface="+mn-cs"/>
                        </a:rPr>
                        <a:t>2</a:t>
                      </a:r>
                      <a:r>
                        <a:rPr lang="fr-CA" sz="1000" baseline="0" noProof="0" dirty="0"/>
                        <a:t> = 1,44, </a:t>
                      </a:r>
                      <a:r>
                        <a:rPr lang="fr-CA" sz="1000" baseline="0" noProof="0" dirty="0" err="1"/>
                        <a:t>df</a:t>
                      </a:r>
                      <a:r>
                        <a:rPr lang="fr-CA" sz="1000" baseline="0" noProof="0" dirty="0"/>
                        <a:t> = 1 (</a:t>
                      </a:r>
                      <a:r>
                        <a:rPr lang="fr-CA" sz="1000" i="1" baseline="0" noProof="0" dirty="0"/>
                        <a:t>p </a:t>
                      </a:r>
                      <a:r>
                        <a:rPr lang="fr-CA" sz="1000" baseline="0" noProof="0" dirty="0"/>
                        <a:t>= 0,23); I</a:t>
                      </a:r>
                      <a:r>
                        <a:rPr lang="fr-CA" sz="1000" kern="1200" baseline="30000" noProof="0" dirty="0">
                          <a:solidFill>
                            <a:schemeClr val="dk1"/>
                          </a:solidFill>
                          <a:latin typeface="+mn-lt"/>
                          <a:ea typeface="+mn-ea"/>
                          <a:cs typeface="+mn-cs"/>
                        </a:rPr>
                        <a:t>2</a:t>
                      </a:r>
                      <a:r>
                        <a:rPr lang="fr-CA" sz="1000" baseline="0" noProof="0" dirty="0"/>
                        <a:t> = 30 %</a:t>
                      </a:r>
                    </a:p>
                    <a:p>
                      <a:r>
                        <a:rPr lang="fr-CA" sz="1000" baseline="0" noProof="0" dirty="0"/>
                        <a:t>Test pour l’effet général : Z = 3,11 (</a:t>
                      </a:r>
                      <a:r>
                        <a:rPr lang="fr-CA" sz="1000" i="1" baseline="0" noProof="0" dirty="0"/>
                        <a:t>p </a:t>
                      </a:r>
                      <a:r>
                        <a:rPr lang="fr-CA" sz="1000" baseline="0" noProof="0" dirty="0"/>
                        <a:t>= 0,002)</a:t>
                      </a:r>
                    </a:p>
                  </a:txBody>
                  <a:tcPr anchor="ctr">
                    <a:noFill/>
                  </a:tcPr>
                </a:tc>
                <a:tc hMerge="1">
                  <a:txBody>
                    <a:bodyPr/>
                    <a:lstStyle/>
                    <a:p>
                      <a:endParaRPr lang="fr-FR" sz="1000" dirty="0"/>
                    </a:p>
                  </a:txBody>
                  <a:tcPr/>
                </a:tc>
                <a:tc hMerge="1">
                  <a:txBody>
                    <a:bodyPr/>
                    <a:lstStyle/>
                    <a:p>
                      <a:endParaRPr lang="fr-FR" sz="1000" dirty="0"/>
                    </a:p>
                  </a:txBody>
                  <a:tcPr/>
                </a:tc>
                <a:tc hMerge="1">
                  <a:txBody>
                    <a:bodyPr/>
                    <a:lstStyle/>
                    <a:p>
                      <a:endParaRPr lang="fr-FR" sz="1000" dirty="0"/>
                    </a:p>
                  </a:txBody>
                  <a:tcPr/>
                </a:tc>
                <a:tc hMerge="1">
                  <a:txBody>
                    <a:bodyPr/>
                    <a:lstStyle/>
                    <a:p>
                      <a:endParaRPr lang="fr-FR"/>
                    </a:p>
                  </a:txBody>
                  <a:tcPr/>
                </a:tc>
                <a:tc hMerge="1">
                  <a:txBody>
                    <a:bodyPr/>
                    <a:lstStyle/>
                    <a:p>
                      <a:endParaRPr lang="fr-FR" sz="1000" dirty="0"/>
                    </a:p>
                  </a:txBody>
                  <a:tcPr/>
                </a:tc>
                <a:tc hMerge="1">
                  <a:txBody>
                    <a:bodyPr/>
                    <a:lstStyle/>
                    <a:p>
                      <a:endParaRPr lang="fr-FR" sz="1000" dirty="0"/>
                    </a:p>
                  </a:txBody>
                  <a:tcPr/>
                </a:tc>
                <a:tc hMerge="1">
                  <a:txBody>
                    <a:bodyPr/>
                    <a:lstStyle/>
                    <a:p>
                      <a:endParaRPr lang="fr-FR" sz="1000" dirty="0"/>
                    </a:p>
                  </a:txBody>
                  <a:tcPr/>
                </a:tc>
                <a:tc hMerge="1">
                  <a:txBody>
                    <a:bodyPr/>
                    <a:lstStyle/>
                    <a:p>
                      <a:endParaRPr lang="fr-FR" sz="1000" dirty="0"/>
                    </a:p>
                  </a:txBody>
                  <a:tcPr/>
                </a:tc>
                <a:tc hMerge="1">
                  <a:txBody>
                    <a:bodyPr/>
                    <a:lstStyle/>
                    <a:p>
                      <a:endParaRPr lang="fr-FR" sz="1000" dirty="0"/>
                    </a:p>
                  </a:txBody>
                  <a:tcPr/>
                </a:tc>
                <a:tc hMerge="1">
                  <a:txBody>
                    <a:bodyPr/>
                    <a:lstStyle/>
                    <a:p>
                      <a:endParaRPr lang="fr-FR"/>
                    </a:p>
                  </a:txBody>
                  <a:tcPr/>
                </a:tc>
                <a:extLst>
                  <a:ext uri="{0D108BD9-81ED-4DB2-BD59-A6C34878D82A}">
                    <a16:rowId xmlns:a16="http://schemas.microsoft.com/office/drawing/2014/main" xmlns="" val="476689797"/>
                  </a:ext>
                </a:extLst>
              </a:tr>
              <a:tr h="258728">
                <a:tc gridSpan="2">
                  <a:txBody>
                    <a:bodyPr/>
                    <a:lstStyle/>
                    <a:p>
                      <a:r>
                        <a:rPr lang="fr-CA" sz="1000" b="1" i="1" noProof="0" dirty="0"/>
                        <a:t>Patients déjà traités</a:t>
                      </a:r>
                    </a:p>
                  </a:txBody>
                  <a:tcPr anchor="ctr">
                    <a:noFill/>
                  </a:tcPr>
                </a:tc>
                <a:tc hMerge="1">
                  <a:txBody>
                    <a:bodyPr/>
                    <a:lstStyle/>
                    <a:p>
                      <a:endParaRPr lang="fr-FR" sz="1000" dirty="0"/>
                    </a:p>
                  </a:txBody>
                  <a:tcPr/>
                </a:tc>
                <a:tc>
                  <a:txBody>
                    <a:bodyPr/>
                    <a:lstStyle/>
                    <a:p>
                      <a:endParaRPr lang="en-CA" sz="1000" noProof="0" dirty="0"/>
                    </a:p>
                  </a:txBody>
                  <a:tcPr anchor="ctr">
                    <a:noFill/>
                  </a:tcPr>
                </a:tc>
                <a:tc>
                  <a:txBody>
                    <a:bodyPr/>
                    <a:lstStyle/>
                    <a:p>
                      <a:endParaRPr lang="en-CA" sz="1000" noProof="0" dirty="0"/>
                    </a:p>
                  </a:txBody>
                  <a:tcPr anchor="ctr">
                    <a:noFill/>
                  </a:tcPr>
                </a:tc>
                <a:tc>
                  <a:txBody>
                    <a:bodyPr/>
                    <a:lstStyle/>
                    <a:p>
                      <a:endParaRPr lang="en-CA" sz="1000" noProof="0" dirty="0"/>
                    </a:p>
                  </a:txBody>
                  <a:tcPr anchor="ctr">
                    <a:noFill/>
                  </a:tcPr>
                </a:tc>
                <a:tc>
                  <a:txBody>
                    <a:bodyPr/>
                    <a:lstStyle/>
                    <a:p>
                      <a:endParaRPr lang="en-CA" sz="1000" noProof="0" dirty="0"/>
                    </a:p>
                  </a:txBody>
                  <a:tcPr anchor="ctr">
                    <a:noFill/>
                  </a:tcPr>
                </a:tc>
                <a:tc>
                  <a:txBody>
                    <a:bodyPr/>
                    <a:lstStyle/>
                    <a:p>
                      <a:endParaRPr lang="en-CA" sz="1000" noProof="0" dirty="0"/>
                    </a:p>
                  </a:txBody>
                  <a:tcPr anchor="ctr">
                    <a:noFill/>
                  </a:tcPr>
                </a:tc>
                <a:tc>
                  <a:txBody>
                    <a:bodyPr/>
                    <a:lstStyle/>
                    <a:p>
                      <a:endParaRPr lang="en-CA" sz="1000" noProof="0" dirty="0"/>
                    </a:p>
                  </a:txBody>
                  <a:tcPr anchor="ctr">
                    <a:noFill/>
                  </a:tcPr>
                </a:tc>
                <a:tc>
                  <a:txBody>
                    <a:bodyPr/>
                    <a:lstStyle/>
                    <a:p>
                      <a:endParaRPr lang="en-CA" sz="1000" noProof="0" dirty="0"/>
                    </a:p>
                  </a:txBody>
                  <a:tcPr anchor="ctr">
                    <a:noFill/>
                  </a:tcPr>
                </a:tc>
                <a:tc>
                  <a:txBody>
                    <a:bodyPr/>
                    <a:lstStyle/>
                    <a:p>
                      <a:endParaRPr lang="en-CA" sz="1000" noProof="0" dirty="0"/>
                    </a:p>
                  </a:txBody>
                  <a:tcPr marL="36000" marR="36000" anchor="ctr">
                    <a:lnR w="12700" cap="flat" cmpd="sng" algn="ctr">
                      <a:noFill/>
                      <a:prstDash val="solid"/>
                      <a:round/>
                      <a:headEnd type="none" w="med" len="med"/>
                      <a:tailEnd type="none" w="med" len="med"/>
                    </a:lnR>
                    <a:noFill/>
                  </a:tcPr>
                </a:tc>
                <a:tc>
                  <a:txBody>
                    <a:bodyPr/>
                    <a:lstStyle/>
                    <a:p>
                      <a:endParaRPr lang="fr-FR" sz="1000" dirty="0"/>
                    </a:p>
                  </a:txBody>
                  <a:tcPr anchor="ctr">
                    <a:lnL w="12700" cap="flat" cmpd="sng" algn="ctr">
                      <a:noFill/>
                      <a:prstDash val="solid"/>
                      <a:round/>
                      <a:headEnd type="none" w="med" len="med"/>
                      <a:tailEnd type="none" w="med" len="med"/>
                    </a:lnL>
                    <a:noFill/>
                  </a:tcPr>
                </a:tc>
                <a:extLst>
                  <a:ext uri="{0D108BD9-81ED-4DB2-BD59-A6C34878D82A}">
                    <a16:rowId xmlns:a16="http://schemas.microsoft.com/office/drawing/2014/main" xmlns="" val="1008711196"/>
                  </a:ext>
                </a:extLst>
              </a:tr>
              <a:tr h="258728">
                <a:tc>
                  <a:txBody>
                    <a:bodyPr/>
                    <a:lstStyle/>
                    <a:p>
                      <a:r>
                        <a:rPr lang="fr-CA" sz="1000" noProof="0" dirty="0"/>
                        <a:t>Dickson 2008</a:t>
                      </a:r>
                    </a:p>
                  </a:txBody>
                  <a:tcPr anchor="ctr">
                    <a:noFill/>
                  </a:tcPr>
                </a:tc>
                <a:tc>
                  <a:txBody>
                    <a:bodyPr/>
                    <a:lstStyle/>
                    <a:p>
                      <a:pPr algn="ctr"/>
                      <a:r>
                        <a:rPr lang="fr-CA" sz="1000" noProof="0" dirty="0"/>
                        <a:t>58,6</a:t>
                      </a:r>
                    </a:p>
                  </a:txBody>
                  <a:tcPr anchor="ctr">
                    <a:noFill/>
                  </a:tcPr>
                </a:tc>
                <a:tc>
                  <a:txBody>
                    <a:bodyPr/>
                    <a:lstStyle/>
                    <a:p>
                      <a:pPr algn="ctr"/>
                      <a:r>
                        <a:rPr lang="en-CA" sz="1000" noProof="0" dirty="0"/>
                        <a:t>35,42</a:t>
                      </a:r>
                    </a:p>
                  </a:txBody>
                  <a:tcPr anchor="ctr">
                    <a:noFill/>
                  </a:tcPr>
                </a:tc>
                <a:tc>
                  <a:txBody>
                    <a:bodyPr/>
                    <a:lstStyle/>
                    <a:p>
                      <a:pPr algn="ctr"/>
                      <a:r>
                        <a:rPr lang="en-CA" sz="1000" noProof="0" dirty="0"/>
                        <a:t>3363</a:t>
                      </a:r>
                    </a:p>
                  </a:txBody>
                  <a:tcPr anchor="ctr">
                    <a:lnR w="12700" cmpd="sng">
                      <a:noFill/>
                    </a:lnR>
                    <a:noFill/>
                  </a:tcPr>
                </a:tc>
                <a:tc>
                  <a:txBody>
                    <a:bodyPr/>
                    <a:lstStyle/>
                    <a:p>
                      <a:pPr algn="ctr"/>
                      <a:endParaRPr lang="en-CA" sz="1000" noProof="0" dirty="0"/>
                    </a:p>
                  </a:txBody>
                  <a:tcPr anchor="ctr">
                    <a:lnL w="12700" cmpd="sng">
                      <a:noFill/>
                    </a:lnL>
                    <a:lnR w="12700" cmpd="sng">
                      <a:noFill/>
                    </a:lnR>
                    <a:noFill/>
                  </a:tcPr>
                </a:tc>
                <a:tc>
                  <a:txBody>
                    <a:bodyPr/>
                    <a:lstStyle/>
                    <a:p>
                      <a:pPr algn="ctr"/>
                      <a:r>
                        <a:rPr lang="en-CA" sz="1000" noProof="0" dirty="0"/>
                        <a:t>48,1</a:t>
                      </a:r>
                    </a:p>
                  </a:txBody>
                  <a:tcPr anchor="ctr">
                    <a:lnL w="12700" cmpd="sng">
                      <a:noFill/>
                    </a:lnL>
                    <a:noFill/>
                  </a:tcPr>
                </a:tc>
                <a:tc>
                  <a:txBody>
                    <a:bodyPr/>
                    <a:lstStyle/>
                    <a:p>
                      <a:pPr algn="ctr"/>
                      <a:r>
                        <a:rPr lang="en-CA" sz="1000" noProof="0" dirty="0"/>
                        <a:t>35,42</a:t>
                      </a:r>
                    </a:p>
                  </a:txBody>
                  <a:tcPr anchor="ctr">
                    <a:noFill/>
                  </a:tcPr>
                </a:tc>
                <a:tc>
                  <a:txBody>
                    <a:bodyPr/>
                    <a:lstStyle/>
                    <a:p>
                      <a:pPr algn="ctr"/>
                      <a:r>
                        <a:rPr lang="en-CA" sz="1000" noProof="0" dirty="0"/>
                        <a:t>713</a:t>
                      </a:r>
                    </a:p>
                  </a:txBody>
                  <a:tcPr anchor="ctr">
                    <a:noFill/>
                  </a:tcPr>
                </a:tc>
                <a:tc>
                  <a:txBody>
                    <a:bodyPr/>
                    <a:lstStyle/>
                    <a:p>
                      <a:pPr algn="ctr"/>
                      <a:r>
                        <a:rPr lang="en-CA" sz="1000" noProof="0" dirty="0"/>
                        <a:t>14,7%</a:t>
                      </a:r>
                    </a:p>
                  </a:txBody>
                  <a:tcPr anchor="ctr">
                    <a:noFill/>
                  </a:tcPr>
                </a:tc>
                <a:tc>
                  <a:txBody>
                    <a:bodyPr/>
                    <a:lstStyle/>
                    <a:p>
                      <a:pPr algn="ctr"/>
                      <a:r>
                        <a:rPr lang="en-CA" sz="1000" noProof="0" dirty="0"/>
                        <a:t>10,50 (7,64, 13,36)</a:t>
                      </a:r>
                    </a:p>
                  </a:txBody>
                  <a:tcPr marL="36000" marR="36000" anchor="ctr">
                    <a:lnR w="12700" cap="flat" cmpd="sng" algn="ctr">
                      <a:noFill/>
                      <a:prstDash val="solid"/>
                      <a:round/>
                      <a:headEnd type="none" w="med" len="med"/>
                      <a:tailEnd type="none" w="med" len="med"/>
                    </a:lnR>
                    <a:noFill/>
                  </a:tcPr>
                </a:tc>
                <a:tc>
                  <a:txBody>
                    <a:bodyPr/>
                    <a:lstStyle/>
                    <a:p>
                      <a:endParaRPr lang="fr-FR" sz="1000" dirty="0"/>
                    </a:p>
                  </a:txBody>
                  <a:tcPr anchor="ctr">
                    <a:lnL w="12700" cap="flat" cmpd="sng" algn="ctr">
                      <a:noFill/>
                      <a:prstDash val="solid"/>
                      <a:round/>
                      <a:headEnd type="none" w="med" len="med"/>
                      <a:tailEnd type="none" w="med" len="med"/>
                    </a:lnL>
                    <a:noFill/>
                  </a:tcPr>
                </a:tc>
                <a:extLst>
                  <a:ext uri="{0D108BD9-81ED-4DB2-BD59-A6C34878D82A}">
                    <a16:rowId xmlns:a16="http://schemas.microsoft.com/office/drawing/2014/main" xmlns="" val="1116545009"/>
                  </a:ext>
                </a:extLst>
              </a:tr>
              <a:tr h="182209">
                <a:tc>
                  <a:txBody>
                    <a:bodyPr/>
                    <a:lstStyle/>
                    <a:p>
                      <a:r>
                        <a:rPr lang="fr-CA" sz="1000" noProof="0" dirty="0"/>
                        <a:t>Dickson-</a:t>
                      </a:r>
                      <a:r>
                        <a:rPr lang="fr-CA" sz="1000" noProof="0" dirty="0" err="1"/>
                        <a:t>elderly</a:t>
                      </a:r>
                      <a:r>
                        <a:rPr lang="fr-CA" sz="1000" noProof="0" dirty="0"/>
                        <a:t> 2008</a:t>
                      </a:r>
                    </a:p>
                  </a:txBody>
                  <a:tcPr anchor="ctr">
                    <a:noFill/>
                  </a:tcPr>
                </a:tc>
                <a:tc>
                  <a:txBody>
                    <a:bodyPr/>
                    <a:lstStyle/>
                    <a:p>
                      <a:pPr algn="ctr"/>
                      <a:r>
                        <a:rPr lang="fr-CA" sz="1000" noProof="0" dirty="0"/>
                        <a:t>63,4</a:t>
                      </a:r>
                    </a:p>
                  </a:txBody>
                  <a:tcPr anchor="ctr">
                    <a:noFill/>
                  </a:tcPr>
                </a:tc>
                <a:tc>
                  <a:txBody>
                    <a:bodyPr/>
                    <a:lstStyle/>
                    <a:p>
                      <a:pPr algn="ctr"/>
                      <a:r>
                        <a:rPr lang="en-CA" sz="1000" noProof="0" dirty="0"/>
                        <a:t>29,4</a:t>
                      </a:r>
                    </a:p>
                  </a:txBody>
                  <a:tcPr anchor="ctr">
                    <a:noFill/>
                  </a:tcPr>
                </a:tc>
                <a:tc>
                  <a:txBody>
                    <a:bodyPr/>
                    <a:lstStyle/>
                    <a:p>
                      <a:pPr algn="ctr"/>
                      <a:r>
                        <a:rPr lang="en-CA" sz="1000" noProof="0" dirty="0"/>
                        <a:t>2336</a:t>
                      </a:r>
                    </a:p>
                  </a:txBody>
                  <a:tcPr anchor="ctr">
                    <a:lnR w="12700" cmpd="sng">
                      <a:noFill/>
                    </a:lnR>
                    <a:noFill/>
                  </a:tcPr>
                </a:tc>
                <a:tc>
                  <a:txBody>
                    <a:bodyPr/>
                    <a:lstStyle/>
                    <a:p>
                      <a:pPr algn="ctr"/>
                      <a:endParaRPr lang="en-CA" sz="1000" noProof="0" dirty="0"/>
                    </a:p>
                  </a:txBody>
                  <a:tcPr anchor="ctr">
                    <a:lnL w="12700" cmpd="sng">
                      <a:noFill/>
                    </a:lnL>
                    <a:lnR w="12700" cmpd="sng">
                      <a:noFill/>
                    </a:lnR>
                    <a:noFill/>
                  </a:tcPr>
                </a:tc>
                <a:tc>
                  <a:txBody>
                    <a:bodyPr/>
                    <a:lstStyle/>
                    <a:p>
                      <a:pPr algn="ctr"/>
                      <a:r>
                        <a:rPr lang="en-CA" sz="1000" noProof="0" dirty="0"/>
                        <a:t>49</a:t>
                      </a:r>
                    </a:p>
                  </a:txBody>
                  <a:tcPr anchor="ctr">
                    <a:lnL w="12700" cmpd="sng">
                      <a:noFill/>
                    </a:lnL>
                    <a:noFill/>
                  </a:tcPr>
                </a:tc>
                <a:tc>
                  <a:txBody>
                    <a:bodyPr/>
                    <a:lstStyle/>
                    <a:p>
                      <a:pPr algn="ctr"/>
                      <a:r>
                        <a:rPr lang="en-CA" sz="1000" noProof="0" dirty="0"/>
                        <a:t>23,4</a:t>
                      </a:r>
                    </a:p>
                  </a:txBody>
                  <a:tcPr anchor="ctr">
                    <a:noFill/>
                  </a:tcPr>
                </a:tc>
                <a:tc>
                  <a:txBody>
                    <a:bodyPr/>
                    <a:lstStyle/>
                    <a:p>
                      <a:pPr algn="ctr"/>
                      <a:r>
                        <a:rPr lang="en-CA" sz="1000" noProof="0" dirty="0"/>
                        <a:t>3368</a:t>
                      </a:r>
                    </a:p>
                  </a:txBody>
                  <a:tcPr anchor="ctr">
                    <a:noFill/>
                  </a:tcPr>
                </a:tc>
                <a:tc>
                  <a:txBody>
                    <a:bodyPr/>
                    <a:lstStyle/>
                    <a:p>
                      <a:pPr algn="ctr"/>
                      <a:r>
                        <a:rPr lang="en-CA" sz="1000" noProof="0" dirty="0"/>
                        <a:t>15,2%</a:t>
                      </a: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000" noProof="0" dirty="0"/>
                        <a:t>14,40 (12,97, 15,83)</a:t>
                      </a:r>
                    </a:p>
                  </a:txBody>
                  <a:tcPr marL="36000" marR="36000" anchor="ctr">
                    <a:lnR w="12700" cap="flat" cmpd="sng" algn="ctr">
                      <a:noFill/>
                      <a:prstDash val="solid"/>
                      <a:round/>
                      <a:headEnd type="none" w="med" len="med"/>
                      <a:tailEnd type="none" w="med" len="med"/>
                    </a:lnR>
                    <a:noFill/>
                  </a:tcPr>
                </a:tc>
                <a:tc>
                  <a:txBody>
                    <a:bodyPr/>
                    <a:lstStyle/>
                    <a:p>
                      <a:endParaRPr lang="fr-FR" sz="1000" dirty="0"/>
                    </a:p>
                  </a:txBody>
                  <a:tcPr anchor="ctr">
                    <a:lnL w="12700" cap="flat" cmpd="sng" algn="ctr">
                      <a:noFill/>
                      <a:prstDash val="solid"/>
                      <a:round/>
                      <a:headEnd type="none" w="med" len="med"/>
                      <a:tailEnd type="none" w="med" len="med"/>
                    </a:lnL>
                    <a:noFill/>
                  </a:tcPr>
                </a:tc>
                <a:extLst>
                  <a:ext uri="{0D108BD9-81ED-4DB2-BD59-A6C34878D82A}">
                    <a16:rowId xmlns:a16="http://schemas.microsoft.com/office/drawing/2014/main" xmlns="" val="3006969074"/>
                  </a:ext>
                </a:extLst>
              </a:tr>
              <a:tr h="258728">
                <a:tc>
                  <a:txBody>
                    <a:bodyPr/>
                    <a:lstStyle/>
                    <a:p>
                      <a:r>
                        <a:rPr lang="fr-CA" sz="1000" noProof="0" dirty="0" err="1"/>
                        <a:t>Gerbino</a:t>
                      </a:r>
                      <a:r>
                        <a:rPr lang="fr-CA" sz="1000" noProof="0" dirty="0"/>
                        <a:t> 2007</a:t>
                      </a:r>
                    </a:p>
                  </a:txBody>
                  <a:tcPr anchor="ctr">
                    <a:noFill/>
                  </a:tcPr>
                </a:tc>
                <a:tc>
                  <a:txBody>
                    <a:bodyPr/>
                    <a:lstStyle/>
                    <a:p>
                      <a:pPr algn="ctr"/>
                      <a:r>
                        <a:rPr lang="fr-CA" sz="1000" noProof="0" dirty="0"/>
                        <a:t>87,9</a:t>
                      </a:r>
                    </a:p>
                  </a:txBody>
                  <a:tcPr anchor="ctr">
                    <a:noFill/>
                  </a:tcPr>
                </a:tc>
                <a:tc>
                  <a:txBody>
                    <a:bodyPr/>
                    <a:lstStyle/>
                    <a:p>
                      <a:pPr algn="ctr"/>
                      <a:r>
                        <a:rPr lang="en-CA" sz="1000" noProof="0" dirty="0"/>
                        <a:t>35,42</a:t>
                      </a:r>
                    </a:p>
                  </a:txBody>
                  <a:tcPr anchor="ctr">
                    <a:noFill/>
                  </a:tcPr>
                </a:tc>
                <a:tc>
                  <a:txBody>
                    <a:bodyPr/>
                    <a:lstStyle/>
                    <a:p>
                      <a:pPr algn="ctr"/>
                      <a:r>
                        <a:rPr lang="en-CA" sz="1000" noProof="0" dirty="0"/>
                        <a:t>2839</a:t>
                      </a:r>
                    </a:p>
                  </a:txBody>
                  <a:tcPr anchor="ctr">
                    <a:lnR w="12700" cmpd="sng">
                      <a:noFill/>
                    </a:lnR>
                    <a:noFill/>
                  </a:tcPr>
                </a:tc>
                <a:tc>
                  <a:txBody>
                    <a:bodyPr/>
                    <a:lstStyle/>
                    <a:p>
                      <a:pPr algn="ctr"/>
                      <a:endParaRPr lang="en-CA" sz="1000" noProof="0" dirty="0"/>
                    </a:p>
                  </a:txBody>
                  <a:tcPr anchor="ctr">
                    <a:lnL w="12700" cmpd="sng">
                      <a:noFill/>
                    </a:lnL>
                    <a:lnR w="12700" cmpd="sng">
                      <a:noFill/>
                    </a:lnR>
                    <a:noFill/>
                  </a:tcPr>
                </a:tc>
                <a:tc>
                  <a:txBody>
                    <a:bodyPr/>
                    <a:lstStyle/>
                    <a:p>
                      <a:pPr algn="ctr"/>
                      <a:r>
                        <a:rPr lang="en-CA" sz="1000" noProof="0" dirty="0"/>
                        <a:t>69,2</a:t>
                      </a:r>
                    </a:p>
                  </a:txBody>
                  <a:tcPr anchor="ctr">
                    <a:lnL w="12700" cmpd="sng">
                      <a:noFill/>
                    </a:lnL>
                    <a:noFill/>
                  </a:tcPr>
                </a:tc>
                <a:tc>
                  <a:txBody>
                    <a:bodyPr/>
                    <a:lstStyle/>
                    <a:p>
                      <a:pPr algn="ctr"/>
                      <a:r>
                        <a:rPr lang="en-CA" sz="1000" noProof="0" dirty="0"/>
                        <a:t>35,42</a:t>
                      </a:r>
                    </a:p>
                  </a:txBody>
                  <a:tcPr anchor="ctr">
                    <a:noFill/>
                  </a:tcPr>
                </a:tc>
                <a:tc>
                  <a:txBody>
                    <a:bodyPr/>
                    <a:lstStyle/>
                    <a:p>
                      <a:pPr algn="ctr"/>
                      <a:r>
                        <a:rPr lang="en-CA" sz="1000" noProof="0" dirty="0"/>
                        <a:t>3367</a:t>
                      </a:r>
                    </a:p>
                  </a:txBody>
                  <a:tcPr anchor="ctr">
                    <a:noFill/>
                  </a:tcPr>
                </a:tc>
                <a:tc>
                  <a:txBody>
                    <a:bodyPr/>
                    <a:lstStyle/>
                    <a:p>
                      <a:pPr algn="ctr"/>
                      <a:r>
                        <a:rPr lang="en-CA" sz="1000" noProof="0" dirty="0"/>
                        <a:t>15,1%</a:t>
                      </a: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000" noProof="0" dirty="0"/>
                        <a:t>18,70 (16,93, 20,47)</a:t>
                      </a:r>
                    </a:p>
                  </a:txBody>
                  <a:tcPr marL="36000" marR="36000" anchor="ctr">
                    <a:lnR w="12700" cap="flat" cmpd="sng" algn="ctr">
                      <a:noFill/>
                      <a:prstDash val="solid"/>
                      <a:round/>
                      <a:headEnd type="none" w="med" len="med"/>
                      <a:tailEnd type="none" w="med" len="med"/>
                    </a:lnR>
                    <a:noFill/>
                  </a:tcPr>
                </a:tc>
                <a:tc>
                  <a:txBody>
                    <a:bodyPr/>
                    <a:lstStyle/>
                    <a:p>
                      <a:endParaRPr lang="fr-FR" sz="1000" dirty="0"/>
                    </a:p>
                  </a:txBody>
                  <a:tcPr anchor="ctr">
                    <a:lnL w="12700" cap="flat" cmpd="sng" algn="ctr">
                      <a:noFill/>
                      <a:prstDash val="solid"/>
                      <a:round/>
                      <a:headEnd type="none" w="med" len="med"/>
                      <a:tailEnd type="none" w="med" len="med"/>
                    </a:lnL>
                    <a:noFill/>
                  </a:tcPr>
                </a:tc>
                <a:extLst>
                  <a:ext uri="{0D108BD9-81ED-4DB2-BD59-A6C34878D82A}">
                    <a16:rowId xmlns:a16="http://schemas.microsoft.com/office/drawing/2014/main" xmlns="" val="1733431010"/>
                  </a:ext>
                </a:extLst>
              </a:tr>
              <a:tr h="258728">
                <a:tc>
                  <a:txBody>
                    <a:bodyPr/>
                    <a:lstStyle/>
                    <a:p>
                      <a:r>
                        <a:rPr lang="fr-CA" sz="1000" noProof="0" dirty="0"/>
                        <a:t>Hess 2008</a:t>
                      </a:r>
                    </a:p>
                  </a:txBody>
                  <a:tcPr anchor="ctr">
                    <a:noFill/>
                  </a:tcPr>
                </a:tc>
                <a:tc>
                  <a:txBody>
                    <a:bodyPr/>
                    <a:lstStyle/>
                    <a:p>
                      <a:pPr algn="ctr"/>
                      <a:r>
                        <a:rPr lang="fr-CA" sz="1000" noProof="0" dirty="0"/>
                        <a:t>76,9</a:t>
                      </a:r>
                    </a:p>
                  </a:txBody>
                  <a:tcPr anchor="ctr">
                    <a:noFill/>
                  </a:tcPr>
                </a:tc>
                <a:tc>
                  <a:txBody>
                    <a:bodyPr/>
                    <a:lstStyle/>
                    <a:p>
                      <a:pPr algn="ctr"/>
                      <a:r>
                        <a:rPr lang="en-CA" sz="1000" noProof="0" dirty="0"/>
                        <a:t>35,42</a:t>
                      </a:r>
                    </a:p>
                  </a:txBody>
                  <a:tcPr anchor="ctr">
                    <a:noFill/>
                  </a:tcPr>
                </a:tc>
                <a:tc>
                  <a:txBody>
                    <a:bodyPr/>
                    <a:lstStyle/>
                    <a:p>
                      <a:pPr algn="ctr"/>
                      <a:r>
                        <a:rPr lang="en-CA" sz="1000" noProof="0" dirty="0"/>
                        <a:t>7224</a:t>
                      </a:r>
                    </a:p>
                  </a:txBody>
                  <a:tcPr anchor="ctr">
                    <a:lnR w="12700" cmpd="sng">
                      <a:noFill/>
                    </a:lnR>
                    <a:noFill/>
                  </a:tcPr>
                </a:tc>
                <a:tc>
                  <a:txBody>
                    <a:bodyPr/>
                    <a:lstStyle/>
                    <a:p>
                      <a:pPr algn="ctr"/>
                      <a:endParaRPr lang="en-CA" sz="1000" noProof="0" dirty="0"/>
                    </a:p>
                  </a:txBody>
                  <a:tcPr anchor="ctr">
                    <a:lnL w="12700" cmpd="sng">
                      <a:noFill/>
                    </a:lnL>
                    <a:lnR w="12700" cmpd="sng">
                      <a:noFill/>
                    </a:lnR>
                    <a:noFill/>
                  </a:tcPr>
                </a:tc>
                <a:tc>
                  <a:txBody>
                    <a:bodyPr/>
                    <a:lstStyle/>
                    <a:p>
                      <a:pPr algn="ctr"/>
                      <a:r>
                        <a:rPr lang="en-CA" sz="1000" noProof="0" dirty="0"/>
                        <a:t>54,4</a:t>
                      </a:r>
                    </a:p>
                  </a:txBody>
                  <a:tcPr anchor="ctr">
                    <a:lnL w="12700" cmpd="sng">
                      <a:noFill/>
                    </a:lnL>
                    <a:noFill/>
                  </a:tcPr>
                </a:tc>
                <a:tc>
                  <a:txBody>
                    <a:bodyPr/>
                    <a:lstStyle/>
                    <a:p>
                      <a:pPr algn="ctr"/>
                      <a:r>
                        <a:rPr lang="en-CA" sz="1000" noProof="0" dirty="0"/>
                        <a:t>35,42</a:t>
                      </a:r>
                    </a:p>
                  </a:txBody>
                  <a:tcPr anchor="ctr">
                    <a:noFill/>
                  </a:tcPr>
                </a:tc>
                <a:tc>
                  <a:txBody>
                    <a:bodyPr/>
                    <a:lstStyle/>
                    <a:p>
                      <a:pPr algn="ctr"/>
                      <a:r>
                        <a:rPr lang="en-CA" sz="1000" noProof="0" dirty="0"/>
                        <a:t>7225</a:t>
                      </a:r>
                    </a:p>
                  </a:txBody>
                  <a:tcPr anchor="ctr">
                    <a:noFill/>
                  </a:tcPr>
                </a:tc>
                <a:tc>
                  <a:txBody>
                    <a:bodyPr/>
                    <a:lstStyle/>
                    <a:p>
                      <a:pPr algn="ctr"/>
                      <a:r>
                        <a:rPr lang="en-CA" sz="1000" noProof="0" dirty="0"/>
                        <a:t>15,3%</a:t>
                      </a: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000" noProof="0" dirty="0"/>
                        <a:t>22,50 (21,34, 23,66)</a:t>
                      </a:r>
                    </a:p>
                  </a:txBody>
                  <a:tcPr marL="36000" marR="36000" anchor="ctr">
                    <a:lnR w="12700" cap="flat" cmpd="sng" algn="ctr">
                      <a:noFill/>
                      <a:prstDash val="solid"/>
                      <a:round/>
                      <a:headEnd type="none" w="med" len="med"/>
                      <a:tailEnd type="none" w="med" len="med"/>
                    </a:lnR>
                    <a:noFill/>
                  </a:tcPr>
                </a:tc>
                <a:tc>
                  <a:txBody>
                    <a:bodyPr/>
                    <a:lstStyle/>
                    <a:p>
                      <a:endParaRPr lang="fr-FR" sz="1000" dirty="0"/>
                    </a:p>
                  </a:txBody>
                  <a:tcPr anchor="ctr">
                    <a:lnL w="12700" cap="flat" cmpd="sng" algn="ctr">
                      <a:noFill/>
                      <a:prstDash val="solid"/>
                      <a:round/>
                      <a:headEnd type="none" w="med" len="med"/>
                      <a:tailEnd type="none" w="med" len="med"/>
                    </a:lnL>
                    <a:noFill/>
                  </a:tcPr>
                </a:tc>
                <a:extLst>
                  <a:ext uri="{0D108BD9-81ED-4DB2-BD59-A6C34878D82A}">
                    <a16:rowId xmlns:a16="http://schemas.microsoft.com/office/drawing/2014/main" xmlns="" val="934483526"/>
                  </a:ext>
                </a:extLst>
              </a:tr>
              <a:tr h="258728">
                <a:tc>
                  <a:txBody>
                    <a:bodyPr/>
                    <a:lstStyle/>
                    <a:p>
                      <a:r>
                        <a:rPr lang="fr-CA" sz="1000" noProof="0" dirty="0"/>
                        <a:t>Taylor 2003</a:t>
                      </a:r>
                    </a:p>
                  </a:txBody>
                  <a:tcPr anchor="ctr">
                    <a:noFill/>
                  </a:tcPr>
                </a:tc>
                <a:tc>
                  <a:txBody>
                    <a:bodyPr/>
                    <a:lstStyle/>
                    <a:p>
                      <a:pPr algn="ctr"/>
                      <a:r>
                        <a:rPr lang="fr-CA" sz="1000" noProof="0" dirty="0"/>
                        <a:t>80,8</a:t>
                      </a:r>
                    </a:p>
                  </a:txBody>
                  <a:tcPr anchor="ctr">
                    <a:noFill/>
                  </a:tcPr>
                </a:tc>
                <a:tc>
                  <a:txBody>
                    <a:bodyPr/>
                    <a:lstStyle/>
                    <a:p>
                      <a:pPr algn="ctr"/>
                      <a:r>
                        <a:rPr lang="en-CA" sz="1000" noProof="0" dirty="0"/>
                        <a:t>35,42</a:t>
                      </a:r>
                    </a:p>
                  </a:txBody>
                  <a:tcPr anchor="ctr">
                    <a:noFill/>
                  </a:tcPr>
                </a:tc>
                <a:tc>
                  <a:txBody>
                    <a:bodyPr/>
                    <a:lstStyle/>
                    <a:p>
                      <a:pPr algn="ctr"/>
                      <a:r>
                        <a:rPr lang="en-CA" sz="1000" noProof="0" dirty="0"/>
                        <a:t>2754</a:t>
                      </a:r>
                    </a:p>
                  </a:txBody>
                  <a:tcPr anchor="ctr">
                    <a:lnR w="12700" cmpd="sng">
                      <a:noFill/>
                    </a:lnR>
                    <a:noFill/>
                  </a:tcPr>
                </a:tc>
                <a:tc>
                  <a:txBody>
                    <a:bodyPr/>
                    <a:lstStyle/>
                    <a:p>
                      <a:pPr algn="ctr"/>
                      <a:endParaRPr lang="en-CA" sz="1000" noProof="0" dirty="0"/>
                    </a:p>
                  </a:txBody>
                  <a:tcPr anchor="ctr">
                    <a:lnL w="12700" cmpd="sng">
                      <a:noFill/>
                    </a:lnL>
                    <a:lnR w="12700" cmpd="sng">
                      <a:noFill/>
                    </a:lnR>
                    <a:noFill/>
                  </a:tcPr>
                </a:tc>
                <a:tc>
                  <a:txBody>
                    <a:bodyPr/>
                    <a:lstStyle/>
                    <a:p>
                      <a:pPr algn="ctr"/>
                      <a:r>
                        <a:rPr lang="en-CA" sz="1000" noProof="0" dirty="0"/>
                        <a:t>73,8</a:t>
                      </a:r>
                    </a:p>
                  </a:txBody>
                  <a:tcPr anchor="ctr">
                    <a:lnL w="12700" cmpd="sng">
                      <a:noFill/>
                    </a:lnL>
                    <a:noFill/>
                  </a:tcPr>
                </a:tc>
                <a:tc>
                  <a:txBody>
                    <a:bodyPr/>
                    <a:lstStyle/>
                    <a:p>
                      <a:pPr algn="ctr"/>
                      <a:r>
                        <a:rPr lang="en-CA" sz="1000" noProof="0" dirty="0"/>
                        <a:t>35,42</a:t>
                      </a:r>
                    </a:p>
                  </a:txBody>
                  <a:tcPr anchor="ctr">
                    <a:noFill/>
                  </a:tcPr>
                </a:tc>
                <a:tc>
                  <a:txBody>
                    <a:bodyPr/>
                    <a:lstStyle/>
                    <a:p>
                      <a:pPr algn="ctr"/>
                      <a:r>
                        <a:rPr lang="en-CA" sz="1000" noProof="0" dirty="0"/>
                        <a:t>2978</a:t>
                      </a:r>
                    </a:p>
                  </a:txBody>
                  <a:tcPr anchor="ctr">
                    <a:noFill/>
                  </a:tcPr>
                </a:tc>
                <a:tc>
                  <a:txBody>
                    <a:bodyPr/>
                    <a:lstStyle/>
                    <a:p>
                      <a:pPr algn="ctr"/>
                      <a:r>
                        <a:rPr lang="en-CA" sz="1000" noProof="0" dirty="0"/>
                        <a:t>15,1%</a:t>
                      </a: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000" noProof="0" dirty="0"/>
                        <a:t>7,00 (5,16, 8,84)</a:t>
                      </a:r>
                    </a:p>
                  </a:txBody>
                  <a:tcPr marL="36000" marR="36000" anchor="ctr">
                    <a:lnR w="12700" cap="flat" cmpd="sng" algn="ctr">
                      <a:noFill/>
                      <a:prstDash val="solid"/>
                      <a:round/>
                      <a:headEnd type="none" w="med" len="med"/>
                      <a:tailEnd type="none" w="med" len="med"/>
                    </a:lnR>
                    <a:noFill/>
                  </a:tcPr>
                </a:tc>
                <a:tc>
                  <a:txBody>
                    <a:bodyPr/>
                    <a:lstStyle/>
                    <a:p>
                      <a:endParaRPr lang="fr-FR" sz="1000" dirty="0"/>
                    </a:p>
                  </a:txBody>
                  <a:tcPr anchor="ctr">
                    <a:lnL w="12700" cap="flat" cmpd="sng" algn="ctr">
                      <a:noFill/>
                      <a:prstDash val="solid"/>
                      <a:round/>
                      <a:headEnd type="none" w="med" len="med"/>
                      <a:tailEnd type="none" w="med" len="med"/>
                    </a:lnL>
                    <a:noFill/>
                  </a:tcPr>
                </a:tc>
                <a:extLst>
                  <a:ext uri="{0D108BD9-81ED-4DB2-BD59-A6C34878D82A}">
                    <a16:rowId xmlns:a16="http://schemas.microsoft.com/office/drawing/2014/main" xmlns="" val="3357551321"/>
                  </a:ext>
                </a:extLst>
              </a:tr>
              <a:tr h="2587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b="1" noProof="0" dirty="0"/>
                        <a:t>Total  partiel (IC 95%)</a:t>
                      </a:r>
                    </a:p>
                  </a:txBody>
                  <a:tcPr anchor="ctr">
                    <a:noFill/>
                  </a:tcPr>
                </a:tc>
                <a:tc>
                  <a:txBody>
                    <a:bodyPr/>
                    <a:lstStyle/>
                    <a:p>
                      <a:pPr algn="ctr"/>
                      <a:endParaRPr lang="fr-CA" sz="1000" b="1" noProof="0" dirty="0"/>
                    </a:p>
                  </a:txBody>
                  <a:tcPr anchor="ctr">
                    <a:noFill/>
                  </a:tcPr>
                </a:tc>
                <a:tc>
                  <a:txBody>
                    <a:bodyPr/>
                    <a:lstStyle/>
                    <a:p>
                      <a:pPr algn="ctr"/>
                      <a:endParaRPr lang="en-CA" sz="1000" b="1" noProof="0" dirty="0"/>
                    </a:p>
                  </a:txBody>
                  <a:tcPr anchor="ctr">
                    <a:noFill/>
                  </a:tcPr>
                </a:tc>
                <a:tc>
                  <a:txBody>
                    <a:bodyPr/>
                    <a:lstStyle/>
                    <a:p>
                      <a:pPr algn="ctr"/>
                      <a:r>
                        <a:rPr lang="en-CA" sz="1000" b="1" noProof="0" dirty="0"/>
                        <a:t>18516</a:t>
                      </a:r>
                    </a:p>
                  </a:txBody>
                  <a:tcPr anchor="ctr">
                    <a:noFill/>
                  </a:tcPr>
                </a:tc>
                <a:tc>
                  <a:txBody>
                    <a:bodyPr/>
                    <a:lstStyle/>
                    <a:p>
                      <a:pPr algn="ctr"/>
                      <a:endParaRPr lang="en-CA" sz="1000" b="1" noProof="0" dirty="0"/>
                    </a:p>
                  </a:txBody>
                  <a:tcPr anchor="ctr">
                    <a:noFill/>
                  </a:tcPr>
                </a:tc>
                <a:tc>
                  <a:txBody>
                    <a:bodyPr/>
                    <a:lstStyle/>
                    <a:p>
                      <a:pPr algn="ctr"/>
                      <a:endParaRPr lang="en-CA" sz="1000" b="1" noProof="0" dirty="0"/>
                    </a:p>
                  </a:txBody>
                  <a:tcPr anchor="ctr">
                    <a:noFill/>
                  </a:tcPr>
                </a:tc>
                <a:tc>
                  <a:txBody>
                    <a:bodyPr/>
                    <a:lstStyle/>
                    <a:p>
                      <a:pPr algn="ctr"/>
                      <a:endParaRPr lang="en-CA" sz="1000" b="1" noProof="0" dirty="0"/>
                    </a:p>
                  </a:txBody>
                  <a:tcPr anchor="ctr">
                    <a:noFill/>
                  </a:tcPr>
                </a:tc>
                <a:tc>
                  <a:txBody>
                    <a:bodyPr/>
                    <a:lstStyle/>
                    <a:p>
                      <a:pPr algn="ctr"/>
                      <a:r>
                        <a:rPr lang="en-CA" sz="1000" b="1" noProof="0" dirty="0"/>
                        <a:t>17651</a:t>
                      </a:r>
                    </a:p>
                  </a:txBody>
                  <a:tcPr anchor="ctr">
                    <a:noFill/>
                  </a:tcPr>
                </a:tc>
                <a:tc>
                  <a:txBody>
                    <a:bodyPr/>
                    <a:lstStyle/>
                    <a:p>
                      <a:pPr algn="ctr"/>
                      <a:r>
                        <a:rPr lang="en-CA" sz="1000" b="1" noProof="0" dirty="0"/>
                        <a:t>75,5%</a:t>
                      </a: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000" b="1" noProof="0" dirty="0"/>
                        <a:t>14,66 (8,97, 20,36)</a:t>
                      </a:r>
                    </a:p>
                  </a:txBody>
                  <a:tcPr marL="36000" marR="36000" anchor="ctr">
                    <a:lnR w="12700" cap="flat" cmpd="sng" algn="ctr">
                      <a:noFill/>
                      <a:prstDash val="solid"/>
                      <a:round/>
                      <a:headEnd type="none" w="med" len="med"/>
                      <a:tailEnd type="none" w="med" len="med"/>
                    </a:lnR>
                    <a:noFill/>
                  </a:tcPr>
                </a:tc>
                <a:tc>
                  <a:txBody>
                    <a:bodyPr/>
                    <a:lstStyle/>
                    <a:p>
                      <a:endParaRPr lang="fr-FR" sz="1000" dirty="0"/>
                    </a:p>
                  </a:txBody>
                  <a:tcPr anchor="ctr">
                    <a:lnL w="12700" cap="flat" cmpd="sng" algn="ctr">
                      <a:noFill/>
                      <a:prstDash val="solid"/>
                      <a:round/>
                      <a:headEnd type="none" w="med" len="med"/>
                      <a:tailEnd type="none" w="med" len="med"/>
                    </a:lnL>
                    <a:noFill/>
                  </a:tcPr>
                </a:tc>
                <a:extLst>
                  <a:ext uri="{0D108BD9-81ED-4DB2-BD59-A6C34878D82A}">
                    <a16:rowId xmlns:a16="http://schemas.microsoft.com/office/drawing/2014/main" xmlns="" val="1758397714"/>
                  </a:ext>
                </a:extLst>
              </a:tr>
              <a:tr h="258728">
                <a:tc gridSpan="11">
                  <a:txBody>
                    <a:bodyPr/>
                    <a:lstStyle/>
                    <a:p>
                      <a:r>
                        <a:rPr lang="fr-CA" sz="1000" noProof="0" dirty="0"/>
                        <a:t>Hétérogénéité : Tau</a:t>
                      </a:r>
                      <a:r>
                        <a:rPr lang="fr-CA" sz="1000" baseline="30000" noProof="0" dirty="0"/>
                        <a:t>2 </a:t>
                      </a:r>
                      <a:r>
                        <a:rPr lang="fr-CA" sz="1000" baseline="0" noProof="0" dirty="0"/>
                        <a:t>= 41,31; Chi</a:t>
                      </a:r>
                      <a:r>
                        <a:rPr lang="fr-CA" sz="1000" kern="1200" baseline="30000" noProof="0" dirty="0">
                          <a:solidFill>
                            <a:schemeClr val="dk1"/>
                          </a:solidFill>
                          <a:latin typeface="+mn-lt"/>
                          <a:ea typeface="+mn-ea"/>
                          <a:cs typeface="+mn-cs"/>
                        </a:rPr>
                        <a:t>2</a:t>
                      </a:r>
                      <a:r>
                        <a:rPr lang="fr-CA" sz="1000" baseline="0" noProof="0" dirty="0"/>
                        <a:t> = 236,93, </a:t>
                      </a:r>
                      <a:r>
                        <a:rPr lang="fr-CA" sz="1000" baseline="0" noProof="0" dirty="0" err="1"/>
                        <a:t>df</a:t>
                      </a:r>
                      <a:r>
                        <a:rPr lang="fr-CA" sz="1000" baseline="0" noProof="0" dirty="0"/>
                        <a:t> = 4 (</a:t>
                      </a:r>
                      <a:r>
                        <a:rPr lang="fr-CA" sz="1000" i="1" baseline="0" noProof="0" dirty="0"/>
                        <a:t>p </a:t>
                      </a:r>
                      <a:r>
                        <a:rPr lang="fr-CA" sz="1000" noProof="0" dirty="0">
                          <a:sym typeface="Symbol" panose="05050102010706020507" pitchFamily="18" charset="2"/>
                        </a:rPr>
                        <a:t> </a:t>
                      </a:r>
                      <a:r>
                        <a:rPr lang="fr-CA" sz="1000" i="0" baseline="0" noProof="0" dirty="0"/>
                        <a:t>0,00001</a:t>
                      </a:r>
                      <a:r>
                        <a:rPr lang="fr-CA" sz="1000" baseline="0" noProof="0" dirty="0"/>
                        <a:t>); I</a:t>
                      </a:r>
                      <a:r>
                        <a:rPr lang="fr-CA" sz="1000" kern="1200" baseline="30000" noProof="0" dirty="0">
                          <a:solidFill>
                            <a:schemeClr val="dk1"/>
                          </a:solidFill>
                          <a:latin typeface="+mn-lt"/>
                          <a:ea typeface="+mn-ea"/>
                          <a:cs typeface="+mn-cs"/>
                        </a:rPr>
                        <a:t>2</a:t>
                      </a:r>
                      <a:r>
                        <a:rPr lang="fr-CA" sz="1000" baseline="0" noProof="0" dirty="0"/>
                        <a:t> = 98 %</a:t>
                      </a:r>
                    </a:p>
                    <a:p>
                      <a:r>
                        <a:rPr lang="fr-CA" sz="1000" baseline="0" noProof="0" dirty="0"/>
                        <a:t>Test pour l’effet général : Z = 5,05 (</a:t>
                      </a:r>
                      <a:r>
                        <a:rPr lang="fr-CA" sz="1000" i="1" baseline="0" noProof="0" dirty="0"/>
                        <a:t>p </a:t>
                      </a:r>
                      <a:r>
                        <a:rPr lang="fr-CA" sz="1000" noProof="0" dirty="0">
                          <a:sym typeface="Symbol" panose="05050102010706020507" pitchFamily="18" charset="2"/>
                        </a:rPr>
                        <a:t> </a:t>
                      </a:r>
                      <a:r>
                        <a:rPr lang="fr-CA" sz="1000" baseline="0" noProof="0" dirty="0"/>
                        <a:t>0,0001)</a:t>
                      </a:r>
                    </a:p>
                  </a:txBody>
                  <a:tcPr anchor="ctr">
                    <a:noFill/>
                  </a:tcPr>
                </a:tc>
                <a:tc hMerge="1">
                  <a:txBody>
                    <a:bodyPr/>
                    <a:lstStyle/>
                    <a:p>
                      <a:endParaRPr lang="fr-FR" sz="1000" dirty="0"/>
                    </a:p>
                  </a:txBody>
                  <a:tcPr/>
                </a:tc>
                <a:tc hMerge="1">
                  <a:txBody>
                    <a:bodyPr/>
                    <a:lstStyle/>
                    <a:p>
                      <a:endParaRPr lang="fr-FR" sz="1000" dirty="0"/>
                    </a:p>
                  </a:txBody>
                  <a:tcPr/>
                </a:tc>
                <a:tc hMerge="1">
                  <a:txBody>
                    <a:bodyPr/>
                    <a:lstStyle/>
                    <a:p>
                      <a:endParaRPr lang="fr-FR" sz="1000" dirty="0"/>
                    </a:p>
                  </a:txBody>
                  <a:tcPr/>
                </a:tc>
                <a:tc hMerge="1">
                  <a:txBody>
                    <a:bodyPr/>
                    <a:lstStyle/>
                    <a:p>
                      <a:endParaRPr lang="fr-FR"/>
                    </a:p>
                  </a:txBody>
                  <a:tcPr/>
                </a:tc>
                <a:tc hMerge="1">
                  <a:txBody>
                    <a:bodyPr/>
                    <a:lstStyle/>
                    <a:p>
                      <a:endParaRPr lang="fr-FR" sz="1000" dirty="0"/>
                    </a:p>
                  </a:txBody>
                  <a:tcPr/>
                </a:tc>
                <a:tc hMerge="1">
                  <a:txBody>
                    <a:bodyPr/>
                    <a:lstStyle/>
                    <a:p>
                      <a:endParaRPr lang="fr-FR" sz="1000" dirty="0"/>
                    </a:p>
                  </a:txBody>
                  <a:tcPr/>
                </a:tc>
                <a:tc hMerge="1">
                  <a:txBody>
                    <a:bodyPr/>
                    <a:lstStyle/>
                    <a:p>
                      <a:endParaRPr lang="fr-FR" sz="1000" dirty="0"/>
                    </a:p>
                  </a:txBody>
                  <a:tcPr/>
                </a:tc>
                <a:tc hMerge="1">
                  <a:txBody>
                    <a:bodyPr/>
                    <a:lstStyle/>
                    <a:p>
                      <a:endParaRPr lang="fr-FR" sz="1000" dirty="0"/>
                    </a:p>
                  </a:txBody>
                  <a:tcPr/>
                </a:tc>
                <a:tc hMerge="1">
                  <a:txBody>
                    <a:bodyPr/>
                    <a:lstStyle/>
                    <a:p>
                      <a:endParaRPr lang="fr-FR" sz="1000" dirty="0"/>
                    </a:p>
                  </a:txBody>
                  <a:tcPr/>
                </a:tc>
                <a:tc hMerge="1">
                  <a:txBody>
                    <a:bodyPr/>
                    <a:lstStyle/>
                    <a:p>
                      <a:endParaRPr lang="fr-FR"/>
                    </a:p>
                  </a:txBody>
                  <a:tcPr/>
                </a:tc>
                <a:extLst>
                  <a:ext uri="{0D108BD9-81ED-4DB2-BD59-A6C34878D82A}">
                    <a16:rowId xmlns:a16="http://schemas.microsoft.com/office/drawing/2014/main" xmlns="" val="894458695"/>
                  </a:ext>
                </a:extLst>
              </a:tr>
              <a:tr h="258728">
                <a:tc>
                  <a:txBody>
                    <a:bodyPr/>
                    <a:lstStyle/>
                    <a:p>
                      <a:r>
                        <a:rPr lang="fr-CA" sz="1000" b="1" noProof="0" dirty="0"/>
                        <a:t>Total (IC 95%)</a:t>
                      </a:r>
                    </a:p>
                  </a:txBody>
                  <a:tcPr anchor="ctr">
                    <a:noFill/>
                  </a:tcPr>
                </a:tc>
                <a:tc>
                  <a:txBody>
                    <a:bodyPr/>
                    <a:lstStyle/>
                    <a:p>
                      <a:pPr algn="ctr"/>
                      <a:endParaRPr lang="fr-CA" sz="1000" b="1" noProof="0" dirty="0"/>
                    </a:p>
                  </a:txBody>
                  <a:tcPr anchor="ctr">
                    <a:noFill/>
                  </a:tcPr>
                </a:tc>
                <a:tc>
                  <a:txBody>
                    <a:bodyPr/>
                    <a:lstStyle/>
                    <a:p>
                      <a:pPr algn="ctr"/>
                      <a:endParaRPr lang="en-CA" sz="1000" b="1" noProof="0"/>
                    </a:p>
                  </a:txBody>
                  <a:tcPr anchor="ctr">
                    <a:noFill/>
                  </a:tcPr>
                </a:tc>
                <a:tc>
                  <a:txBody>
                    <a:bodyPr/>
                    <a:lstStyle/>
                    <a:p>
                      <a:pPr algn="ctr"/>
                      <a:r>
                        <a:rPr lang="en-CA" sz="1000" b="1" noProof="0" dirty="0"/>
                        <a:t>20763</a:t>
                      </a:r>
                    </a:p>
                  </a:txBody>
                  <a:tcPr anchor="ctr">
                    <a:noFill/>
                  </a:tcPr>
                </a:tc>
                <a:tc>
                  <a:txBody>
                    <a:bodyPr/>
                    <a:lstStyle/>
                    <a:p>
                      <a:pPr algn="ctr"/>
                      <a:endParaRPr lang="en-CA" sz="1000" b="1" noProof="0" dirty="0"/>
                    </a:p>
                  </a:txBody>
                  <a:tcPr anchor="ctr">
                    <a:noFill/>
                  </a:tcPr>
                </a:tc>
                <a:tc>
                  <a:txBody>
                    <a:bodyPr/>
                    <a:lstStyle/>
                    <a:p>
                      <a:pPr algn="ctr"/>
                      <a:endParaRPr lang="en-CA" sz="1000" b="1" noProof="0" dirty="0"/>
                    </a:p>
                  </a:txBody>
                  <a:tcPr anchor="ctr">
                    <a:noFill/>
                  </a:tcPr>
                </a:tc>
                <a:tc>
                  <a:txBody>
                    <a:bodyPr/>
                    <a:lstStyle/>
                    <a:p>
                      <a:pPr algn="ctr"/>
                      <a:endParaRPr lang="en-CA" sz="1000" b="1" noProof="0" dirty="0"/>
                    </a:p>
                  </a:txBody>
                  <a:tcPr anchor="ctr">
                    <a:noFill/>
                  </a:tcPr>
                </a:tc>
                <a:tc>
                  <a:txBody>
                    <a:bodyPr/>
                    <a:lstStyle/>
                    <a:p>
                      <a:pPr algn="ctr"/>
                      <a:r>
                        <a:rPr lang="en-CA" sz="1000" b="1" noProof="0" dirty="0"/>
                        <a:t>18277</a:t>
                      </a:r>
                    </a:p>
                  </a:txBody>
                  <a:tcPr anchor="ctr">
                    <a:noFill/>
                  </a:tcPr>
                </a:tc>
                <a:tc>
                  <a:txBody>
                    <a:bodyPr/>
                    <a:lstStyle/>
                    <a:p>
                      <a:pPr algn="ctr"/>
                      <a:r>
                        <a:rPr lang="en-CA" sz="1000" b="1" noProof="0" dirty="0"/>
                        <a:t>100,0%</a:t>
                      </a:r>
                    </a:p>
                  </a:txBody>
                  <a:tcPr anchor="ctr">
                    <a:noFill/>
                  </a:tcPr>
                </a:tc>
                <a:tc>
                  <a:txBody>
                    <a:bodyPr/>
                    <a:lstStyle/>
                    <a:p>
                      <a:pPr algn="ctr"/>
                      <a:r>
                        <a:rPr lang="en-CA" sz="1000" b="1" noProof="0" dirty="0"/>
                        <a:t>13,31 (8,26, 18,35)</a:t>
                      </a:r>
                    </a:p>
                  </a:txBody>
                  <a:tcPr marL="36000" marR="36000" anchor="ctr">
                    <a:lnR w="12700" cap="flat" cmpd="sng" algn="ctr">
                      <a:noFill/>
                      <a:prstDash val="solid"/>
                      <a:round/>
                      <a:headEnd type="none" w="med" len="med"/>
                      <a:tailEnd type="none" w="med" len="med"/>
                    </a:lnR>
                    <a:noFill/>
                  </a:tcPr>
                </a:tc>
                <a:tc>
                  <a:txBody>
                    <a:bodyPr/>
                    <a:lstStyle/>
                    <a:p>
                      <a:endParaRPr lang="fr-FR" sz="1000" dirty="0"/>
                    </a:p>
                  </a:txBody>
                  <a:tcPr anchor="ctr">
                    <a:lnL w="12700" cap="flat" cmpd="sng" algn="ctr">
                      <a:noFill/>
                      <a:prstDash val="solid"/>
                      <a:round/>
                      <a:headEnd type="none" w="med" len="med"/>
                      <a:tailEnd type="none" w="med" len="med"/>
                    </a:lnL>
                    <a:noFill/>
                  </a:tcPr>
                </a:tc>
                <a:extLst>
                  <a:ext uri="{0D108BD9-81ED-4DB2-BD59-A6C34878D82A}">
                    <a16:rowId xmlns:a16="http://schemas.microsoft.com/office/drawing/2014/main" xmlns="" val="3545874398"/>
                  </a:ext>
                </a:extLst>
              </a:tr>
              <a:tr h="258728">
                <a:tc gridSpan="11">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000" noProof="0" dirty="0"/>
                        <a:t>Hétérogénéité : Tau</a:t>
                      </a:r>
                      <a:r>
                        <a:rPr lang="fr-CA" sz="1000" baseline="30000" noProof="0" dirty="0"/>
                        <a:t>2 </a:t>
                      </a:r>
                      <a:r>
                        <a:rPr lang="fr-CA" sz="1000" baseline="0" noProof="0" dirty="0"/>
                        <a:t>= 42,94; Chi</a:t>
                      </a:r>
                      <a:r>
                        <a:rPr lang="fr-CA" sz="1000" kern="1200" baseline="30000" noProof="0" dirty="0">
                          <a:solidFill>
                            <a:schemeClr val="dk1"/>
                          </a:solidFill>
                          <a:latin typeface="+mn-lt"/>
                          <a:ea typeface="+mn-ea"/>
                          <a:cs typeface="+mn-cs"/>
                        </a:rPr>
                        <a:t>2</a:t>
                      </a:r>
                      <a:r>
                        <a:rPr lang="fr-CA" sz="1000" baseline="0" noProof="0" dirty="0"/>
                        <a:t> = 264,57, </a:t>
                      </a:r>
                      <a:r>
                        <a:rPr lang="fr-CA" sz="1000" baseline="0" noProof="0" dirty="0" err="1"/>
                        <a:t>df</a:t>
                      </a:r>
                      <a:r>
                        <a:rPr lang="fr-CA" sz="1000" baseline="0" noProof="0" dirty="0"/>
                        <a:t> = 6 (</a:t>
                      </a:r>
                      <a:r>
                        <a:rPr lang="fr-CA" sz="1000" i="1" baseline="0" noProof="0" dirty="0"/>
                        <a:t>p </a:t>
                      </a:r>
                      <a:r>
                        <a:rPr lang="fr-CA" sz="1000" noProof="0" dirty="0">
                          <a:sym typeface="Symbol" panose="05050102010706020507" pitchFamily="18" charset="2"/>
                        </a:rPr>
                        <a:t> </a:t>
                      </a:r>
                      <a:r>
                        <a:rPr lang="fr-CA" sz="1000" i="0" baseline="0" noProof="0" dirty="0"/>
                        <a:t>0,00001</a:t>
                      </a:r>
                      <a:r>
                        <a:rPr lang="fr-CA" sz="1000" baseline="0" noProof="0" dirty="0"/>
                        <a:t>); I</a:t>
                      </a:r>
                      <a:r>
                        <a:rPr lang="fr-CA" sz="1000" kern="1200" baseline="30000" noProof="0" dirty="0">
                          <a:solidFill>
                            <a:schemeClr val="dk1"/>
                          </a:solidFill>
                          <a:latin typeface="+mn-lt"/>
                          <a:ea typeface="+mn-ea"/>
                          <a:cs typeface="+mn-cs"/>
                        </a:rPr>
                        <a:t>2</a:t>
                      </a:r>
                      <a:r>
                        <a:rPr lang="fr-CA" sz="1000" baseline="0" noProof="0" dirty="0"/>
                        <a:t> = 98 %</a:t>
                      </a:r>
                      <a:br>
                        <a:rPr lang="fr-CA" sz="1000" baseline="0" noProof="0" dirty="0"/>
                      </a:br>
                      <a:r>
                        <a:rPr lang="fr-CA" sz="1000" baseline="0" noProof="0" dirty="0"/>
                        <a:t>Test pour l’effet général :</a:t>
                      </a:r>
                      <a:r>
                        <a:rPr lang="fr-CA" sz="1000" noProof="0" dirty="0"/>
                        <a:t> Z = 5,17 (</a:t>
                      </a:r>
                      <a:r>
                        <a:rPr lang="fr-CA" sz="1000" i="1" noProof="0" dirty="0"/>
                        <a:t>p </a:t>
                      </a:r>
                      <a:r>
                        <a:rPr lang="fr-CA" sz="1000" noProof="0" dirty="0">
                          <a:sym typeface="Symbol" panose="05050102010706020507" pitchFamily="18" charset="2"/>
                        </a:rPr>
                        <a:t> 0,00001)</a:t>
                      </a:r>
                      <a:br>
                        <a:rPr lang="fr-CA" sz="1000" noProof="0" dirty="0">
                          <a:sym typeface="Symbol" panose="05050102010706020507" pitchFamily="18" charset="2"/>
                        </a:rPr>
                      </a:br>
                      <a:r>
                        <a:rPr lang="fr-CA" sz="1000" noProof="0" dirty="0"/>
                        <a:t>Test pour les différences entre</a:t>
                      </a:r>
                      <a:r>
                        <a:rPr lang="fr-CA" sz="1000" baseline="0" noProof="0" dirty="0"/>
                        <a:t> les sous-groupes </a:t>
                      </a:r>
                      <a:r>
                        <a:rPr lang="fr-CA" sz="1000" noProof="0" dirty="0"/>
                        <a:t>: </a:t>
                      </a:r>
                      <a:r>
                        <a:rPr lang="fr-CA" sz="1000" baseline="0" noProof="0" dirty="0"/>
                        <a:t>Chi</a:t>
                      </a:r>
                      <a:r>
                        <a:rPr lang="fr-CA" sz="1000" kern="1200" baseline="30000" noProof="0" dirty="0">
                          <a:solidFill>
                            <a:schemeClr val="dk1"/>
                          </a:solidFill>
                          <a:latin typeface="+mn-lt"/>
                          <a:ea typeface="+mn-ea"/>
                          <a:cs typeface="+mn-cs"/>
                        </a:rPr>
                        <a:t>2</a:t>
                      </a:r>
                      <a:r>
                        <a:rPr lang="fr-CA" sz="1000" baseline="0" noProof="0" dirty="0"/>
                        <a:t> = 26,20, </a:t>
                      </a:r>
                      <a:r>
                        <a:rPr lang="fr-CA" sz="1000" baseline="0" noProof="0" dirty="0" err="1"/>
                        <a:t>df</a:t>
                      </a:r>
                      <a:r>
                        <a:rPr lang="fr-CA" sz="1000" baseline="0" noProof="0" dirty="0"/>
                        <a:t> = 1 (</a:t>
                      </a:r>
                      <a:r>
                        <a:rPr lang="fr-CA" sz="1000" i="1" baseline="0" noProof="0" dirty="0"/>
                        <a:t>p </a:t>
                      </a:r>
                      <a:r>
                        <a:rPr lang="fr-CA" sz="1000" noProof="0" dirty="0">
                          <a:sym typeface="Symbol" panose="05050102010706020507" pitchFamily="18" charset="2"/>
                        </a:rPr>
                        <a:t> </a:t>
                      </a:r>
                      <a:r>
                        <a:rPr lang="fr-CA" sz="1000" i="0" baseline="0" noProof="0" dirty="0"/>
                        <a:t>0,00001</a:t>
                      </a:r>
                      <a:r>
                        <a:rPr lang="fr-CA" sz="1000" baseline="0" noProof="0" dirty="0"/>
                        <a:t>); I</a:t>
                      </a:r>
                      <a:r>
                        <a:rPr lang="fr-CA" sz="1000" kern="1200" baseline="30000" noProof="0" dirty="0">
                          <a:solidFill>
                            <a:schemeClr val="dk1"/>
                          </a:solidFill>
                          <a:latin typeface="+mn-lt"/>
                          <a:ea typeface="+mn-ea"/>
                          <a:cs typeface="+mn-cs"/>
                        </a:rPr>
                        <a:t>2</a:t>
                      </a:r>
                      <a:r>
                        <a:rPr lang="fr-CA" sz="1000" baseline="0" noProof="0" dirty="0"/>
                        <a:t> = 96,2 %</a:t>
                      </a:r>
                      <a:endParaRPr lang="fr-CA" sz="1000" noProof="0" dirty="0"/>
                    </a:p>
                  </a:txBody>
                  <a:tcPr anchor="ctr">
                    <a:noFill/>
                  </a:tcPr>
                </a:tc>
                <a:tc hMerge="1">
                  <a:txBody>
                    <a:bodyPr/>
                    <a:lstStyle/>
                    <a:p>
                      <a:endParaRPr lang="en-CA" sz="1000" noProof="0" dirty="0"/>
                    </a:p>
                  </a:txBody>
                  <a:tcPr/>
                </a:tc>
                <a:tc hMerge="1">
                  <a:txBody>
                    <a:bodyPr/>
                    <a:lstStyle/>
                    <a:p>
                      <a:endParaRPr lang="en-CA" sz="1000" noProof="0" dirty="0"/>
                    </a:p>
                  </a:txBody>
                  <a:tcPr/>
                </a:tc>
                <a:tc hMerge="1">
                  <a:txBody>
                    <a:bodyPr/>
                    <a:lstStyle/>
                    <a:p>
                      <a:endParaRPr lang="en-CA" sz="1000" noProof="0" dirty="0"/>
                    </a:p>
                  </a:txBody>
                  <a:tcPr/>
                </a:tc>
                <a:tc hMerge="1">
                  <a:txBody>
                    <a:bodyPr/>
                    <a:lstStyle/>
                    <a:p>
                      <a:endParaRPr lang="fr-FR"/>
                    </a:p>
                  </a:txBody>
                  <a:tcPr/>
                </a:tc>
                <a:tc hMerge="1">
                  <a:txBody>
                    <a:bodyPr/>
                    <a:lstStyle/>
                    <a:p>
                      <a:endParaRPr lang="en-CA" sz="1000" noProof="0" dirty="0"/>
                    </a:p>
                  </a:txBody>
                  <a:tcPr/>
                </a:tc>
                <a:tc hMerge="1">
                  <a:txBody>
                    <a:bodyPr/>
                    <a:lstStyle/>
                    <a:p>
                      <a:endParaRPr lang="en-CA" sz="1000" noProof="0" dirty="0"/>
                    </a:p>
                  </a:txBody>
                  <a:tcPr/>
                </a:tc>
                <a:tc hMerge="1">
                  <a:txBody>
                    <a:bodyPr/>
                    <a:lstStyle/>
                    <a:p>
                      <a:endParaRPr lang="en-CA" sz="1000" noProof="0" dirty="0"/>
                    </a:p>
                  </a:txBody>
                  <a:tcPr/>
                </a:tc>
                <a:tc hMerge="1">
                  <a:txBody>
                    <a:bodyPr/>
                    <a:lstStyle/>
                    <a:p>
                      <a:endParaRPr lang="en-CA" sz="1000" noProof="0" dirty="0"/>
                    </a:p>
                  </a:txBody>
                  <a:tcPr/>
                </a:tc>
                <a:tc hMerge="1">
                  <a:txBody>
                    <a:bodyPr/>
                    <a:lstStyle/>
                    <a:p>
                      <a:endParaRPr lang="en-CA" sz="1000" noProof="0" dirty="0"/>
                    </a:p>
                  </a:txBody>
                  <a:tcPr/>
                </a:tc>
                <a:tc hMerge="1">
                  <a:txBody>
                    <a:bodyPr/>
                    <a:lstStyle/>
                    <a:p>
                      <a:endParaRPr lang="fr-FR"/>
                    </a:p>
                  </a:txBody>
                  <a:tcPr/>
                </a:tc>
                <a:extLst>
                  <a:ext uri="{0D108BD9-81ED-4DB2-BD59-A6C34878D82A}">
                    <a16:rowId xmlns:a16="http://schemas.microsoft.com/office/drawing/2014/main" xmlns="" val="3293642714"/>
                  </a:ext>
                </a:extLst>
              </a:tr>
            </a:tbl>
          </a:graphicData>
        </a:graphic>
      </p:graphicFrame>
      <p:grpSp>
        <p:nvGrpSpPr>
          <p:cNvPr id="41" name="Grouper 40"/>
          <p:cNvGrpSpPr/>
          <p:nvPr/>
        </p:nvGrpSpPr>
        <p:grpSpPr>
          <a:xfrm>
            <a:off x="6697168" y="1929684"/>
            <a:ext cx="2068800" cy="4027169"/>
            <a:chOff x="6553200" y="1557000"/>
            <a:chExt cx="2068800" cy="4022100"/>
          </a:xfrm>
        </p:grpSpPr>
        <p:grpSp>
          <p:nvGrpSpPr>
            <p:cNvPr id="7" name="Grouper 6"/>
            <p:cNvGrpSpPr/>
            <p:nvPr/>
          </p:nvGrpSpPr>
          <p:grpSpPr>
            <a:xfrm>
              <a:off x="7696200" y="1885186"/>
              <a:ext cx="360000" cy="54000"/>
              <a:chOff x="7696200" y="2322000"/>
              <a:chExt cx="360000" cy="54000"/>
            </a:xfrm>
          </p:grpSpPr>
          <p:cxnSp>
            <p:nvCxnSpPr>
              <p:cNvPr id="38" name="Connecteur droit 37"/>
              <p:cNvCxnSpPr/>
              <p:nvPr/>
            </p:nvCxnSpPr>
            <p:spPr>
              <a:xfrm>
                <a:off x="7696200" y="2349000"/>
                <a:ext cx="36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7854600" y="2322000"/>
                <a:ext cx="43200" cy="5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8" name="Grouper 7"/>
            <p:cNvGrpSpPr/>
            <p:nvPr/>
          </p:nvGrpSpPr>
          <p:grpSpPr>
            <a:xfrm>
              <a:off x="7722000" y="2151048"/>
              <a:ext cx="812400" cy="54000"/>
              <a:chOff x="7722000" y="2491200"/>
              <a:chExt cx="812400" cy="54000"/>
            </a:xfrm>
          </p:grpSpPr>
          <p:cxnSp>
            <p:nvCxnSpPr>
              <p:cNvPr id="36" name="Connecteur droit 35"/>
              <p:cNvCxnSpPr/>
              <p:nvPr/>
            </p:nvCxnSpPr>
            <p:spPr>
              <a:xfrm>
                <a:off x="7722000" y="2518200"/>
                <a:ext cx="812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Rectangle 36"/>
              <p:cNvSpPr/>
              <p:nvPr/>
            </p:nvSpPr>
            <p:spPr>
              <a:xfrm>
                <a:off x="8106600" y="2491200"/>
                <a:ext cx="43200" cy="5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9" name="Losange 8"/>
            <p:cNvSpPr/>
            <p:nvPr/>
          </p:nvSpPr>
          <p:spPr>
            <a:xfrm>
              <a:off x="7704693" y="2341972"/>
              <a:ext cx="448707" cy="155972"/>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Losange 9"/>
            <p:cNvSpPr/>
            <p:nvPr/>
          </p:nvSpPr>
          <p:spPr>
            <a:xfrm>
              <a:off x="7996449" y="4547057"/>
              <a:ext cx="448707" cy="155972"/>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 name="Grouper 10"/>
            <p:cNvGrpSpPr/>
            <p:nvPr/>
          </p:nvGrpSpPr>
          <p:grpSpPr>
            <a:xfrm>
              <a:off x="7902000" y="3303323"/>
              <a:ext cx="280800" cy="54000"/>
              <a:chOff x="7902000" y="3474000"/>
              <a:chExt cx="280800" cy="54000"/>
            </a:xfrm>
          </p:grpSpPr>
          <p:cxnSp>
            <p:nvCxnSpPr>
              <p:cNvPr id="34" name="Connecteur droit 33"/>
              <p:cNvCxnSpPr/>
              <p:nvPr/>
            </p:nvCxnSpPr>
            <p:spPr>
              <a:xfrm>
                <a:off x="7902000" y="3501000"/>
                <a:ext cx="2808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Rectangle 34"/>
              <p:cNvSpPr/>
              <p:nvPr/>
            </p:nvSpPr>
            <p:spPr>
              <a:xfrm>
                <a:off x="8021400" y="3474000"/>
                <a:ext cx="43200" cy="5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2" name="Grouper 11"/>
            <p:cNvGrpSpPr/>
            <p:nvPr/>
          </p:nvGrpSpPr>
          <p:grpSpPr>
            <a:xfrm>
              <a:off x="8136000" y="3556913"/>
              <a:ext cx="144000" cy="54000"/>
              <a:chOff x="8177400" y="3657600"/>
              <a:chExt cx="144000" cy="54000"/>
            </a:xfrm>
          </p:grpSpPr>
          <p:cxnSp>
            <p:nvCxnSpPr>
              <p:cNvPr id="32" name="Connecteur droit 31"/>
              <p:cNvCxnSpPr/>
              <p:nvPr/>
            </p:nvCxnSpPr>
            <p:spPr>
              <a:xfrm>
                <a:off x="8177400" y="3684600"/>
                <a:ext cx="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8227800" y="3657600"/>
                <a:ext cx="43200" cy="5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3" name="Grouper 12"/>
            <p:cNvGrpSpPr/>
            <p:nvPr/>
          </p:nvGrpSpPr>
          <p:grpSpPr>
            <a:xfrm>
              <a:off x="8314200" y="3806114"/>
              <a:ext cx="162000" cy="54000"/>
              <a:chOff x="8177400" y="3657600"/>
              <a:chExt cx="162000" cy="54000"/>
            </a:xfrm>
          </p:grpSpPr>
          <p:cxnSp>
            <p:nvCxnSpPr>
              <p:cNvPr id="30" name="Connecteur droit 29"/>
              <p:cNvCxnSpPr/>
              <p:nvPr/>
            </p:nvCxnSpPr>
            <p:spPr>
              <a:xfrm>
                <a:off x="8177400" y="3684600"/>
                <a:ext cx="162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8236800" y="3657600"/>
                <a:ext cx="43200" cy="5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4" name="Grouper 13"/>
            <p:cNvGrpSpPr/>
            <p:nvPr/>
          </p:nvGrpSpPr>
          <p:grpSpPr>
            <a:xfrm>
              <a:off x="8496001" y="4068523"/>
              <a:ext cx="125999" cy="54000"/>
              <a:chOff x="8177401" y="3650543"/>
              <a:chExt cx="125999" cy="54000"/>
            </a:xfrm>
          </p:grpSpPr>
          <p:cxnSp>
            <p:nvCxnSpPr>
              <p:cNvPr id="28" name="Connecteur droit 27"/>
              <p:cNvCxnSpPr/>
              <p:nvPr/>
            </p:nvCxnSpPr>
            <p:spPr>
              <a:xfrm>
                <a:off x="8177401" y="3677543"/>
                <a:ext cx="12599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8218800" y="3650543"/>
                <a:ext cx="43200" cy="5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5" name="Grouper 14"/>
            <p:cNvGrpSpPr/>
            <p:nvPr/>
          </p:nvGrpSpPr>
          <p:grpSpPr>
            <a:xfrm>
              <a:off x="7789540" y="4339816"/>
              <a:ext cx="176951" cy="54000"/>
              <a:chOff x="8171740" y="3670825"/>
              <a:chExt cx="176951" cy="54000"/>
            </a:xfrm>
          </p:grpSpPr>
          <p:cxnSp>
            <p:nvCxnSpPr>
              <p:cNvPr id="26" name="Connecteur droit 25"/>
              <p:cNvCxnSpPr>
                <a:cxnSpLocks/>
              </p:cNvCxnSpPr>
              <p:nvPr/>
            </p:nvCxnSpPr>
            <p:spPr>
              <a:xfrm flipV="1">
                <a:off x="8171740" y="3689992"/>
                <a:ext cx="176951" cy="435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8245201" y="3670825"/>
                <a:ext cx="43200" cy="5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6" name="Losange 15"/>
            <p:cNvSpPr/>
            <p:nvPr/>
          </p:nvSpPr>
          <p:spPr>
            <a:xfrm>
              <a:off x="7957509" y="5193611"/>
              <a:ext cx="448707" cy="155972"/>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7" name="Grouper 16"/>
            <p:cNvGrpSpPr/>
            <p:nvPr/>
          </p:nvGrpSpPr>
          <p:grpSpPr>
            <a:xfrm>
              <a:off x="6553200" y="1557000"/>
              <a:ext cx="2068800" cy="4022100"/>
              <a:chOff x="6553200" y="1524000"/>
              <a:chExt cx="2068800" cy="4022100"/>
            </a:xfrm>
          </p:grpSpPr>
          <p:cxnSp>
            <p:nvCxnSpPr>
              <p:cNvPr id="18" name="Connecteur droit 17"/>
              <p:cNvCxnSpPr>
                <a:cxnSpLocks/>
              </p:cNvCxnSpPr>
              <p:nvPr/>
            </p:nvCxnSpPr>
            <p:spPr>
              <a:xfrm>
                <a:off x="7579230" y="1524000"/>
                <a:ext cx="0" cy="3976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9" name="Grouper 18"/>
              <p:cNvGrpSpPr/>
              <p:nvPr/>
            </p:nvGrpSpPr>
            <p:grpSpPr>
              <a:xfrm>
                <a:off x="6553200" y="5455500"/>
                <a:ext cx="2068800" cy="90600"/>
                <a:chOff x="6553200" y="5455500"/>
                <a:chExt cx="2068800" cy="90600"/>
              </a:xfrm>
            </p:grpSpPr>
            <p:cxnSp>
              <p:nvCxnSpPr>
                <p:cNvPr id="20" name="Connecteur droit 19"/>
                <p:cNvCxnSpPr/>
                <p:nvPr/>
              </p:nvCxnSpPr>
              <p:spPr>
                <a:xfrm>
                  <a:off x="6553200" y="5500800"/>
                  <a:ext cx="20688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Connecteur droit 20"/>
                <p:cNvCxnSpPr/>
                <p:nvPr/>
              </p:nvCxnSpPr>
              <p:spPr>
                <a:xfrm>
                  <a:off x="7142415" y="5455500"/>
                  <a:ext cx="0" cy="90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Connecteur droit 21"/>
                <p:cNvCxnSpPr/>
                <p:nvPr/>
              </p:nvCxnSpPr>
              <p:spPr>
                <a:xfrm>
                  <a:off x="6705600" y="5455500"/>
                  <a:ext cx="0" cy="90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Connecteur droit 22"/>
                <p:cNvCxnSpPr/>
                <p:nvPr/>
              </p:nvCxnSpPr>
              <p:spPr>
                <a:xfrm>
                  <a:off x="8452859" y="5455500"/>
                  <a:ext cx="0" cy="90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Connecteur droit 23"/>
                <p:cNvCxnSpPr/>
                <p:nvPr/>
              </p:nvCxnSpPr>
              <p:spPr>
                <a:xfrm>
                  <a:off x="8016045" y="5455500"/>
                  <a:ext cx="0" cy="90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Connecteur droit 24"/>
                <p:cNvCxnSpPr/>
                <p:nvPr/>
              </p:nvCxnSpPr>
              <p:spPr>
                <a:xfrm>
                  <a:off x="7579230" y="5455500"/>
                  <a:ext cx="0" cy="90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grpSp>
      <p:grpSp>
        <p:nvGrpSpPr>
          <p:cNvPr id="43" name="Grouper 42"/>
          <p:cNvGrpSpPr/>
          <p:nvPr/>
        </p:nvGrpSpPr>
        <p:grpSpPr>
          <a:xfrm>
            <a:off x="5867400" y="5973353"/>
            <a:ext cx="3128015" cy="476454"/>
            <a:chOff x="5867400" y="5533613"/>
            <a:chExt cx="3128015" cy="476454"/>
          </a:xfrm>
        </p:grpSpPr>
        <p:sp>
          <p:nvSpPr>
            <p:cNvPr id="40" name="ZoneTexte 39"/>
            <p:cNvSpPr txBox="1"/>
            <p:nvPr/>
          </p:nvSpPr>
          <p:spPr>
            <a:xfrm>
              <a:off x="5867400" y="5748457"/>
              <a:ext cx="1676399" cy="261610"/>
            </a:xfrm>
            <a:prstGeom prst="rect">
              <a:avLst/>
            </a:prstGeom>
            <a:noFill/>
          </p:spPr>
          <p:txBody>
            <a:bodyPr wrap="square" lIns="36000" rIns="36000" rtlCol="0">
              <a:spAutoFit/>
            </a:bodyPr>
            <a:lstStyle/>
            <a:p>
              <a:pPr algn="r"/>
              <a:r>
                <a:rPr lang="fr-CA" sz="1100" b="1" dirty="0"/>
                <a:t>En faveur des </a:t>
              </a:r>
              <a:r>
                <a:rPr lang="fr-CA" sz="1100" b="1" dirty="0" err="1"/>
                <a:t>équiv</a:t>
              </a:r>
              <a:r>
                <a:rPr lang="fr-CA" sz="1100" b="1" dirty="0"/>
                <a:t>. libres</a:t>
              </a:r>
            </a:p>
          </p:txBody>
        </p:sp>
        <p:sp>
          <p:nvSpPr>
            <p:cNvPr id="42" name="ZoneTexte 41"/>
            <p:cNvSpPr txBox="1"/>
            <p:nvPr/>
          </p:nvSpPr>
          <p:spPr>
            <a:xfrm>
              <a:off x="7723198" y="5748457"/>
              <a:ext cx="1272217" cy="261610"/>
            </a:xfrm>
            <a:prstGeom prst="rect">
              <a:avLst/>
            </a:prstGeom>
            <a:noFill/>
          </p:spPr>
          <p:txBody>
            <a:bodyPr wrap="square" lIns="36000" rIns="36000" rtlCol="0">
              <a:spAutoFit/>
            </a:bodyPr>
            <a:lstStyle/>
            <a:p>
              <a:r>
                <a:rPr lang="fr-CA" sz="1100" b="1" dirty="0"/>
                <a:t>En faveur des AMM</a:t>
              </a:r>
            </a:p>
          </p:txBody>
        </p:sp>
        <p:grpSp>
          <p:nvGrpSpPr>
            <p:cNvPr id="44" name="Grouper 43"/>
            <p:cNvGrpSpPr/>
            <p:nvPr/>
          </p:nvGrpSpPr>
          <p:grpSpPr>
            <a:xfrm>
              <a:off x="6703200" y="5533613"/>
              <a:ext cx="2056735" cy="276999"/>
              <a:chOff x="6553865" y="5486400"/>
              <a:chExt cx="2056735" cy="276999"/>
            </a:xfrm>
          </p:grpSpPr>
          <p:sp>
            <p:nvSpPr>
              <p:cNvPr id="45" name="ZoneTexte 44"/>
              <p:cNvSpPr txBox="1"/>
              <p:nvPr/>
            </p:nvSpPr>
            <p:spPr>
              <a:xfrm>
                <a:off x="6553865" y="5486400"/>
                <a:ext cx="304800" cy="276999"/>
              </a:xfrm>
              <a:prstGeom prst="rect">
                <a:avLst/>
              </a:prstGeom>
              <a:noFill/>
            </p:spPr>
            <p:txBody>
              <a:bodyPr wrap="square" lIns="36000" rIns="36000" rtlCol="0">
                <a:spAutoFit/>
              </a:bodyPr>
              <a:lstStyle/>
              <a:p>
                <a:pPr algn="ctr"/>
                <a:r>
                  <a:rPr lang="fr-FR" sz="1200" dirty="0"/>
                  <a:t>-20</a:t>
                </a:r>
              </a:p>
            </p:txBody>
          </p:sp>
          <p:sp>
            <p:nvSpPr>
              <p:cNvPr id="46" name="ZoneTexte 45"/>
              <p:cNvSpPr txBox="1"/>
              <p:nvPr/>
            </p:nvSpPr>
            <p:spPr>
              <a:xfrm>
                <a:off x="6991849" y="5486400"/>
                <a:ext cx="304800" cy="276999"/>
              </a:xfrm>
              <a:prstGeom prst="rect">
                <a:avLst/>
              </a:prstGeom>
              <a:noFill/>
            </p:spPr>
            <p:txBody>
              <a:bodyPr wrap="square" lIns="36000" rIns="36000" rtlCol="0">
                <a:spAutoFit/>
              </a:bodyPr>
              <a:lstStyle/>
              <a:p>
                <a:pPr algn="ctr"/>
                <a:r>
                  <a:rPr lang="fr-FR" sz="1200"/>
                  <a:t>-10</a:t>
                </a:r>
                <a:endParaRPr lang="fr-FR" sz="1200" dirty="0"/>
              </a:p>
            </p:txBody>
          </p:sp>
          <p:sp>
            <p:nvSpPr>
              <p:cNvPr id="47" name="ZoneTexte 46"/>
              <p:cNvSpPr txBox="1"/>
              <p:nvPr/>
            </p:nvSpPr>
            <p:spPr>
              <a:xfrm>
                <a:off x="7429833" y="5486400"/>
                <a:ext cx="304800" cy="276999"/>
              </a:xfrm>
              <a:prstGeom prst="rect">
                <a:avLst/>
              </a:prstGeom>
              <a:noFill/>
            </p:spPr>
            <p:txBody>
              <a:bodyPr wrap="square" lIns="36000" rIns="36000" rtlCol="0">
                <a:spAutoFit/>
              </a:bodyPr>
              <a:lstStyle/>
              <a:p>
                <a:pPr algn="ctr"/>
                <a:r>
                  <a:rPr lang="fr-FR" sz="1200"/>
                  <a:t>0</a:t>
                </a:r>
                <a:endParaRPr lang="fr-FR" sz="1200" dirty="0"/>
              </a:p>
            </p:txBody>
          </p:sp>
          <p:sp>
            <p:nvSpPr>
              <p:cNvPr id="48" name="ZoneTexte 47"/>
              <p:cNvSpPr txBox="1"/>
              <p:nvPr/>
            </p:nvSpPr>
            <p:spPr>
              <a:xfrm>
                <a:off x="7867817" y="5486400"/>
                <a:ext cx="304800" cy="276999"/>
              </a:xfrm>
              <a:prstGeom prst="rect">
                <a:avLst/>
              </a:prstGeom>
              <a:noFill/>
            </p:spPr>
            <p:txBody>
              <a:bodyPr wrap="square" lIns="36000" rIns="36000" rtlCol="0">
                <a:spAutoFit/>
              </a:bodyPr>
              <a:lstStyle/>
              <a:p>
                <a:pPr algn="ctr"/>
                <a:r>
                  <a:rPr lang="fr-FR" sz="1200"/>
                  <a:t>10</a:t>
                </a:r>
                <a:endParaRPr lang="fr-FR" sz="1200" dirty="0"/>
              </a:p>
            </p:txBody>
          </p:sp>
          <p:sp>
            <p:nvSpPr>
              <p:cNvPr id="49" name="ZoneTexte 48"/>
              <p:cNvSpPr txBox="1"/>
              <p:nvPr/>
            </p:nvSpPr>
            <p:spPr>
              <a:xfrm>
                <a:off x="8305800" y="5486400"/>
                <a:ext cx="304800" cy="276999"/>
              </a:xfrm>
              <a:prstGeom prst="rect">
                <a:avLst/>
              </a:prstGeom>
              <a:noFill/>
            </p:spPr>
            <p:txBody>
              <a:bodyPr wrap="square" lIns="36000" rIns="36000" rtlCol="0">
                <a:spAutoFit/>
              </a:bodyPr>
              <a:lstStyle/>
              <a:p>
                <a:pPr algn="ctr"/>
                <a:r>
                  <a:rPr lang="fr-FR" sz="1200" dirty="0"/>
                  <a:t>20</a:t>
                </a:r>
              </a:p>
            </p:txBody>
          </p:sp>
        </p:grpSp>
      </p:grpSp>
      <p:sp>
        <p:nvSpPr>
          <p:cNvPr id="50"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lvl="0" algn="r" eaLnBrk="0" fontAlgn="base" hangingPunct="0">
              <a:spcBef>
                <a:spcPct val="0"/>
              </a:spcBef>
              <a:spcAft>
                <a:spcPct val="0"/>
              </a:spcAft>
              <a:defRPr/>
            </a:pPr>
            <a:r>
              <a:rPr lang="nb-NO" altLang="en-US" sz="1200" dirty="0">
                <a:ea typeface="MS PGothic" panose="020B0600070205080204" pitchFamily="34" charset="-128"/>
                <a:cs typeface="Helvetica"/>
              </a:rPr>
              <a:t/>
            </a:r>
            <a:br>
              <a:rPr lang="nb-NO" altLang="en-US" sz="1200" dirty="0">
                <a:ea typeface="MS PGothic" panose="020B0600070205080204" pitchFamily="34" charset="-128"/>
                <a:cs typeface="Helvetica"/>
              </a:rPr>
            </a:br>
            <a:r>
              <a:rPr lang="nb-NO" altLang="en-US" sz="1200" dirty="0" err="1">
                <a:ea typeface="MS PGothic" panose="020B0600070205080204" pitchFamily="34" charset="-128"/>
                <a:cs typeface="Helvetica"/>
              </a:rPr>
              <a:t>Sherrill</a:t>
            </a:r>
            <a:r>
              <a:rPr lang="nb-NO" altLang="en-US" sz="1200" dirty="0">
                <a:ea typeface="MS PGothic" panose="020B0600070205080204" pitchFamily="34" charset="-128"/>
                <a:cs typeface="Helvetica"/>
              </a:rPr>
              <a:t> B, et al. </a:t>
            </a:r>
            <a:r>
              <a:rPr lang="nb-NO" altLang="en-US" sz="1200" i="1" dirty="0">
                <a:ea typeface="MS PGothic" panose="020B0600070205080204" pitchFamily="34" charset="-128"/>
                <a:cs typeface="Helvetica"/>
              </a:rPr>
              <a:t>J </a:t>
            </a:r>
            <a:r>
              <a:rPr lang="nb-NO" altLang="en-US" sz="1200" i="1" dirty="0" err="1">
                <a:ea typeface="MS PGothic" panose="020B0600070205080204" pitchFamily="34" charset="-128"/>
                <a:cs typeface="Helvetica"/>
              </a:rPr>
              <a:t>Clin</a:t>
            </a:r>
            <a:r>
              <a:rPr lang="nb-NO" altLang="en-US" sz="1200" i="1" dirty="0">
                <a:ea typeface="MS PGothic" panose="020B0600070205080204" pitchFamily="34" charset="-128"/>
                <a:cs typeface="Helvetica"/>
              </a:rPr>
              <a:t> </a:t>
            </a:r>
            <a:r>
              <a:rPr lang="nb-NO" altLang="en-US" sz="1200" i="1" dirty="0" err="1">
                <a:ea typeface="MS PGothic" panose="020B0600070205080204" pitchFamily="34" charset="-128"/>
                <a:cs typeface="Helvetica"/>
              </a:rPr>
              <a:t>Hypertens</a:t>
            </a:r>
            <a:r>
              <a:rPr lang="nb-NO" altLang="en-US" sz="1200" dirty="0">
                <a:ea typeface="MS PGothic" panose="020B0600070205080204" pitchFamily="34" charset="-128"/>
                <a:cs typeface="Helvetica"/>
              </a:rPr>
              <a:t>. 2011;13(12):898-909</a:t>
            </a:r>
          </a:p>
        </p:txBody>
      </p:sp>
      <p:sp>
        <p:nvSpPr>
          <p:cNvPr id="52" name="Titre 3"/>
          <p:cNvSpPr txBox="1">
            <a:spLocks/>
          </p:cNvSpPr>
          <p:nvPr/>
        </p:nvSpPr>
        <p:spPr>
          <a:xfrm>
            <a:off x="628650" y="514269"/>
            <a:ext cx="7886700" cy="861530"/>
          </a:xfrm>
          <a:prstGeom prst="rect">
            <a:avLst/>
          </a:prstGeom>
        </p:spPr>
        <p:txBody>
          <a:bodyPr vert="horz" lIns="91440" tIns="45720" rIns="91440" bIns="45720" rtlCol="0" anchor="ctr">
            <a:normAutofit fontScale="92500" lnSpcReduction="10000"/>
          </a:bodyPr>
          <a:lstStyle>
            <a:lvl1pPr algn="ctr" defTabSz="914400" rtl="0" eaLnBrk="1" latinLnBrk="0" hangingPunct="1">
              <a:lnSpc>
                <a:spcPct val="90000"/>
              </a:lnSpc>
              <a:spcBef>
                <a:spcPct val="0"/>
              </a:spcBef>
              <a:buNone/>
              <a:defRPr sz="3200" kern="1200">
                <a:solidFill>
                  <a:schemeClr val="accent1"/>
                </a:solidFill>
                <a:latin typeface="+mj-lt"/>
                <a:ea typeface="+mj-ea"/>
                <a:cs typeface="+mj-cs"/>
              </a:defRPr>
            </a:lvl1pPr>
          </a:lstStyle>
          <a:p>
            <a:r>
              <a:rPr lang="fr-FR" dirty="0"/>
              <a:t>Les AMM améliorent </a:t>
            </a:r>
            <a:br>
              <a:rPr lang="fr-FR" dirty="0"/>
            </a:br>
            <a:r>
              <a:rPr lang="fr-FR" dirty="0"/>
              <a:t>l’observance thérapeutique</a:t>
            </a:r>
          </a:p>
        </p:txBody>
      </p:sp>
    </p:spTree>
    <p:extLst>
      <p:ext uri="{BB962C8B-B14F-4D97-AF65-F5344CB8AC3E}">
        <p14:creationId xmlns:p14="http://schemas.microsoft.com/office/powerpoint/2010/main" val="31138362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0354" name="Object 2"/>
          <p:cNvGraphicFramePr>
            <a:graphicFrameLocks noGrp="1" noChangeAspect="1"/>
          </p:cNvGraphicFramePr>
          <p:nvPr>
            <p:ph idx="1"/>
            <p:extLst>
              <p:ext uri="{D42A27DB-BD31-4B8C-83A1-F6EECF244321}">
                <p14:modId xmlns:p14="http://schemas.microsoft.com/office/powerpoint/2010/main" val="219245369"/>
              </p:ext>
            </p:extLst>
          </p:nvPr>
        </p:nvGraphicFramePr>
        <p:xfrm>
          <a:off x="1464549" y="2334969"/>
          <a:ext cx="6461125" cy="3570287"/>
        </p:xfrm>
        <a:graphic>
          <a:graphicData uri="http://schemas.openxmlformats.org/presentationml/2006/ole">
            <mc:AlternateContent xmlns:mc="http://schemas.openxmlformats.org/markup-compatibility/2006">
              <mc:Choice xmlns:v="urn:schemas-microsoft-com:vml" Requires="v">
                <p:oleObj spid="_x0000_s1412" r:id="rId4" imgW="7193903" imgH="3974936" progId="Excel.Chart.8">
                  <p:embed/>
                </p:oleObj>
              </mc:Choice>
              <mc:Fallback>
                <p:oleObj r:id="rId4" imgW="7193903" imgH="3974936" progId="Excel.Chart.8">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64549" y="2334969"/>
                        <a:ext cx="6461125" cy="357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0356" name="Text Box 6"/>
          <p:cNvSpPr txBox="1">
            <a:spLocks noChangeArrowheads="1"/>
          </p:cNvSpPr>
          <p:nvPr/>
        </p:nvSpPr>
        <p:spPr bwMode="auto">
          <a:xfrm rot="10800000">
            <a:off x="457201" y="1600765"/>
            <a:ext cx="954107" cy="4475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altLang="en-US" sz="1800" b="1" i="0" u="none" strike="noStrike" kern="1200" cap="none" spc="0" normalizeH="0" baseline="0" dirty="0">
                <a:ln>
                  <a:noFill/>
                </a:ln>
                <a:solidFill>
                  <a:prstClr val="black"/>
                </a:solidFill>
                <a:effectLst/>
                <a:uLnTx/>
                <a:uFillTx/>
                <a:latin typeface="Calibri" charset="0"/>
                <a:ea typeface="Calibri" charset="0"/>
                <a:cs typeface="Calibri" charset="0"/>
              </a:rPr>
              <a:t>Abaissement</a:t>
            </a:r>
            <a:r>
              <a:rPr kumimoji="0" lang="fr-CA" altLang="en-US" sz="1800" b="1" i="0" u="none" strike="noStrike" kern="1200" cap="none" spc="0" normalizeH="0" dirty="0">
                <a:ln>
                  <a:noFill/>
                </a:ln>
                <a:solidFill>
                  <a:prstClr val="black"/>
                </a:solidFill>
                <a:effectLst/>
                <a:uLnTx/>
                <a:uFillTx/>
                <a:latin typeface="Calibri" charset="0"/>
                <a:ea typeface="Calibri" charset="0"/>
                <a:cs typeface="Calibri" charset="0"/>
              </a:rPr>
              <a:t> différentiel de la PS </a:t>
            </a:r>
            <a:br>
              <a:rPr kumimoji="0" lang="fr-CA" altLang="en-US" sz="1800" b="1" i="0" u="none" strike="noStrike" kern="1200" cap="none" spc="0" normalizeH="0" dirty="0">
                <a:ln>
                  <a:noFill/>
                </a:ln>
                <a:solidFill>
                  <a:prstClr val="black"/>
                </a:solidFill>
                <a:effectLst/>
                <a:uLnTx/>
                <a:uFillTx/>
                <a:latin typeface="Calibri" charset="0"/>
                <a:ea typeface="Calibri" charset="0"/>
                <a:cs typeface="Calibri" charset="0"/>
              </a:rPr>
            </a:br>
            <a:r>
              <a:rPr kumimoji="0" lang="fr-CA" altLang="en-US" sz="1600" b="1" i="0" u="none" strike="noStrike" kern="1200" cap="none" spc="0" normalizeH="0" baseline="0" dirty="0">
                <a:ln>
                  <a:noFill/>
                </a:ln>
                <a:solidFill>
                  <a:prstClr val="black"/>
                </a:solidFill>
                <a:effectLst/>
                <a:uLnTx/>
                <a:uFillTx/>
                <a:latin typeface="Calibri" charset="0"/>
                <a:ea typeface="Calibri" charset="0"/>
                <a:cs typeface="Calibri" charset="0"/>
              </a:rPr>
              <a:t>Rapport</a:t>
            </a:r>
            <a:r>
              <a:rPr kumimoji="0" lang="fr-CA" altLang="en-US" sz="1600" b="1" i="0" u="none" strike="noStrike" kern="1200" cap="none" spc="0" normalizeH="0" dirty="0">
                <a:ln>
                  <a:noFill/>
                </a:ln>
                <a:solidFill>
                  <a:prstClr val="black"/>
                </a:solidFill>
                <a:effectLst/>
                <a:uLnTx/>
                <a:uFillTx/>
                <a:latin typeface="Calibri" charset="0"/>
                <a:ea typeface="Calibri" charset="0"/>
                <a:cs typeface="Calibri" charset="0"/>
              </a:rPr>
              <a:t> </a:t>
            </a:r>
            <a:r>
              <a:rPr kumimoji="0" lang="fr-CA" altLang="en-US" sz="1600" b="1" i="0" u="none" strike="noStrike" kern="1200" cap="none" spc="0" normalizeH="0" baseline="0" dirty="0">
                <a:ln>
                  <a:noFill/>
                </a:ln>
                <a:solidFill>
                  <a:prstClr val="black"/>
                </a:solidFill>
                <a:effectLst/>
                <a:uLnTx/>
                <a:uFillTx/>
                <a:latin typeface="Calibri" charset="0"/>
                <a:ea typeface="Calibri" charset="0"/>
                <a:cs typeface="Calibri" charset="0"/>
              </a:rPr>
              <a:t>effets observés/effets prévus </a:t>
            </a:r>
            <a:br>
              <a:rPr kumimoji="0" lang="fr-CA" altLang="en-US" sz="1600" b="1" i="0" u="none" strike="noStrike" kern="1200" cap="none" spc="0" normalizeH="0" baseline="0" dirty="0">
                <a:ln>
                  <a:noFill/>
                </a:ln>
                <a:solidFill>
                  <a:prstClr val="black"/>
                </a:solidFill>
                <a:effectLst/>
                <a:uLnTx/>
                <a:uFillTx/>
                <a:latin typeface="Calibri" charset="0"/>
                <a:ea typeface="Calibri" charset="0"/>
                <a:cs typeface="Calibri" charset="0"/>
              </a:rPr>
            </a:br>
            <a:r>
              <a:rPr kumimoji="0" lang="fr-CA" altLang="en-US" sz="1600" b="1" i="0" u="none" strike="noStrike" kern="1200" cap="none" spc="0" normalizeH="0" baseline="0" dirty="0">
                <a:ln>
                  <a:noFill/>
                </a:ln>
                <a:solidFill>
                  <a:prstClr val="black"/>
                </a:solidFill>
                <a:effectLst/>
                <a:uLnTx/>
                <a:uFillTx/>
                <a:latin typeface="Calibri" charset="0"/>
                <a:ea typeface="Calibri" charset="0"/>
                <a:cs typeface="Calibri" charset="0"/>
              </a:rPr>
              <a:t>(effets</a:t>
            </a:r>
            <a:r>
              <a:rPr kumimoji="0" lang="fr-CA" altLang="en-US" sz="1600" b="1" i="0" u="none" strike="noStrike" kern="1200" cap="none" spc="0" normalizeH="0" dirty="0">
                <a:ln>
                  <a:noFill/>
                </a:ln>
                <a:solidFill>
                  <a:prstClr val="black"/>
                </a:solidFill>
                <a:effectLst/>
                <a:uLnTx/>
                <a:uFillTx/>
                <a:latin typeface="Calibri" charset="0"/>
                <a:ea typeface="Calibri" charset="0"/>
                <a:cs typeface="Calibri" charset="0"/>
              </a:rPr>
              <a:t> </a:t>
            </a:r>
            <a:r>
              <a:rPr kumimoji="0" lang="fr-CA" altLang="en-US" sz="1600" b="1" i="0" u="none" strike="noStrike" kern="1200" cap="none" spc="0" normalizeH="0" baseline="0" dirty="0">
                <a:ln>
                  <a:noFill/>
                </a:ln>
                <a:solidFill>
                  <a:prstClr val="black"/>
                </a:solidFill>
                <a:effectLst/>
                <a:uLnTx/>
                <a:uFillTx/>
                <a:latin typeface="Calibri" charset="0"/>
                <a:ea typeface="Calibri" charset="0"/>
                <a:cs typeface="Calibri" charset="0"/>
              </a:rPr>
              <a:t>additifs)</a:t>
            </a:r>
          </a:p>
        </p:txBody>
      </p:sp>
      <p:sp>
        <p:nvSpPr>
          <p:cNvPr id="2" name="Titre 1"/>
          <p:cNvSpPr>
            <a:spLocks noGrp="1"/>
          </p:cNvSpPr>
          <p:nvPr>
            <p:ph type="title"/>
          </p:nvPr>
        </p:nvSpPr>
        <p:spPr>
          <a:xfrm>
            <a:off x="628650" y="1170000"/>
            <a:ext cx="7886700" cy="861530"/>
          </a:xfrm>
        </p:spPr>
        <p:txBody>
          <a:bodyPr>
            <a:normAutofit fontScale="90000"/>
          </a:bodyPr>
          <a:lstStyle/>
          <a:p>
            <a:r>
              <a:rPr lang="fr-FR"/>
              <a:t>Effet différentiel de l’abaissement de la PA à des doses normales : associer ou doubler?</a:t>
            </a:r>
          </a:p>
        </p:txBody>
      </p:sp>
      <p:sp>
        <p:nvSpPr>
          <p:cNvPr id="7"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lvl="0" algn="r" eaLnBrk="0" fontAlgn="base" hangingPunct="0">
              <a:spcBef>
                <a:spcPct val="0"/>
              </a:spcBef>
              <a:spcAft>
                <a:spcPct val="0"/>
              </a:spcAft>
              <a:defRPr/>
            </a:pPr>
            <a:r>
              <a:rPr lang="nb-NO" altLang="en-US" sz="1200" dirty="0">
                <a:ea typeface="MS PGothic" panose="020B0600070205080204" pitchFamily="34" charset="-128"/>
                <a:cs typeface="Helvetica"/>
              </a:rPr>
              <a:t/>
            </a:r>
            <a:br>
              <a:rPr lang="nb-NO" altLang="en-US" sz="1200" dirty="0">
                <a:ea typeface="MS PGothic" panose="020B0600070205080204" pitchFamily="34" charset="-128"/>
                <a:cs typeface="Helvetica"/>
              </a:rPr>
            </a:br>
            <a:r>
              <a:rPr lang="nb-NO" altLang="en-US" sz="1200" dirty="0" err="1">
                <a:ea typeface="MS PGothic" panose="020B0600070205080204" pitchFamily="34" charset="-128"/>
                <a:cs typeface="Helvetica"/>
              </a:rPr>
              <a:t>Wald</a:t>
            </a:r>
            <a:r>
              <a:rPr lang="nb-NO" altLang="en-US" sz="1200" dirty="0">
                <a:ea typeface="MS PGothic" panose="020B0600070205080204" pitchFamily="34" charset="-128"/>
                <a:cs typeface="Helvetica"/>
              </a:rPr>
              <a:t> DS, et al. </a:t>
            </a:r>
            <a:r>
              <a:rPr lang="nb-NO" altLang="en-US" sz="1200" i="1" dirty="0">
                <a:ea typeface="MS PGothic" panose="020B0600070205080204" pitchFamily="34" charset="-128"/>
                <a:cs typeface="Helvetica"/>
              </a:rPr>
              <a:t>Am J Med, </a:t>
            </a:r>
            <a:r>
              <a:rPr lang="nb-NO" altLang="en-US" sz="1200" dirty="0">
                <a:ea typeface="MS PGothic" panose="020B0600070205080204" pitchFamily="34" charset="-128"/>
                <a:cs typeface="Helvetica"/>
              </a:rPr>
              <a:t>2009;122:290-300.</a:t>
            </a:r>
          </a:p>
        </p:txBody>
      </p:sp>
    </p:spTree>
    <p:extLst>
      <p:ext uri="{BB962C8B-B14F-4D97-AF65-F5344CB8AC3E}">
        <p14:creationId xmlns:p14="http://schemas.microsoft.com/office/powerpoint/2010/main" val="3156897340"/>
      </p:ext>
    </p:extLst>
  </p:cSld>
  <p:clrMapOvr>
    <a:masterClrMapping/>
  </p:clrMapOvr>
  <p:transition xmlns:p14="http://schemas.microsoft.com/office/powerpoint/2010/mai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rotWithShape="1">
          <a:blip r:embed="rId3" cstate="print">
            <a:extLst>
              <a:ext uri="{28A0092B-C50C-407E-A947-70E740481C1C}">
                <a14:useLocalDpi xmlns:a14="http://schemas.microsoft.com/office/drawing/2010/main" val="0"/>
              </a:ext>
            </a:extLst>
          </a:blip>
          <a:srcRect l="6044" t="32098" r="1006" b="17219"/>
          <a:stretch/>
        </p:blipFill>
        <p:spPr>
          <a:xfrm>
            <a:off x="492126" y="2658515"/>
            <a:ext cx="8499474" cy="3475780"/>
          </a:xfrm>
          <a:prstGeom prst="rect">
            <a:avLst/>
          </a:prstGeom>
        </p:spPr>
      </p:pic>
      <p:sp>
        <p:nvSpPr>
          <p:cNvPr id="102405" name="Text Box 7"/>
          <p:cNvSpPr txBox="1">
            <a:spLocks noChangeArrowheads="1"/>
          </p:cNvSpPr>
          <p:nvPr/>
        </p:nvSpPr>
        <p:spPr bwMode="auto">
          <a:xfrm>
            <a:off x="1371600" y="6067219"/>
            <a:ext cx="68579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fr-CA" altLang="en-US" b="0" i="0" u="none" strike="noStrike" kern="0" cap="none" spc="0" normalizeH="0" baseline="0" dirty="0">
                <a:ln>
                  <a:noFill/>
                </a:ln>
                <a:solidFill>
                  <a:srgbClr val="000000"/>
                </a:solidFill>
                <a:effectLst/>
                <a:uLnTx/>
                <a:uFillTx/>
                <a:latin typeface="Calibri" charset="0"/>
                <a:ea typeface="Calibri" charset="0"/>
                <a:cs typeface="Calibri" charset="0"/>
                <a:sym typeface="Helvetica"/>
              </a:rPr>
              <a:t>Dose exprimée comme une proportion de la dose normale</a:t>
            </a:r>
          </a:p>
        </p:txBody>
      </p:sp>
      <p:sp>
        <p:nvSpPr>
          <p:cNvPr id="102406" name="Text Box 8"/>
          <p:cNvSpPr txBox="1">
            <a:spLocks noChangeArrowheads="1"/>
          </p:cNvSpPr>
          <p:nvPr/>
        </p:nvSpPr>
        <p:spPr bwMode="auto">
          <a:xfrm rot="-5400000">
            <a:off x="-2306637" y="3906838"/>
            <a:ext cx="52578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fr-CA" altLang="en-US" sz="1600" b="1" i="0" u="none" strike="noStrike" kern="0" cap="none" spc="0" normalizeH="0" baseline="0" dirty="0">
                <a:ln>
                  <a:noFill/>
                </a:ln>
                <a:solidFill>
                  <a:srgbClr val="000000"/>
                </a:solidFill>
                <a:effectLst/>
                <a:uLnTx/>
                <a:uFillTx/>
                <a:latin typeface="Calibri" charset="0"/>
                <a:ea typeface="Calibri" charset="0"/>
                <a:cs typeface="Calibri" charset="0"/>
                <a:sym typeface="Helvetica"/>
              </a:rPr>
              <a:t>Prévalence des effets indésirables  (%-taux placébo)</a:t>
            </a:r>
          </a:p>
        </p:txBody>
      </p:sp>
      <p:grpSp>
        <p:nvGrpSpPr>
          <p:cNvPr id="6" name="Groupe 5"/>
          <p:cNvGrpSpPr/>
          <p:nvPr/>
        </p:nvGrpSpPr>
        <p:grpSpPr>
          <a:xfrm>
            <a:off x="730351" y="5727542"/>
            <a:ext cx="3917849" cy="313639"/>
            <a:chOff x="730351" y="5270342"/>
            <a:chExt cx="3917849" cy="313639"/>
          </a:xfrm>
        </p:grpSpPr>
        <p:sp>
          <p:nvSpPr>
            <p:cNvPr id="15" name="ZoneTexte 14"/>
            <p:cNvSpPr txBox="1"/>
            <p:nvPr/>
          </p:nvSpPr>
          <p:spPr>
            <a:xfrm>
              <a:off x="730351" y="5271531"/>
              <a:ext cx="474657" cy="307777"/>
            </a:xfrm>
            <a:prstGeom prst="rect">
              <a:avLst/>
            </a:prstGeom>
            <a:noFill/>
          </p:spPr>
          <p:txBody>
            <a:bodyPr wrap="square" rtlCol="0">
              <a:spAutoFit/>
            </a:bodyPr>
            <a:lstStyle/>
            <a:p>
              <a:pPr algn="ctr"/>
              <a:r>
                <a:rPr lang="fr-CA" sz="1400" dirty="0">
                  <a:latin typeface="Calibri" charset="0"/>
                  <a:ea typeface="Calibri" charset="0"/>
                  <a:cs typeface="Calibri" charset="0"/>
                </a:rPr>
                <a:t>1/4</a:t>
              </a:r>
              <a:endParaRPr lang="fr-FR" sz="1400" dirty="0">
                <a:latin typeface="Calibri" charset="0"/>
                <a:ea typeface="Calibri" charset="0"/>
                <a:cs typeface="Calibri" charset="0"/>
              </a:endParaRPr>
            </a:p>
          </p:txBody>
        </p:sp>
        <p:sp>
          <p:nvSpPr>
            <p:cNvPr id="16" name="ZoneTexte 15"/>
            <p:cNvSpPr txBox="1"/>
            <p:nvPr/>
          </p:nvSpPr>
          <p:spPr>
            <a:xfrm>
              <a:off x="1551876" y="5270342"/>
              <a:ext cx="474657" cy="307777"/>
            </a:xfrm>
            <a:prstGeom prst="rect">
              <a:avLst/>
            </a:prstGeom>
            <a:noFill/>
          </p:spPr>
          <p:txBody>
            <a:bodyPr wrap="square" rtlCol="0">
              <a:spAutoFit/>
            </a:bodyPr>
            <a:lstStyle/>
            <a:p>
              <a:pPr algn="ctr"/>
              <a:r>
                <a:rPr lang="fr-CA" sz="1400" dirty="0">
                  <a:latin typeface="Calibri" charset="0"/>
                  <a:ea typeface="Calibri" charset="0"/>
                  <a:cs typeface="Calibri" charset="0"/>
                </a:rPr>
                <a:t>1/2</a:t>
              </a:r>
              <a:endParaRPr lang="fr-FR" sz="1400" dirty="0">
                <a:latin typeface="Calibri" charset="0"/>
                <a:ea typeface="Calibri" charset="0"/>
                <a:cs typeface="Calibri" charset="0"/>
              </a:endParaRPr>
            </a:p>
          </p:txBody>
        </p:sp>
        <p:sp>
          <p:nvSpPr>
            <p:cNvPr id="17" name="ZoneTexte 16"/>
            <p:cNvSpPr txBox="1"/>
            <p:nvPr/>
          </p:nvSpPr>
          <p:spPr>
            <a:xfrm>
              <a:off x="2437608" y="5276204"/>
              <a:ext cx="474657" cy="307777"/>
            </a:xfrm>
            <a:prstGeom prst="rect">
              <a:avLst/>
            </a:prstGeom>
            <a:noFill/>
          </p:spPr>
          <p:txBody>
            <a:bodyPr wrap="square" rtlCol="0">
              <a:spAutoFit/>
            </a:bodyPr>
            <a:lstStyle/>
            <a:p>
              <a:pPr algn="ctr"/>
              <a:r>
                <a:rPr lang="fr-CA" sz="1400" dirty="0">
                  <a:latin typeface="Calibri" charset="0"/>
                  <a:ea typeface="Calibri" charset="0"/>
                  <a:cs typeface="Calibri" charset="0"/>
                </a:rPr>
                <a:t>1</a:t>
              </a:r>
              <a:endParaRPr lang="fr-FR" sz="1400" dirty="0">
                <a:latin typeface="Calibri" charset="0"/>
                <a:ea typeface="Calibri" charset="0"/>
                <a:cs typeface="Calibri" charset="0"/>
              </a:endParaRPr>
            </a:p>
          </p:txBody>
        </p:sp>
        <p:sp>
          <p:nvSpPr>
            <p:cNvPr id="18" name="ZoneTexte 17"/>
            <p:cNvSpPr txBox="1"/>
            <p:nvPr/>
          </p:nvSpPr>
          <p:spPr>
            <a:xfrm>
              <a:off x="3325665" y="5276204"/>
              <a:ext cx="474657" cy="307777"/>
            </a:xfrm>
            <a:prstGeom prst="rect">
              <a:avLst/>
            </a:prstGeom>
            <a:noFill/>
          </p:spPr>
          <p:txBody>
            <a:bodyPr wrap="square" rtlCol="0">
              <a:spAutoFit/>
            </a:bodyPr>
            <a:lstStyle/>
            <a:p>
              <a:pPr algn="ctr"/>
              <a:r>
                <a:rPr lang="fr-CA" sz="1400" dirty="0">
                  <a:latin typeface="Calibri" charset="0"/>
                  <a:ea typeface="Calibri" charset="0"/>
                  <a:cs typeface="Calibri" charset="0"/>
                </a:rPr>
                <a:t>2</a:t>
              </a:r>
              <a:endParaRPr lang="fr-FR" sz="1400" dirty="0">
                <a:latin typeface="Calibri" charset="0"/>
                <a:ea typeface="Calibri" charset="0"/>
                <a:cs typeface="Calibri" charset="0"/>
              </a:endParaRPr>
            </a:p>
          </p:txBody>
        </p:sp>
        <p:sp>
          <p:nvSpPr>
            <p:cNvPr id="19" name="ZoneTexte 18"/>
            <p:cNvSpPr txBox="1"/>
            <p:nvPr/>
          </p:nvSpPr>
          <p:spPr>
            <a:xfrm>
              <a:off x="4173543" y="5270342"/>
              <a:ext cx="474657" cy="307777"/>
            </a:xfrm>
            <a:prstGeom prst="rect">
              <a:avLst/>
            </a:prstGeom>
            <a:noFill/>
          </p:spPr>
          <p:txBody>
            <a:bodyPr wrap="square" rtlCol="0">
              <a:spAutoFit/>
            </a:bodyPr>
            <a:lstStyle/>
            <a:p>
              <a:pPr algn="ctr"/>
              <a:r>
                <a:rPr lang="fr-CA" sz="1400" dirty="0">
                  <a:latin typeface="Calibri" charset="0"/>
                  <a:ea typeface="Calibri" charset="0"/>
                  <a:cs typeface="Calibri" charset="0"/>
                </a:rPr>
                <a:t>4</a:t>
              </a:r>
              <a:endParaRPr lang="fr-FR" sz="1400" dirty="0">
                <a:latin typeface="Calibri" charset="0"/>
                <a:ea typeface="Calibri" charset="0"/>
                <a:cs typeface="Calibri" charset="0"/>
              </a:endParaRPr>
            </a:p>
          </p:txBody>
        </p:sp>
      </p:grpSp>
      <p:grpSp>
        <p:nvGrpSpPr>
          <p:cNvPr id="10" name="Grouper 9"/>
          <p:cNvGrpSpPr/>
          <p:nvPr/>
        </p:nvGrpSpPr>
        <p:grpSpPr>
          <a:xfrm>
            <a:off x="4495800" y="2646523"/>
            <a:ext cx="474657" cy="3216126"/>
            <a:chOff x="4572000" y="2646523"/>
            <a:chExt cx="474657" cy="3216126"/>
          </a:xfrm>
        </p:grpSpPr>
        <p:sp>
          <p:nvSpPr>
            <p:cNvPr id="23" name="ZoneTexte 22"/>
            <p:cNvSpPr txBox="1"/>
            <p:nvPr/>
          </p:nvSpPr>
          <p:spPr>
            <a:xfrm>
              <a:off x="4624383" y="2646523"/>
              <a:ext cx="422274" cy="307777"/>
            </a:xfrm>
            <a:prstGeom prst="rect">
              <a:avLst/>
            </a:prstGeom>
            <a:noFill/>
          </p:spPr>
          <p:txBody>
            <a:bodyPr wrap="square" rtlCol="0">
              <a:spAutoFit/>
            </a:bodyPr>
            <a:lstStyle/>
            <a:p>
              <a:pPr algn="r"/>
              <a:r>
                <a:rPr lang="fr-CA" sz="1400" dirty="0">
                  <a:latin typeface="Calibri" charset="0"/>
                  <a:ea typeface="Calibri" charset="0"/>
                  <a:cs typeface="Calibri" charset="0"/>
                </a:rPr>
                <a:t>30</a:t>
              </a:r>
              <a:endParaRPr lang="fr-FR" sz="1400" dirty="0">
                <a:latin typeface="Calibri" charset="0"/>
                <a:ea typeface="Calibri" charset="0"/>
                <a:cs typeface="Calibri" charset="0"/>
              </a:endParaRPr>
            </a:p>
          </p:txBody>
        </p:sp>
        <p:sp>
          <p:nvSpPr>
            <p:cNvPr id="24" name="ZoneTexte 23"/>
            <p:cNvSpPr txBox="1"/>
            <p:nvPr/>
          </p:nvSpPr>
          <p:spPr>
            <a:xfrm>
              <a:off x="4624383" y="3373610"/>
              <a:ext cx="422274" cy="307777"/>
            </a:xfrm>
            <a:prstGeom prst="rect">
              <a:avLst/>
            </a:prstGeom>
            <a:noFill/>
          </p:spPr>
          <p:txBody>
            <a:bodyPr wrap="square" rtlCol="0">
              <a:spAutoFit/>
            </a:bodyPr>
            <a:lstStyle/>
            <a:p>
              <a:pPr algn="r"/>
              <a:r>
                <a:rPr lang="fr-CA" sz="1400" dirty="0">
                  <a:latin typeface="Calibri" charset="0"/>
                  <a:ea typeface="Calibri" charset="0"/>
                  <a:cs typeface="Calibri" charset="0"/>
                </a:rPr>
                <a:t>20</a:t>
              </a:r>
              <a:endParaRPr lang="fr-FR" sz="1400" dirty="0">
                <a:latin typeface="Calibri" charset="0"/>
                <a:ea typeface="Calibri" charset="0"/>
                <a:cs typeface="Calibri" charset="0"/>
              </a:endParaRPr>
            </a:p>
          </p:txBody>
        </p:sp>
        <p:sp>
          <p:nvSpPr>
            <p:cNvPr id="25" name="ZoneTexte 24"/>
            <p:cNvSpPr txBox="1"/>
            <p:nvPr/>
          </p:nvSpPr>
          <p:spPr>
            <a:xfrm>
              <a:off x="4624383" y="4100697"/>
              <a:ext cx="422274" cy="307777"/>
            </a:xfrm>
            <a:prstGeom prst="rect">
              <a:avLst/>
            </a:prstGeom>
            <a:noFill/>
          </p:spPr>
          <p:txBody>
            <a:bodyPr wrap="square" rtlCol="0">
              <a:spAutoFit/>
            </a:bodyPr>
            <a:lstStyle/>
            <a:p>
              <a:pPr algn="r"/>
              <a:r>
                <a:rPr lang="fr-CA" sz="1400" dirty="0">
                  <a:latin typeface="Calibri" charset="0"/>
                  <a:ea typeface="Calibri" charset="0"/>
                  <a:cs typeface="Calibri" charset="0"/>
                </a:rPr>
                <a:t>10</a:t>
              </a:r>
              <a:endParaRPr lang="fr-FR" sz="1400" dirty="0">
                <a:latin typeface="Calibri" charset="0"/>
                <a:ea typeface="Calibri" charset="0"/>
                <a:cs typeface="Calibri" charset="0"/>
              </a:endParaRPr>
            </a:p>
          </p:txBody>
        </p:sp>
        <p:sp>
          <p:nvSpPr>
            <p:cNvPr id="26" name="ZoneTexte 25"/>
            <p:cNvSpPr txBox="1"/>
            <p:nvPr/>
          </p:nvSpPr>
          <p:spPr>
            <a:xfrm>
              <a:off x="4624383" y="4827784"/>
              <a:ext cx="422274" cy="307777"/>
            </a:xfrm>
            <a:prstGeom prst="rect">
              <a:avLst/>
            </a:prstGeom>
            <a:noFill/>
          </p:spPr>
          <p:txBody>
            <a:bodyPr wrap="square" rtlCol="0">
              <a:spAutoFit/>
            </a:bodyPr>
            <a:lstStyle/>
            <a:p>
              <a:pPr algn="r"/>
              <a:r>
                <a:rPr lang="fr-CA" sz="1400" dirty="0">
                  <a:latin typeface="Calibri" charset="0"/>
                  <a:ea typeface="Calibri" charset="0"/>
                  <a:cs typeface="Calibri" charset="0"/>
                </a:rPr>
                <a:t>0</a:t>
              </a:r>
              <a:endParaRPr lang="fr-FR" sz="1400" dirty="0">
                <a:latin typeface="Calibri" charset="0"/>
                <a:ea typeface="Calibri" charset="0"/>
                <a:cs typeface="Calibri" charset="0"/>
              </a:endParaRPr>
            </a:p>
          </p:txBody>
        </p:sp>
        <p:sp>
          <p:nvSpPr>
            <p:cNvPr id="27" name="ZoneTexte 26"/>
            <p:cNvSpPr txBox="1"/>
            <p:nvPr/>
          </p:nvSpPr>
          <p:spPr>
            <a:xfrm>
              <a:off x="4572000" y="5554872"/>
              <a:ext cx="474657" cy="307777"/>
            </a:xfrm>
            <a:prstGeom prst="rect">
              <a:avLst/>
            </a:prstGeom>
            <a:noFill/>
          </p:spPr>
          <p:txBody>
            <a:bodyPr wrap="square" rtlCol="0">
              <a:spAutoFit/>
            </a:bodyPr>
            <a:lstStyle/>
            <a:p>
              <a:pPr algn="r"/>
              <a:r>
                <a:rPr lang="fr-CA" sz="1400" dirty="0">
                  <a:latin typeface="Calibri" charset="0"/>
                  <a:ea typeface="Calibri" charset="0"/>
                  <a:cs typeface="Calibri" charset="0"/>
                </a:rPr>
                <a:t>-10</a:t>
              </a:r>
              <a:endParaRPr lang="fr-FR" sz="1400" dirty="0">
                <a:latin typeface="Calibri" charset="0"/>
                <a:ea typeface="Calibri" charset="0"/>
                <a:cs typeface="Calibri" charset="0"/>
              </a:endParaRPr>
            </a:p>
          </p:txBody>
        </p:sp>
      </p:grpSp>
      <p:grpSp>
        <p:nvGrpSpPr>
          <p:cNvPr id="28" name="Groupe 27"/>
          <p:cNvGrpSpPr/>
          <p:nvPr/>
        </p:nvGrpSpPr>
        <p:grpSpPr>
          <a:xfrm>
            <a:off x="4963896" y="5725473"/>
            <a:ext cx="4027704" cy="321468"/>
            <a:chOff x="775619" y="5262513"/>
            <a:chExt cx="4027704" cy="321468"/>
          </a:xfrm>
        </p:grpSpPr>
        <p:sp>
          <p:nvSpPr>
            <p:cNvPr id="29" name="ZoneTexte 28"/>
            <p:cNvSpPr txBox="1"/>
            <p:nvPr/>
          </p:nvSpPr>
          <p:spPr>
            <a:xfrm>
              <a:off x="775619" y="5271531"/>
              <a:ext cx="474657" cy="307777"/>
            </a:xfrm>
            <a:prstGeom prst="rect">
              <a:avLst/>
            </a:prstGeom>
            <a:noFill/>
          </p:spPr>
          <p:txBody>
            <a:bodyPr wrap="square" rtlCol="0">
              <a:spAutoFit/>
            </a:bodyPr>
            <a:lstStyle/>
            <a:p>
              <a:pPr algn="ctr"/>
              <a:r>
                <a:rPr lang="fr-CA" sz="1400" dirty="0">
                  <a:latin typeface="Calibri" charset="0"/>
                  <a:ea typeface="Calibri" charset="0"/>
                  <a:cs typeface="Calibri" charset="0"/>
                </a:rPr>
                <a:t>1/4</a:t>
              </a:r>
              <a:endParaRPr lang="fr-FR" sz="1400" dirty="0">
                <a:latin typeface="Calibri" charset="0"/>
                <a:ea typeface="Calibri" charset="0"/>
                <a:cs typeface="Calibri" charset="0"/>
              </a:endParaRPr>
            </a:p>
          </p:txBody>
        </p:sp>
        <p:sp>
          <p:nvSpPr>
            <p:cNvPr id="30" name="ZoneTexte 29"/>
            <p:cNvSpPr txBox="1"/>
            <p:nvPr/>
          </p:nvSpPr>
          <p:spPr>
            <a:xfrm>
              <a:off x="1633037" y="5269462"/>
              <a:ext cx="474657" cy="307777"/>
            </a:xfrm>
            <a:prstGeom prst="rect">
              <a:avLst/>
            </a:prstGeom>
            <a:noFill/>
          </p:spPr>
          <p:txBody>
            <a:bodyPr wrap="square" rtlCol="0">
              <a:spAutoFit/>
            </a:bodyPr>
            <a:lstStyle/>
            <a:p>
              <a:pPr algn="ctr"/>
              <a:r>
                <a:rPr lang="fr-CA" sz="1400" dirty="0">
                  <a:latin typeface="Calibri" charset="0"/>
                  <a:ea typeface="Calibri" charset="0"/>
                  <a:cs typeface="Calibri" charset="0"/>
                </a:rPr>
                <a:t>1/2</a:t>
              </a:r>
              <a:endParaRPr lang="fr-FR" sz="1400" dirty="0">
                <a:latin typeface="Calibri" charset="0"/>
                <a:ea typeface="Calibri" charset="0"/>
                <a:cs typeface="Calibri" charset="0"/>
              </a:endParaRPr>
            </a:p>
          </p:txBody>
        </p:sp>
        <p:sp>
          <p:nvSpPr>
            <p:cNvPr id="31" name="ZoneTexte 30"/>
            <p:cNvSpPr txBox="1"/>
            <p:nvPr/>
          </p:nvSpPr>
          <p:spPr>
            <a:xfrm>
              <a:off x="2517323" y="5262513"/>
              <a:ext cx="474657" cy="307777"/>
            </a:xfrm>
            <a:prstGeom prst="rect">
              <a:avLst/>
            </a:prstGeom>
            <a:noFill/>
          </p:spPr>
          <p:txBody>
            <a:bodyPr wrap="square" rtlCol="0">
              <a:spAutoFit/>
            </a:bodyPr>
            <a:lstStyle/>
            <a:p>
              <a:pPr algn="ctr"/>
              <a:r>
                <a:rPr lang="fr-CA" sz="1400" dirty="0">
                  <a:latin typeface="Calibri" charset="0"/>
                  <a:ea typeface="Calibri" charset="0"/>
                  <a:cs typeface="Calibri" charset="0"/>
                </a:rPr>
                <a:t>1</a:t>
              </a:r>
              <a:endParaRPr lang="fr-FR" sz="1400" dirty="0">
                <a:latin typeface="Calibri" charset="0"/>
                <a:ea typeface="Calibri" charset="0"/>
                <a:cs typeface="Calibri" charset="0"/>
              </a:endParaRPr>
            </a:p>
          </p:txBody>
        </p:sp>
        <p:sp>
          <p:nvSpPr>
            <p:cNvPr id="32" name="ZoneTexte 31"/>
            <p:cNvSpPr txBox="1"/>
            <p:nvPr/>
          </p:nvSpPr>
          <p:spPr>
            <a:xfrm>
              <a:off x="3451374" y="5276204"/>
              <a:ext cx="474657" cy="307777"/>
            </a:xfrm>
            <a:prstGeom prst="rect">
              <a:avLst/>
            </a:prstGeom>
            <a:noFill/>
          </p:spPr>
          <p:txBody>
            <a:bodyPr wrap="square" rtlCol="0">
              <a:spAutoFit/>
            </a:bodyPr>
            <a:lstStyle/>
            <a:p>
              <a:pPr algn="ctr"/>
              <a:r>
                <a:rPr lang="fr-CA" sz="1400" dirty="0">
                  <a:latin typeface="Calibri" charset="0"/>
                  <a:ea typeface="Calibri" charset="0"/>
                  <a:cs typeface="Calibri" charset="0"/>
                </a:rPr>
                <a:t>2</a:t>
              </a:r>
              <a:endParaRPr lang="fr-FR" sz="1400" dirty="0">
                <a:latin typeface="Calibri" charset="0"/>
                <a:ea typeface="Calibri" charset="0"/>
                <a:cs typeface="Calibri" charset="0"/>
              </a:endParaRPr>
            </a:p>
          </p:txBody>
        </p:sp>
        <p:sp>
          <p:nvSpPr>
            <p:cNvPr id="33" name="ZoneTexte 32"/>
            <p:cNvSpPr txBox="1"/>
            <p:nvPr/>
          </p:nvSpPr>
          <p:spPr>
            <a:xfrm>
              <a:off x="4328666" y="5270342"/>
              <a:ext cx="474657" cy="307777"/>
            </a:xfrm>
            <a:prstGeom prst="rect">
              <a:avLst/>
            </a:prstGeom>
            <a:noFill/>
          </p:spPr>
          <p:txBody>
            <a:bodyPr wrap="square" rtlCol="0">
              <a:spAutoFit/>
            </a:bodyPr>
            <a:lstStyle/>
            <a:p>
              <a:pPr algn="ctr"/>
              <a:r>
                <a:rPr lang="fr-CA" sz="1400" dirty="0">
                  <a:latin typeface="Calibri" charset="0"/>
                  <a:ea typeface="Calibri" charset="0"/>
                  <a:cs typeface="Calibri" charset="0"/>
                </a:rPr>
                <a:t>4</a:t>
              </a:r>
              <a:endParaRPr lang="fr-FR" sz="1400" dirty="0">
                <a:latin typeface="Calibri" charset="0"/>
                <a:ea typeface="Calibri" charset="0"/>
                <a:cs typeface="Calibri" charset="0"/>
              </a:endParaRPr>
            </a:p>
          </p:txBody>
        </p:sp>
      </p:grpSp>
      <p:sp>
        <p:nvSpPr>
          <p:cNvPr id="8" name="ZoneTexte 7"/>
          <p:cNvSpPr txBox="1"/>
          <p:nvPr/>
        </p:nvSpPr>
        <p:spPr>
          <a:xfrm>
            <a:off x="762000" y="2374192"/>
            <a:ext cx="2698649" cy="307777"/>
          </a:xfrm>
          <a:prstGeom prst="rect">
            <a:avLst/>
          </a:prstGeom>
          <a:noFill/>
        </p:spPr>
        <p:txBody>
          <a:bodyPr wrap="square" rtlCol="0">
            <a:spAutoFit/>
          </a:bodyPr>
          <a:lstStyle/>
          <a:p>
            <a:r>
              <a:rPr lang="fr-CA" sz="1400" dirty="0">
                <a:latin typeface="Calibri" charset="0"/>
                <a:ea typeface="Calibri" charset="0"/>
                <a:cs typeface="Calibri" charset="0"/>
              </a:rPr>
              <a:t>Inhibiteurs calciques</a:t>
            </a:r>
            <a:endParaRPr lang="fr-FR" sz="1400" dirty="0">
              <a:latin typeface="Calibri" charset="0"/>
              <a:ea typeface="Calibri" charset="0"/>
              <a:cs typeface="Calibri" charset="0"/>
            </a:endParaRPr>
          </a:p>
        </p:txBody>
      </p:sp>
      <p:sp>
        <p:nvSpPr>
          <p:cNvPr id="36" name="ZoneTexte 35"/>
          <p:cNvSpPr txBox="1"/>
          <p:nvPr/>
        </p:nvSpPr>
        <p:spPr>
          <a:xfrm>
            <a:off x="4926802" y="2362200"/>
            <a:ext cx="2698649" cy="307777"/>
          </a:xfrm>
          <a:prstGeom prst="rect">
            <a:avLst/>
          </a:prstGeom>
          <a:noFill/>
        </p:spPr>
        <p:txBody>
          <a:bodyPr wrap="square" rtlCol="0">
            <a:spAutoFit/>
          </a:bodyPr>
          <a:lstStyle/>
          <a:p>
            <a:r>
              <a:rPr lang="fr-CA" sz="1400" dirty="0">
                <a:latin typeface="Calibri" charset="0"/>
                <a:ea typeface="Calibri" charset="0"/>
                <a:cs typeface="Calibri" charset="0"/>
              </a:rPr>
              <a:t>Diurétiques thiazidiques</a:t>
            </a:r>
            <a:endParaRPr lang="fr-FR" sz="1400" dirty="0">
              <a:latin typeface="Calibri" charset="0"/>
              <a:ea typeface="Calibri" charset="0"/>
              <a:cs typeface="Calibri" charset="0"/>
            </a:endParaRPr>
          </a:p>
        </p:txBody>
      </p:sp>
      <p:sp>
        <p:nvSpPr>
          <p:cNvPr id="37"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lvl="0" algn="r" eaLnBrk="0" fontAlgn="base" hangingPunct="0">
              <a:spcBef>
                <a:spcPct val="0"/>
              </a:spcBef>
              <a:spcAft>
                <a:spcPct val="0"/>
              </a:spcAft>
              <a:defRPr/>
            </a:pPr>
            <a:r>
              <a:rPr lang="en-US" altLang="en-US" sz="1200" dirty="0">
                <a:ea typeface="MS PGothic" panose="020B0600070205080204" pitchFamily="34" charset="-128"/>
                <a:cs typeface="Helvetica"/>
              </a:rPr>
              <a:t/>
            </a:r>
            <a:br>
              <a:rPr lang="en-US" altLang="en-US" sz="1200" dirty="0">
                <a:ea typeface="MS PGothic" panose="020B0600070205080204" pitchFamily="34" charset="-128"/>
                <a:cs typeface="Helvetica"/>
              </a:rPr>
            </a:br>
            <a:r>
              <a:rPr lang="en-US" altLang="en-US" sz="1200" dirty="0">
                <a:ea typeface="MS PGothic" panose="020B0600070205080204" pitchFamily="34" charset="-128"/>
                <a:cs typeface="Helvetica"/>
              </a:rPr>
              <a:t>Law, M R et al. </a:t>
            </a:r>
            <a:r>
              <a:rPr lang="en-US" altLang="en-US" sz="1200" i="1" dirty="0">
                <a:ea typeface="MS PGothic" panose="020B0600070205080204" pitchFamily="34" charset="-128"/>
                <a:cs typeface="Helvetica"/>
              </a:rPr>
              <a:t>BMJ,</a:t>
            </a:r>
            <a:r>
              <a:rPr lang="en-US" altLang="en-US" sz="1200" dirty="0">
                <a:ea typeface="MS PGothic" panose="020B0600070205080204" pitchFamily="34" charset="-128"/>
                <a:cs typeface="Helvetica"/>
              </a:rPr>
              <a:t> 2003;326:1427.</a:t>
            </a:r>
          </a:p>
        </p:txBody>
      </p:sp>
      <p:sp>
        <p:nvSpPr>
          <p:cNvPr id="9" name="Titre 8"/>
          <p:cNvSpPr>
            <a:spLocks noGrp="1"/>
          </p:cNvSpPr>
          <p:nvPr>
            <p:ph type="title"/>
          </p:nvPr>
        </p:nvSpPr>
        <p:spPr>
          <a:xfrm>
            <a:off x="628650" y="1245600"/>
            <a:ext cx="7886700" cy="861530"/>
          </a:xfrm>
        </p:spPr>
        <p:txBody>
          <a:bodyPr>
            <a:normAutofit fontScale="90000"/>
          </a:bodyPr>
          <a:lstStyle/>
          <a:p>
            <a:r>
              <a:rPr lang="fr-FR" dirty="0"/>
              <a:t>Les effets indésirables de la plupart des antihypertenseurs à faible dose se rapprochent </a:t>
            </a:r>
            <a:br>
              <a:rPr lang="fr-FR" dirty="0"/>
            </a:br>
            <a:r>
              <a:rPr lang="fr-FR" dirty="0"/>
              <a:t>de ceux liés aux placébos</a:t>
            </a:r>
          </a:p>
        </p:txBody>
      </p:sp>
      <p:grpSp>
        <p:nvGrpSpPr>
          <p:cNvPr id="41" name="Grouper 40"/>
          <p:cNvGrpSpPr/>
          <p:nvPr/>
        </p:nvGrpSpPr>
        <p:grpSpPr>
          <a:xfrm>
            <a:off x="363543" y="2646523"/>
            <a:ext cx="474657" cy="3216126"/>
            <a:chOff x="4572000" y="2646523"/>
            <a:chExt cx="474657" cy="3216126"/>
          </a:xfrm>
        </p:grpSpPr>
        <p:sp>
          <p:nvSpPr>
            <p:cNvPr id="42" name="ZoneTexte 41"/>
            <p:cNvSpPr txBox="1"/>
            <p:nvPr/>
          </p:nvSpPr>
          <p:spPr>
            <a:xfrm>
              <a:off x="4624383" y="2646523"/>
              <a:ext cx="422274" cy="307777"/>
            </a:xfrm>
            <a:prstGeom prst="rect">
              <a:avLst/>
            </a:prstGeom>
            <a:noFill/>
          </p:spPr>
          <p:txBody>
            <a:bodyPr wrap="square" rtlCol="0">
              <a:spAutoFit/>
            </a:bodyPr>
            <a:lstStyle/>
            <a:p>
              <a:pPr algn="r"/>
              <a:r>
                <a:rPr lang="fr-CA" sz="1400" dirty="0">
                  <a:latin typeface="Calibri" charset="0"/>
                  <a:ea typeface="Calibri" charset="0"/>
                  <a:cs typeface="Calibri" charset="0"/>
                </a:rPr>
                <a:t>30</a:t>
              </a:r>
              <a:endParaRPr lang="fr-FR" sz="1400" dirty="0">
                <a:latin typeface="Calibri" charset="0"/>
                <a:ea typeface="Calibri" charset="0"/>
                <a:cs typeface="Calibri" charset="0"/>
              </a:endParaRPr>
            </a:p>
          </p:txBody>
        </p:sp>
        <p:sp>
          <p:nvSpPr>
            <p:cNvPr id="43" name="ZoneTexte 42"/>
            <p:cNvSpPr txBox="1"/>
            <p:nvPr/>
          </p:nvSpPr>
          <p:spPr>
            <a:xfrm>
              <a:off x="4624383" y="3373610"/>
              <a:ext cx="422274" cy="307777"/>
            </a:xfrm>
            <a:prstGeom prst="rect">
              <a:avLst/>
            </a:prstGeom>
            <a:noFill/>
          </p:spPr>
          <p:txBody>
            <a:bodyPr wrap="square" rtlCol="0">
              <a:spAutoFit/>
            </a:bodyPr>
            <a:lstStyle/>
            <a:p>
              <a:pPr algn="r"/>
              <a:r>
                <a:rPr lang="fr-CA" sz="1400" dirty="0">
                  <a:latin typeface="Calibri" charset="0"/>
                  <a:ea typeface="Calibri" charset="0"/>
                  <a:cs typeface="Calibri" charset="0"/>
                </a:rPr>
                <a:t>20</a:t>
              </a:r>
              <a:endParaRPr lang="fr-FR" sz="1400" dirty="0">
                <a:latin typeface="Calibri" charset="0"/>
                <a:ea typeface="Calibri" charset="0"/>
                <a:cs typeface="Calibri" charset="0"/>
              </a:endParaRPr>
            </a:p>
          </p:txBody>
        </p:sp>
        <p:sp>
          <p:nvSpPr>
            <p:cNvPr id="44" name="ZoneTexte 43"/>
            <p:cNvSpPr txBox="1"/>
            <p:nvPr/>
          </p:nvSpPr>
          <p:spPr>
            <a:xfrm>
              <a:off x="4624383" y="4100697"/>
              <a:ext cx="422274" cy="307777"/>
            </a:xfrm>
            <a:prstGeom prst="rect">
              <a:avLst/>
            </a:prstGeom>
            <a:noFill/>
          </p:spPr>
          <p:txBody>
            <a:bodyPr wrap="square" rtlCol="0">
              <a:spAutoFit/>
            </a:bodyPr>
            <a:lstStyle/>
            <a:p>
              <a:pPr algn="r"/>
              <a:r>
                <a:rPr lang="fr-CA" sz="1400" dirty="0">
                  <a:latin typeface="Calibri" charset="0"/>
                  <a:ea typeface="Calibri" charset="0"/>
                  <a:cs typeface="Calibri" charset="0"/>
                </a:rPr>
                <a:t>10</a:t>
              </a:r>
              <a:endParaRPr lang="fr-FR" sz="1400" dirty="0">
                <a:latin typeface="Calibri" charset="0"/>
                <a:ea typeface="Calibri" charset="0"/>
                <a:cs typeface="Calibri" charset="0"/>
              </a:endParaRPr>
            </a:p>
          </p:txBody>
        </p:sp>
        <p:sp>
          <p:nvSpPr>
            <p:cNvPr id="45" name="ZoneTexte 44"/>
            <p:cNvSpPr txBox="1"/>
            <p:nvPr/>
          </p:nvSpPr>
          <p:spPr>
            <a:xfrm>
              <a:off x="4624383" y="4827784"/>
              <a:ext cx="422274" cy="307777"/>
            </a:xfrm>
            <a:prstGeom prst="rect">
              <a:avLst/>
            </a:prstGeom>
            <a:noFill/>
          </p:spPr>
          <p:txBody>
            <a:bodyPr wrap="square" rtlCol="0">
              <a:spAutoFit/>
            </a:bodyPr>
            <a:lstStyle/>
            <a:p>
              <a:pPr algn="r"/>
              <a:r>
                <a:rPr lang="fr-CA" sz="1400" dirty="0">
                  <a:latin typeface="Calibri" charset="0"/>
                  <a:ea typeface="Calibri" charset="0"/>
                  <a:cs typeface="Calibri" charset="0"/>
                </a:rPr>
                <a:t>0</a:t>
              </a:r>
              <a:endParaRPr lang="fr-FR" sz="1400" dirty="0">
                <a:latin typeface="Calibri" charset="0"/>
                <a:ea typeface="Calibri" charset="0"/>
                <a:cs typeface="Calibri" charset="0"/>
              </a:endParaRPr>
            </a:p>
          </p:txBody>
        </p:sp>
        <p:sp>
          <p:nvSpPr>
            <p:cNvPr id="46" name="ZoneTexte 45"/>
            <p:cNvSpPr txBox="1"/>
            <p:nvPr/>
          </p:nvSpPr>
          <p:spPr>
            <a:xfrm>
              <a:off x="4572000" y="5554872"/>
              <a:ext cx="474657" cy="307777"/>
            </a:xfrm>
            <a:prstGeom prst="rect">
              <a:avLst/>
            </a:prstGeom>
            <a:noFill/>
          </p:spPr>
          <p:txBody>
            <a:bodyPr wrap="square" rtlCol="0">
              <a:spAutoFit/>
            </a:bodyPr>
            <a:lstStyle/>
            <a:p>
              <a:pPr algn="r"/>
              <a:r>
                <a:rPr lang="fr-CA" sz="1400" dirty="0">
                  <a:latin typeface="Calibri" charset="0"/>
                  <a:ea typeface="Calibri" charset="0"/>
                  <a:cs typeface="Calibri" charset="0"/>
                </a:rPr>
                <a:t>-10</a:t>
              </a:r>
              <a:endParaRPr lang="fr-FR" sz="1400" dirty="0">
                <a:latin typeface="Calibri" charset="0"/>
                <a:ea typeface="Calibri" charset="0"/>
                <a:cs typeface="Calibri" charset="0"/>
              </a:endParaRPr>
            </a:p>
          </p:txBody>
        </p:sp>
      </p:grpSp>
    </p:spTree>
    <p:extLst>
      <p:ext uri="{BB962C8B-B14F-4D97-AF65-F5344CB8AC3E}">
        <p14:creationId xmlns:p14="http://schemas.microsoft.com/office/powerpoint/2010/main" val="108709632"/>
      </p:ext>
    </p:extLst>
  </p:cSld>
  <p:clrMapOvr>
    <a:masterClrMapping/>
  </p:clrMapOvr>
  <p:transition xmlns:p14="http://schemas.microsoft.com/office/powerpoint/2010/main">
    <p:wipe dir="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Content Placeholder 2"/>
          <p:cNvSpPr>
            <a:spLocks noGrp="1"/>
          </p:cNvSpPr>
          <p:nvPr>
            <p:ph idx="1"/>
          </p:nvPr>
        </p:nvSpPr>
        <p:spPr/>
        <p:txBody>
          <a:bodyPr>
            <a:normAutofit lnSpcReduction="10000"/>
          </a:bodyPr>
          <a:lstStyle/>
          <a:p>
            <a:pPr eaLnBrk="1" hangingPunct="1">
              <a:spcAft>
                <a:spcPts val="600"/>
              </a:spcAft>
            </a:pPr>
            <a:r>
              <a:rPr lang="fr-CA" altLang="en-US" sz="2200" dirty="0"/>
              <a:t>Essai comparatif, avec répartition aléatoire en grappe : hypertension en pratique familiale</a:t>
            </a:r>
          </a:p>
          <a:p>
            <a:pPr>
              <a:spcAft>
                <a:spcPts val="600"/>
              </a:spcAft>
            </a:pPr>
            <a:r>
              <a:rPr lang="fr-CA" altLang="en-US" sz="2200" dirty="0"/>
              <a:t>Algorithme simplifié comportant en traitement initial </a:t>
            </a:r>
            <a:br>
              <a:rPr lang="fr-CA" altLang="en-US" sz="2200" dirty="0"/>
            </a:br>
            <a:r>
              <a:rPr lang="fr-CA" altLang="en-US" sz="2200" dirty="0"/>
              <a:t>une </a:t>
            </a:r>
            <a:r>
              <a:rPr lang="fr-CA" altLang="en-US" sz="2200" b="1" dirty="0"/>
              <a:t>association d’antihypertenseurs à faible dose,</a:t>
            </a:r>
            <a:r>
              <a:rPr lang="fr-CA" altLang="en-US" sz="2200" dirty="0"/>
              <a:t> </a:t>
            </a:r>
            <a:br>
              <a:rPr lang="fr-CA" altLang="en-US" sz="2200" dirty="0"/>
            </a:br>
            <a:r>
              <a:rPr lang="fr-CA" altLang="en-US" sz="2200" b="1" dirty="0"/>
              <a:t>en </a:t>
            </a:r>
            <a:r>
              <a:rPr lang="fr-CA" altLang="en-US" sz="2200" b="1" dirty="0" err="1"/>
              <a:t>monocomprimé</a:t>
            </a:r>
            <a:r>
              <a:rPr lang="fr-CA" altLang="en-US" sz="2200" b="1" dirty="0"/>
              <a:t> </a:t>
            </a:r>
            <a:r>
              <a:rPr lang="fr-CA" altLang="en-US" sz="2200" dirty="0"/>
              <a:t>ou les soins usuels, reposant sur </a:t>
            </a:r>
            <a:br>
              <a:rPr lang="fr-CA" altLang="en-US" sz="2200" dirty="0"/>
            </a:br>
            <a:r>
              <a:rPr lang="fr-CA" altLang="en-US" sz="2200" dirty="0"/>
              <a:t>des lignes directrices</a:t>
            </a:r>
          </a:p>
          <a:p>
            <a:pPr eaLnBrk="1" hangingPunct="1">
              <a:spcAft>
                <a:spcPts val="600"/>
              </a:spcAft>
            </a:pPr>
            <a:r>
              <a:rPr lang="fr-CA" altLang="en-US" sz="2200" b="1" dirty="0"/>
              <a:t>Faible dose : dose normale généralement réduite de moitié</a:t>
            </a:r>
          </a:p>
          <a:p>
            <a:pPr>
              <a:spcAft>
                <a:spcPts val="600"/>
              </a:spcAft>
            </a:pPr>
            <a:r>
              <a:rPr lang="fr-CA" altLang="en-US" sz="2200" dirty="0"/>
              <a:t>Praticiens répartis au hasard vers le groupe de soins STITCH </a:t>
            </a:r>
            <a:br>
              <a:rPr lang="fr-CA" altLang="en-US" sz="2200" dirty="0"/>
            </a:br>
            <a:r>
              <a:rPr lang="fr-CA" altLang="en-US" sz="2200" dirty="0"/>
              <a:t>ou vers la prise en charge graduelle, courante, reposant sur </a:t>
            </a:r>
            <a:br>
              <a:rPr lang="fr-CA" altLang="en-US" sz="2200" dirty="0"/>
            </a:br>
            <a:r>
              <a:rPr lang="fr-CA" altLang="en-US" sz="2200" dirty="0"/>
              <a:t>le </a:t>
            </a:r>
            <a:r>
              <a:rPr lang="fr-CA" altLang="en-US" sz="2200" i="1" dirty="0"/>
              <a:t>Guide de pratique clinique d’Hypertension Canada</a:t>
            </a:r>
          </a:p>
        </p:txBody>
      </p:sp>
      <p:sp>
        <p:nvSpPr>
          <p:cNvPr id="2" name="Titre 1"/>
          <p:cNvSpPr>
            <a:spLocks noGrp="1"/>
          </p:cNvSpPr>
          <p:nvPr>
            <p:ph type="title"/>
          </p:nvPr>
        </p:nvSpPr>
        <p:spPr>
          <a:xfrm>
            <a:off x="628650" y="1170000"/>
            <a:ext cx="7886700" cy="861530"/>
          </a:xfrm>
        </p:spPr>
        <p:txBody>
          <a:bodyPr>
            <a:normAutofit fontScale="90000"/>
          </a:bodyPr>
          <a:lstStyle/>
          <a:p>
            <a:r>
              <a:rPr lang="fr-FR" dirty="0"/>
              <a:t>Les AMM en traitement initial améliorent les taux de maîtrise de la PA : étude STITCH</a:t>
            </a:r>
          </a:p>
        </p:txBody>
      </p:sp>
      <p:sp>
        <p:nvSpPr>
          <p:cNvPr id="6"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lvl="0" algn="r" eaLnBrk="0" fontAlgn="base" hangingPunct="0">
              <a:spcBef>
                <a:spcPct val="0"/>
              </a:spcBef>
              <a:spcAft>
                <a:spcPct val="0"/>
              </a:spcAft>
              <a:defRPr/>
            </a:pPr>
            <a:r>
              <a:rPr lang="fr-FR" altLang="en-US" sz="1200" dirty="0">
                <a:ea typeface="MS PGothic" panose="020B0600070205080204" pitchFamily="34" charset="-128"/>
                <a:cs typeface="Helvetica"/>
              </a:rPr>
              <a:t/>
            </a:r>
            <a:br>
              <a:rPr lang="fr-FR" altLang="en-US" sz="1200" dirty="0">
                <a:ea typeface="MS PGothic" panose="020B0600070205080204" pitchFamily="34" charset="-128"/>
                <a:cs typeface="Helvetica"/>
              </a:rPr>
            </a:br>
            <a:r>
              <a:rPr lang="fr-FR" altLang="en-US" sz="1200" dirty="0" err="1">
                <a:ea typeface="MS PGothic" panose="020B0600070205080204" pitchFamily="34" charset="-128"/>
                <a:cs typeface="Helvetica"/>
              </a:rPr>
              <a:t>Feldman</a:t>
            </a:r>
            <a:r>
              <a:rPr lang="fr-FR" altLang="en-US" sz="1200" dirty="0">
                <a:ea typeface="MS PGothic" panose="020B0600070205080204" pitchFamily="34" charset="-128"/>
                <a:cs typeface="Helvetica"/>
              </a:rPr>
              <a:t> RD, et al. </a:t>
            </a:r>
            <a:r>
              <a:rPr lang="fr-FR" altLang="en-US" sz="1200" i="1" dirty="0">
                <a:ea typeface="MS PGothic" panose="020B0600070205080204" pitchFamily="34" charset="-128"/>
                <a:cs typeface="Helvetica"/>
              </a:rPr>
              <a:t>Hypertension</a:t>
            </a:r>
            <a:r>
              <a:rPr lang="fr-FR" altLang="en-US" sz="1200" dirty="0">
                <a:ea typeface="MS PGothic" panose="020B0600070205080204" pitchFamily="34" charset="-128"/>
                <a:cs typeface="Helvetica"/>
              </a:rPr>
              <a:t>, 2009;53(4):646-53. </a:t>
            </a:r>
          </a:p>
        </p:txBody>
      </p:sp>
    </p:spTree>
    <p:extLst>
      <p:ext uri="{BB962C8B-B14F-4D97-AF65-F5344CB8AC3E}">
        <p14:creationId xmlns:p14="http://schemas.microsoft.com/office/powerpoint/2010/main" val="12003345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44" name="Chart 4"/>
          <p:cNvGraphicFramePr>
            <a:graphicFrameLocks/>
          </p:cNvGraphicFramePr>
          <p:nvPr>
            <p:extLst>
              <p:ext uri="{D42A27DB-BD31-4B8C-83A1-F6EECF244321}">
                <p14:modId xmlns:p14="http://schemas.microsoft.com/office/powerpoint/2010/main" val="1694930140"/>
              </p:ext>
            </p:extLst>
          </p:nvPr>
        </p:nvGraphicFramePr>
        <p:xfrm>
          <a:off x="1287463" y="1647825"/>
          <a:ext cx="6173787" cy="4176713"/>
        </p:xfrm>
        <a:graphic>
          <a:graphicData uri="http://schemas.openxmlformats.org/presentationml/2006/ole">
            <mc:AlternateContent xmlns:mc="http://schemas.openxmlformats.org/markup-compatibility/2006">
              <mc:Choice xmlns:v="urn:schemas-microsoft-com:vml" Requires="v">
                <p:oleObj spid="_x0000_s2424" name="Chart" r:id="rId4" imgW="6217920" imgH="4206240" progId="Excel.Chart.8">
                  <p:embed/>
                </p:oleObj>
              </mc:Choice>
              <mc:Fallback>
                <p:oleObj name="Chart" r:id="rId4" imgW="6217920" imgH="4206240" progId="Excel.Chart.8">
                  <p:embed/>
                  <p:pic>
                    <p:nvPicPr>
                      <p:cNvPr id="0" name=""/>
                      <p:cNvPicPr>
                        <a:picLocks noChangeArrowheads="1"/>
                      </p:cNvPicPr>
                      <p:nvPr/>
                    </p:nvPicPr>
                    <p:blipFill>
                      <a:blip r:embed="rId5"/>
                      <a:srcRect/>
                      <a:stretch>
                        <a:fillRect/>
                      </a:stretch>
                    </p:blipFill>
                    <p:spPr bwMode="auto">
                      <a:xfrm>
                        <a:off x="1287463" y="1647825"/>
                        <a:ext cx="6173787" cy="417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2645" name="TextBox 6"/>
          <p:cNvSpPr txBox="1">
            <a:spLocks noChangeArrowheads="1"/>
          </p:cNvSpPr>
          <p:nvPr/>
        </p:nvSpPr>
        <p:spPr bwMode="auto">
          <a:xfrm>
            <a:off x="6143624" y="4419600"/>
            <a:ext cx="216217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fr-CA" altLang="en-US" sz="1200" b="0" i="0" u="none" strike="noStrike" kern="0" cap="none" spc="0" normalizeH="0" baseline="0" noProof="0" dirty="0">
                <a:ln>
                  <a:noFill/>
                </a:ln>
                <a:solidFill>
                  <a:srgbClr val="000000"/>
                </a:solidFill>
                <a:effectLst/>
                <a:uLnTx/>
                <a:uFillTx/>
                <a:sym typeface="Helvetica"/>
              </a:rPr>
              <a:t>Différence absolue : 12,0 %; IC à 95 % : 1,5-22,4 %</a:t>
            </a:r>
          </a:p>
          <a:p>
            <a:pPr marL="0" marR="0" lvl="0" indent="0" algn="l" defTabSz="914400" rtl="0" eaLnBrk="1" fontAlgn="auto" latinLnBrk="0" hangingPunct="0">
              <a:lnSpc>
                <a:spcPct val="100000"/>
              </a:lnSpc>
              <a:spcBef>
                <a:spcPts val="0"/>
              </a:spcBef>
              <a:spcAft>
                <a:spcPts val="0"/>
              </a:spcAft>
              <a:buClrTx/>
              <a:buSzTx/>
              <a:buFontTx/>
              <a:buNone/>
              <a:tabLst/>
              <a:defRPr/>
            </a:pPr>
            <a:r>
              <a:rPr kumimoji="0" lang="fr-CA" altLang="en-US" sz="1200" b="0" i="1" u="none" strike="noStrike" kern="0" cap="none" spc="0" normalizeH="0" baseline="0" noProof="0" dirty="0">
                <a:ln>
                  <a:noFill/>
                </a:ln>
                <a:effectLst/>
                <a:uLnTx/>
                <a:uFillTx/>
                <a:sym typeface="Helvetica"/>
              </a:rPr>
              <a:t>p</a:t>
            </a:r>
            <a:r>
              <a:rPr kumimoji="0" lang="fr-CA" altLang="en-US" sz="1200" b="0" i="0" u="none" strike="noStrike" kern="0" cap="none" spc="0" normalizeH="0" baseline="0" noProof="0" dirty="0">
                <a:ln>
                  <a:noFill/>
                </a:ln>
                <a:effectLst/>
                <a:uLnTx/>
                <a:uFillTx/>
                <a:sym typeface="Helvetica"/>
              </a:rPr>
              <a:t> </a:t>
            </a:r>
            <a:r>
              <a:rPr kumimoji="0" lang="fr-CA" altLang="en-US" sz="1200" b="0" i="0" u="none" strike="noStrike" kern="0" cap="none" spc="0" normalizeH="0" baseline="0" noProof="0" dirty="0">
                <a:ln>
                  <a:noFill/>
                </a:ln>
                <a:solidFill>
                  <a:srgbClr val="000000"/>
                </a:solidFill>
                <a:effectLst/>
                <a:uLnTx/>
                <a:uFillTx/>
                <a:sym typeface="Helvetica"/>
              </a:rPr>
              <a:t>= 0,026</a:t>
            </a:r>
          </a:p>
          <a:p>
            <a:pPr lvl="0" hangingPunct="0">
              <a:defRPr/>
            </a:pPr>
            <a:r>
              <a:rPr kumimoji="0" lang="fr-CA" altLang="en-US" sz="1200" b="1" i="0" u="none" strike="noStrike" kern="0" cap="none" spc="0" normalizeH="0" baseline="0" noProof="0" dirty="0">
                <a:ln>
                  <a:noFill/>
                </a:ln>
                <a:solidFill>
                  <a:srgbClr val="000000"/>
                </a:solidFill>
                <a:effectLst/>
                <a:uLnTx/>
                <a:uFillTx/>
                <a:sym typeface="Helvetica"/>
              </a:rPr>
              <a:t>Différence</a:t>
            </a:r>
            <a:r>
              <a:rPr lang="fr-CA" altLang="en-US" sz="1200" b="1" kern="0" dirty="0">
                <a:solidFill>
                  <a:srgbClr val="000000"/>
                </a:solidFill>
                <a:sym typeface="Helvetica"/>
              </a:rPr>
              <a:t> relative : </a:t>
            </a:r>
            <a:r>
              <a:rPr kumimoji="0" lang="fr-CA" altLang="en-US" sz="1200" b="1" i="0" u="none" strike="noStrike" kern="0" cap="none" spc="0" normalizeH="0" baseline="0" noProof="0" dirty="0">
                <a:ln>
                  <a:noFill/>
                </a:ln>
                <a:solidFill>
                  <a:srgbClr val="000000"/>
                </a:solidFill>
                <a:effectLst/>
                <a:uLnTx/>
                <a:uFillTx/>
                <a:sym typeface="Helvetica"/>
              </a:rPr>
              <a:t>23 %</a:t>
            </a:r>
          </a:p>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fr-CA" altLang="en-US" sz="1200" b="0" i="0" u="none" strike="noStrike" kern="0" cap="none" spc="0" normalizeH="0" baseline="0" noProof="0" dirty="0">
              <a:ln>
                <a:noFill/>
              </a:ln>
              <a:solidFill>
                <a:srgbClr val="000000"/>
              </a:solidFill>
              <a:effectLst/>
              <a:uLnTx/>
              <a:uFillTx/>
              <a:sym typeface="Helvetica"/>
            </a:endParaRPr>
          </a:p>
        </p:txBody>
      </p:sp>
      <p:sp>
        <p:nvSpPr>
          <p:cNvPr id="3" name="Titre 2"/>
          <p:cNvSpPr>
            <a:spLocks noGrp="1"/>
          </p:cNvSpPr>
          <p:nvPr>
            <p:ph type="title"/>
          </p:nvPr>
        </p:nvSpPr>
        <p:spPr/>
        <p:txBody>
          <a:bodyPr/>
          <a:lstStyle/>
          <a:p>
            <a:r>
              <a:rPr lang="fr-FR" dirty="0"/>
              <a:t>Étude STITCH : résultats</a:t>
            </a:r>
          </a:p>
        </p:txBody>
      </p:sp>
      <p:sp>
        <p:nvSpPr>
          <p:cNvPr id="12"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lvl="0" algn="r">
              <a:defRPr/>
            </a:pPr>
            <a:r>
              <a:rPr lang="fr-FR" altLang="en-US" sz="1200" dirty="0">
                <a:ea typeface="MS PGothic" panose="020B0600070205080204" pitchFamily="34" charset="-128"/>
                <a:cs typeface="Helvetica"/>
              </a:rPr>
              <a:t/>
            </a:r>
            <a:br>
              <a:rPr lang="fr-FR" altLang="en-US" sz="1200" dirty="0">
                <a:ea typeface="MS PGothic" panose="020B0600070205080204" pitchFamily="34" charset="-128"/>
                <a:cs typeface="Helvetica"/>
              </a:rPr>
            </a:br>
            <a:r>
              <a:rPr lang="fr-FR" altLang="en-US" sz="1200" dirty="0" err="1">
                <a:ea typeface="MS PGothic" panose="020B0600070205080204" pitchFamily="34" charset="-128"/>
                <a:cs typeface="Helvetica"/>
              </a:rPr>
              <a:t>Feldman</a:t>
            </a:r>
            <a:r>
              <a:rPr lang="fr-FR" altLang="en-US" sz="1200" dirty="0">
                <a:ea typeface="MS PGothic" panose="020B0600070205080204" pitchFamily="34" charset="-128"/>
                <a:cs typeface="Helvetica"/>
              </a:rPr>
              <a:t> RD, et al. </a:t>
            </a:r>
            <a:r>
              <a:rPr lang="fr-FR" altLang="en-US" sz="1200" i="1" dirty="0">
                <a:ea typeface="MS PGothic" panose="020B0600070205080204" pitchFamily="34" charset="-128"/>
                <a:cs typeface="Helvetica"/>
              </a:rPr>
              <a:t>Hypertension,</a:t>
            </a:r>
            <a:r>
              <a:rPr lang="fr-FR" altLang="en-US" sz="1200" dirty="0">
                <a:ea typeface="MS PGothic" panose="020B0600070205080204" pitchFamily="34" charset="-128"/>
                <a:cs typeface="Helvetica"/>
              </a:rPr>
              <a:t> 2009;53(4):646-53. </a:t>
            </a:r>
          </a:p>
        </p:txBody>
      </p:sp>
    </p:spTree>
    <p:extLst>
      <p:ext uri="{BB962C8B-B14F-4D97-AF65-F5344CB8AC3E}">
        <p14:creationId xmlns:p14="http://schemas.microsoft.com/office/powerpoint/2010/main" val="37781890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lvl="0" algn="r">
              <a:defRPr/>
            </a:pPr>
            <a:r>
              <a:rPr lang="fr-FR" altLang="en-US" sz="1200" dirty="0">
                <a:ea typeface="MS PGothic" panose="020B0600070205080204" pitchFamily="34" charset="-128"/>
                <a:cs typeface="Helvetica"/>
              </a:rPr>
              <a:t/>
            </a:r>
            <a:br>
              <a:rPr lang="fr-FR" altLang="en-US" sz="1200" dirty="0">
                <a:ea typeface="MS PGothic" panose="020B0600070205080204" pitchFamily="34" charset="-128"/>
                <a:cs typeface="Helvetica"/>
              </a:rPr>
            </a:br>
            <a:r>
              <a:rPr lang="fr-FR" altLang="en-US" sz="1200" dirty="0" err="1">
                <a:ea typeface="MS PGothic" panose="020B0600070205080204" pitchFamily="34" charset="-128"/>
                <a:cs typeface="Helvetica"/>
              </a:rPr>
              <a:t>Corrao</a:t>
            </a:r>
            <a:r>
              <a:rPr lang="fr-FR" altLang="en-US" sz="1200" dirty="0">
                <a:ea typeface="MS PGothic" panose="020B0600070205080204" pitchFamily="34" charset="-128"/>
                <a:cs typeface="Helvetica"/>
              </a:rPr>
              <a:t> G, et al. </a:t>
            </a:r>
            <a:r>
              <a:rPr lang="fr-FR" altLang="en-US" sz="1200" i="1" dirty="0">
                <a:ea typeface="MS PGothic" panose="020B0600070205080204" pitchFamily="34" charset="-128"/>
                <a:cs typeface="Helvetica"/>
              </a:rPr>
              <a:t>Hypertension,</a:t>
            </a:r>
            <a:r>
              <a:rPr lang="fr-FR" altLang="en-US" sz="1200" dirty="0">
                <a:ea typeface="MS PGothic" panose="020B0600070205080204" pitchFamily="34" charset="-128"/>
                <a:cs typeface="Helvetica"/>
              </a:rPr>
              <a:t> 2011;58(4):566-72. </a:t>
            </a:r>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514600"/>
            <a:ext cx="8507288" cy="3357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3" name="Titre 2"/>
          <p:cNvSpPr>
            <a:spLocks noGrp="1"/>
          </p:cNvSpPr>
          <p:nvPr>
            <p:ph type="title"/>
          </p:nvPr>
        </p:nvSpPr>
        <p:spPr>
          <a:xfrm>
            <a:off x="628650" y="1170000"/>
            <a:ext cx="7886700" cy="861530"/>
          </a:xfrm>
        </p:spPr>
        <p:txBody>
          <a:bodyPr>
            <a:normAutofit fontScale="90000"/>
          </a:bodyPr>
          <a:lstStyle/>
          <a:p>
            <a:r>
              <a:rPr lang="fr-FR" dirty="0"/>
              <a:t>Traitement initial par association de médicaments : diminution du risque de MCV (étude d’observation)</a:t>
            </a:r>
          </a:p>
        </p:txBody>
      </p:sp>
    </p:spTree>
    <p:extLst>
      <p:ext uri="{BB962C8B-B14F-4D97-AF65-F5344CB8AC3E}">
        <p14:creationId xmlns:p14="http://schemas.microsoft.com/office/powerpoint/2010/main" val="3990037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au 5"/>
          <p:cNvGraphicFramePr>
            <a:graphicFrameLocks noGrp="1"/>
          </p:cNvGraphicFramePr>
          <p:nvPr>
            <p:extLst>
              <p:ext uri="{D42A27DB-BD31-4B8C-83A1-F6EECF244321}">
                <p14:modId xmlns:p14="http://schemas.microsoft.com/office/powerpoint/2010/main" val="1181289162"/>
              </p:ext>
            </p:extLst>
          </p:nvPr>
        </p:nvGraphicFramePr>
        <p:xfrm>
          <a:off x="304800" y="2057400"/>
          <a:ext cx="8481170" cy="3697360"/>
        </p:xfrm>
        <a:graphic>
          <a:graphicData uri="http://schemas.openxmlformats.org/drawingml/2006/table">
            <a:tbl>
              <a:tblPr firstRow="1" bandRow="1">
                <a:tableStyleId>{5C22544A-7EE6-4342-B048-85BDC9FD1C3A}</a:tableStyleId>
              </a:tblPr>
              <a:tblGrid>
                <a:gridCol w="2362200">
                  <a:extLst>
                    <a:ext uri="{9D8B030D-6E8A-4147-A177-3AD203B41FA5}">
                      <a16:colId xmlns:a16="http://schemas.microsoft.com/office/drawing/2014/main" xmlns="" val="1066268153"/>
                    </a:ext>
                  </a:extLst>
                </a:gridCol>
                <a:gridCol w="1371600">
                  <a:extLst>
                    <a:ext uri="{9D8B030D-6E8A-4147-A177-3AD203B41FA5}">
                      <a16:colId xmlns:a16="http://schemas.microsoft.com/office/drawing/2014/main" xmlns="" val="20001"/>
                    </a:ext>
                  </a:extLst>
                </a:gridCol>
                <a:gridCol w="1371600">
                  <a:extLst>
                    <a:ext uri="{9D8B030D-6E8A-4147-A177-3AD203B41FA5}">
                      <a16:colId xmlns:a16="http://schemas.microsoft.com/office/drawing/2014/main" xmlns="" val="20002"/>
                    </a:ext>
                  </a:extLst>
                </a:gridCol>
                <a:gridCol w="3375770">
                  <a:extLst>
                    <a:ext uri="{9D8B030D-6E8A-4147-A177-3AD203B41FA5}">
                      <a16:colId xmlns:a16="http://schemas.microsoft.com/office/drawing/2014/main" xmlns="" val="20003"/>
                    </a:ext>
                  </a:extLst>
                </a:gridCol>
              </a:tblGrid>
              <a:tr h="719344">
                <a:tc>
                  <a:txBody>
                    <a:bodyPr/>
                    <a:lstStyle/>
                    <a:p>
                      <a:pPr algn="l">
                        <a:lnSpc>
                          <a:spcPct val="90000"/>
                        </a:lnSpc>
                      </a:pPr>
                      <a:endParaRPr lang="fr-CA" sz="1100" noProof="0" dirty="0"/>
                    </a:p>
                  </a:txBody>
                  <a:tcPr anchor="ctr"/>
                </a:tc>
                <a:tc>
                  <a:txBody>
                    <a:bodyPr/>
                    <a:lstStyle/>
                    <a:p>
                      <a:pPr algn="ctr">
                        <a:lnSpc>
                          <a:spcPct val="90000"/>
                        </a:lnSpc>
                      </a:pPr>
                      <a:r>
                        <a:rPr lang="fr-CA" sz="1100" noProof="0" dirty="0"/>
                        <a:t>Taux d’incidence*</a:t>
                      </a:r>
                      <a:br>
                        <a:rPr lang="fr-CA" sz="1100" noProof="0" dirty="0"/>
                      </a:br>
                      <a:r>
                        <a:rPr lang="fr-CA" sz="1100" noProof="0" dirty="0"/>
                        <a:t>(traitement d’association contre adjonction)</a:t>
                      </a:r>
                    </a:p>
                  </a:txBody>
                  <a:tcPr anchor="ctr"/>
                </a:tc>
                <a:tc>
                  <a:txBody>
                    <a:bodyPr/>
                    <a:lstStyle/>
                    <a:p>
                      <a:pPr algn="ctr">
                        <a:lnSpc>
                          <a:spcPct val="90000"/>
                        </a:lnSpc>
                      </a:pPr>
                      <a:r>
                        <a:rPr lang="fr-CA" sz="1100" noProof="0" dirty="0"/>
                        <a:t>Rapport taux</a:t>
                      </a:r>
                      <a:r>
                        <a:rPr lang="fr-CA" sz="1100" baseline="0" noProof="0" dirty="0"/>
                        <a:t> d’incidence </a:t>
                      </a:r>
                      <a:br>
                        <a:rPr lang="fr-CA" sz="1100" baseline="0" noProof="0" dirty="0"/>
                      </a:br>
                      <a:r>
                        <a:rPr lang="fr-CA" sz="1100" noProof="0" dirty="0"/>
                        <a:t>(IC 95% )</a:t>
                      </a:r>
                      <a:r>
                        <a:rPr lang="fr-CA" sz="1100" noProof="0" dirty="0">
                          <a:sym typeface="Symbol" panose="05050102010706020507" pitchFamily="18" charset="2"/>
                        </a:rPr>
                        <a:t></a:t>
                      </a:r>
                      <a:endParaRPr lang="fr-CA" sz="1100" noProof="0" dirty="0"/>
                    </a:p>
                  </a:txBody>
                  <a:tcPr anchor="ctr">
                    <a:lnR w="12700" cmpd="sng">
                      <a:noFill/>
                    </a:lnR>
                  </a:tcPr>
                </a:tc>
                <a:tc>
                  <a:txBody>
                    <a:bodyPr/>
                    <a:lstStyle/>
                    <a:p>
                      <a:pPr algn="r">
                        <a:lnSpc>
                          <a:spcPct val="90000"/>
                        </a:lnSpc>
                      </a:pPr>
                      <a:r>
                        <a:rPr lang="fr-CA" sz="1100" noProof="0" dirty="0"/>
                        <a:t>Valeur </a:t>
                      </a:r>
                      <a:r>
                        <a:rPr lang="fr-CA" sz="1100" i="1" noProof="0" dirty="0"/>
                        <a:t>P</a:t>
                      </a:r>
                      <a:r>
                        <a:rPr lang="fr-CA" sz="1100" noProof="0" dirty="0"/>
                        <a:t>†</a:t>
                      </a:r>
                    </a:p>
                  </a:txBody>
                  <a:tcPr marR="216000" anchor="ctr">
                    <a:lnL w="12700" cmpd="sng">
                      <a:noFill/>
                    </a:lnL>
                  </a:tcPr>
                </a:tc>
                <a:extLst>
                  <a:ext uri="{0D108BD9-81ED-4DB2-BD59-A6C34878D82A}">
                    <a16:rowId xmlns:a16="http://schemas.microsoft.com/office/drawing/2014/main" xmlns="" val="3584636536"/>
                  </a:ext>
                </a:extLst>
              </a:tr>
              <a:tr h="342574">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b="1" noProof="0" dirty="0"/>
                        <a:t>Tous les patients</a:t>
                      </a:r>
                      <a:br>
                        <a:rPr lang="fr-CA" sz="1200" b="1" noProof="0" dirty="0"/>
                      </a:br>
                      <a:r>
                        <a:rPr lang="fr-CA" sz="1200" b="1" noProof="0" dirty="0"/>
                        <a:t>(1762 patients dans chaque cohorte)</a:t>
                      </a:r>
                    </a:p>
                  </a:txBody>
                  <a:tcPr marR="216000" anchor="ctr">
                    <a:noFill/>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xmlns="" val="2923609588"/>
                  </a:ext>
                </a:extLst>
              </a:tr>
              <a:tr h="1041528">
                <a:tc>
                  <a:txBody>
                    <a:bodyPr/>
                    <a:lstStyle/>
                    <a:p>
                      <a:pPr algn="l">
                        <a:lnSpc>
                          <a:spcPct val="100000"/>
                        </a:lnSpc>
                      </a:pPr>
                      <a:r>
                        <a:rPr lang="fr-CA" sz="1100" noProof="0" dirty="0"/>
                        <a:t>Infarctus</a:t>
                      </a:r>
                      <a:r>
                        <a:rPr lang="fr-CA" sz="1100" baseline="0" noProof="0" dirty="0"/>
                        <a:t> aigu du m</a:t>
                      </a:r>
                      <a:r>
                        <a:rPr lang="fr-CA" sz="1100" noProof="0" dirty="0"/>
                        <a:t>yocarde</a:t>
                      </a:r>
                    </a:p>
                    <a:p>
                      <a:pPr algn="l">
                        <a:lnSpc>
                          <a:spcPct val="100000"/>
                        </a:lnSpc>
                      </a:pPr>
                      <a:r>
                        <a:rPr lang="fr-CA" sz="1100" noProof="0" dirty="0"/>
                        <a:t>AVC/AIT</a:t>
                      </a:r>
                    </a:p>
                    <a:p>
                      <a:pPr algn="l">
                        <a:lnSpc>
                          <a:spcPct val="100000"/>
                        </a:lnSpc>
                      </a:pPr>
                      <a:r>
                        <a:rPr lang="fr-CA" sz="1100" noProof="0" dirty="0"/>
                        <a:t>Hospitalisation pour inf.</a:t>
                      </a:r>
                      <a:r>
                        <a:rPr lang="fr-CA" sz="1100" baseline="0" noProof="0" dirty="0"/>
                        <a:t> cardiaque</a:t>
                      </a:r>
                      <a:endParaRPr lang="fr-CA" sz="1100" noProof="0" dirty="0"/>
                    </a:p>
                    <a:p>
                      <a:pPr algn="l">
                        <a:lnSpc>
                          <a:spcPct val="100000"/>
                        </a:lnSpc>
                      </a:pPr>
                      <a:r>
                        <a:rPr lang="fr-CA" sz="1100" b="1" i="1" noProof="0" dirty="0"/>
                        <a:t>Général</a:t>
                      </a:r>
                    </a:p>
                    <a:p>
                      <a:pPr algn="l">
                        <a:lnSpc>
                          <a:spcPct val="100000"/>
                        </a:lnSpc>
                      </a:pPr>
                      <a:r>
                        <a:rPr lang="fr-CA" sz="1100" b="1" i="1" noProof="0" dirty="0"/>
                        <a:t>Général (mort comprise)</a:t>
                      </a:r>
                    </a:p>
                  </a:txBody>
                  <a:tcPr marL="288000" anchor="ctr"/>
                </a:tc>
                <a:tc>
                  <a:txBody>
                    <a:bodyPr/>
                    <a:lstStyle/>
                    <a:p>
                      <a:pPr algn="ctr">
                        <a:lnSpc>
                          <a:spcPct val="100000"/>
                        </a:lnSpc>
                      </a:pPr>
                      <a:r>
                        <a:rPr lang="fr-CA" sz="1100" noProof="0" dirty="0"/>
                        <a:t>0,45 c. 0,99</a:t>
                      </a:r>
                    </a:p>
                    <a:p>
                      <a:pPr algn="ctr">
                        <a:lnSpc>
                          <a:spcPct val="100000"/>
                        </a:lnSpc>
                      </a:pPr>
                      <a:r>
                        <a:rPr lang="fr-CA" sz="1100" noProof="0" dirty="0"/>
                        <a:t>2,57 c. 2,84</a:t>
                      </a:r>
                    </a:p>
                    <a:p>
                      <a:pPr algn="ctr">
                        <a:lnSpc>
                          <a:spcPct val="100000"/>
                        </a:lnSpc>
                      </a:pPr>
                      <a:r>
                        <a:rPr lang="fr-CA" sz="1100" noProof="0" dirty="0"/>
                        <a:t>0,56 c. 0,78</a:t>
                      </a:r>
                    </a:p>
                    <a:p>
                      <a:pPr algn="ctr">
                        <a:lnSpc>
                          <a:spcPct val="100000"/>
                        </a:lnSpc>
                      </a:pPr>
                      <a:r>
                        <a:rPr lang="fr-CA" sz="1100" noProof="0" dirty="0"/>
                        <a:t>3,34 c. 4,10</a:t>
                      </a:r>
                    </a:p>
                    <a:p>
                      <a:pPr algn="ctr">
                        <a:lnSpc>
                          <a:spcPct val="100000"/>
                        </a:lnSpc>
                      </a:pPr>
                      <a:r>
                        <a:rPr lang="fr-CA" sz="1100" noProof="0" dirty="0"/>
                        <a:t>3,58 c. 4,28</a:t>
                      </a:r>
                    </a:p>
                  </a:txBody>
                  <a:tcPr anchor="ctr"/>
                </a:tc>
                <a:tc>
                  <a:txBody>
                    <a:bodyPr/>
                    <a:lstStyle/>
                    <a:p>
                      <a:pPr algn="ctr">
                        <a:lnSpc>
                          <a:spcPct val="100000"/>
                        </a:lnSpc>
                      </a:pPr>
                      <a:r>
                        <a:rPr lang="fr-CA" sz="1100" noProof="0" dirty="0"/>
                        <a:t>0,19 (0,10 – 0,34)</a:t>
                      </a:r>
                    </a:p>
                    <a:p>
                      <a:pPr marL="0" marR="0" lvl="0" indent="0" algn="ctr" defTabSz="914400" rtl="0" eaLnBrk="1" fontAlgn="auto" latinLnBrk="0" hangingPunct="1">
                        <a:lnSpc>
                          <a:spcPct val="100000"/>
                        </a:lnSpc>
                        <a:spcBef>
                          <a:spcPts val="0"/>
                        </a:spcBef>
                        <a:spcAft>
                          <a:spcPts val="0"/>
                        </a:spcAft>
                        <a:buClrTx/>
                        <a:buSzTx/>
                        <a:buFontTx/>
                        <a:buNone/>
                        <a:tabLst/>
                        <a:defRPr/>
                      </a:pPr>
                      <a:r>
                        <a:rPr lang="fr-CA" sz="1100" noProof="0" dirty="0"/>
                        <a:t>0,79 (0,59 – 1,06)</a:t>
                      </a:r>
                    </a:p>
                    <a:p>
                      <a:pPr marL="0" marR="0" lvl="0" indent="0" algn="ctr" defTabSz="914400" rtl="0" eaLnBrk="1" fontAlgn="auto" latinLnBrk="0" hangingPunct="1">
                        <a:lnSpc>
                          <a:spcPct val="100000"/>
                        </a:lnSpc>
                        <a:spcBef>
                          <a:spcPts val="0"/>
                        </a:spcBef>
                        <a:spcAft>
                          <a:spcPts val="0"/>
                        </a:spcAft>
                        <a:buClrTx/>
                        <a:buSzTx/>
                        <a:buFontTx/>
                        <a:buNone/>
                        <a:tabLst/>
                        <a:defRPr/>
                      </a:pPr>
                      <a:r>
                        <a:rPr lang="fr-CA" sz="1100" noProof="0" dirty="0"/>
                        <a:t>0,54 (0,31 – 0,95)</a:t>
                      </a:r>
                    </a:p>
                    <a:p>
                      <a:pPr marL="0" marR="0" lvl="0" indent="0" algn="ctr" defTabSz="914400" rtl="0" eaLnBrk="1" fontAlgn="auto" latinLnBrk="0" hangingPunct="1">
                        <a:lnSpc>
                          <a:spcPct val="100000"/>
                        </a:lnSpc>
                        <a:spcBef>
                          <a:spcPts val="0"/>
                        </a:spcBef>
                        <a:spcAft>
                          <a:spcPts val="0"/>
                        </a:spcAft>
                        <a:buClrTx/>
                        <a:buSzTx/>
                        <a:buFontTx/>
                        <a:buNone/>
                        <a:tabLst/>
                        <a:defRPr/>
                      </a:pPr>
                      <a:r>
                        <a:rPr lang="fr-CA" sz="1100" noProof="0" dirty="0"/>
                        <a:t>0,62 (0,48 – 0,80)</a:t>
                      </a:r>
                    </a:p>
                    <a:p>
                      <a:pPr marL="0" marR="0" lvl="0" indent="0" algn="ctr" defTabSz="914400" rtl="0" eaLnBrk="1" fontAlgn="auto" latinLnBrk="0" hangingPunct="1">
                        <a:lnSpc>
                          <a:spcPct val="100000"/>
                        </a:lnSpc>
                        <a:spcBef>
                          <a:spcPts val="0"/>
                        </a:spcBef>
                        <a:spcAft>
                          <a:spcPts val="0"/>
                        </a:spcAft>
                        <a:buClrTx/>
                        <a:buSzTx/>
                        <a:buFontTx/>
                        <a:buNone/>
                        <a:tabLst/>
                        <a:defRPr/>
                      </a:pPr>
                      <a:r>
                        <a:rPr lang="fr-CA" sz="1100" noProof="0" dirty="0"/>
                        <a:t>0,66 (0,52 – 0,84)</a:t>
                      </a:r>
                    </a:p>
                  </a:txBody>
                  <a:tcPr anchor="ctr">
                    <a:lnR w="12700" cmpd="sng">
                      <a:noFill/>
                    </a:lnR>
                  </a:tcPr>
                </a:tc>
                <a:tc>
                  <a:txBody>
                    <a:bodyPr/>
                    <a:lstStyle/>
                    <a:p>
                      <a:pPr algn="r">
                        <a:lnSpc>
                          <a:spcPct val="100000"/>
                        </a:lnSpc>
                      </a:pPr>
                      <a:r>
                        <a:rPr lang="fr-CA" sz="1100" noProof="0" dirty="0">
                          <a:sym typeface="Symbol" panose="05050102010706020507" pitchFamily="18" charset="2"/>
                        </a:rPr>
                        <a:t>0,0001</a:t>
                      </a:r>
                    </a:p>
                    <a:p>
                      <a:pPr algn="r">
                        <a:lnSpc>
                          <a:spcPct val="100000"/>
                        </a:lnSpc>
                      </a:pPr>
                      <a:r>
                        <a:rPr lang="fr-CA" sz="1100" noProof="0" dirty="0">
                          <a:sym typeface="Symbol" panose="05050102010706020507" pitchFamily="18" charset="2"/>
                        </a:rPr>
                        <a:t>0,1172</a:t>
                      </a:r>
                    </a:p>
                    <a:p>
                      <a:pPr algn="r">
                        <a:lnSpc>
                          <a:spcPct val="100000"/>
                        </a:lnSpc>
                      </a:pPr>
                      <a:r>
                        <a:rPr lang="fr-CA" sz="1100" noProof="0" dirty="0">
                          <a:sym typeface="Symbol" panose="05050102010706020507" pitchFamily="18" charset="2"/>
                        </a:rPr>
                        <a:t>0,0311</a:t>
                      </a:r>
                    </a:p>
                    <a:p>
                      <a:pPr algn="r">
                        <a:lnSpc>
                          <a:spcPct val="100000"/>
                        </a:lnSpc>
                      </a:pPr>
                      <a:r>
                        <a:rPr lang="fr-CA" sz="1100" noProof="0" dirty="0">
                          <a:sym typeface="Symbol" panose="05050102010706020507" pitchFamily="18" charset="2"/>
                        </a:rPr>
                        <a:t>0,0002</a:t>
                      </a:r>
                    </a:p>
                    <a:p>
                      <a:pPr algn="r">
                        <a:lnSpc>
                          <a:spcPct val="100000"/>
                        </a:lnSpc>
                      </a:pPr>
                      <a:r>
                        <a:rPr lang="fr-CA" sz="1100" noProof="0" dirty="0">
                          <a:sym typeface="Symbol" panose="05050102010706020507" pitchFamily="18" charset="2"/>
                        </a:rPr>
                        <a:t>0,0006</a:t>
                      </a:r>
                      <a:endParaRPr lang="fr-CA" sz="1100" noProof="0" dirty="0"/>
                    </a:p>
                  </a:txBody>
                  <a:tcPr marR="216000" anchor="ctr">
                    <a:lnL w="12700" cmpd="sng">
                      <a:noFill/>
                    </a:lnL>
                  </a:tcPr>
                </a:tc>
                <a:extLst>
                  <a:ext uri="{0D108BD9-81ED-4DB2-BD59-A6C34878D82A}">
                    <a16:rowId xmlns:a16="http://schemas.microsoft.com/office/drawing/2014/main" xmlns="" val="687232170"/>
                  </a:ext>
                </a:extLst>
              </a:tr>
              <a:tr h="389019">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b="1" noProof="0" dirty="0"/>
                        <a:t>Patients atteints</a:t>
                      </a:r>
                      <a:r>
                        <a:rPr lang="fr-CA" sz="1200" b="1" baseline="0" noProof="0" dirty="0"/>
                        <a:t> de d</a:t>
                      </a:r>
                      <a:r>
                        <a:rPr lang="fr-CA" sz="1200" b="1" noProof="0" dirty="0"/>
                        <a:t>iabète ou d’une néphropathie</a:t>
                      </a:r>
                      <a:r>
                        <a:rPr lang="fr-CA" sz="1200" b="1" baseline="0" noProof="0" dirty="0"/>
                        <a:t> chronique</a:t>
                      </a:r>
                      <a:r>
                        <a:rPr lang="fr-CA" sz="1200" b="1" noProof="0" dirty="0"/>
                        <a:t/>
                      </a:r>
                      <a:br>
                        <a:rPr lang="fr-CA" sz="1200" b="1" noProof="0" dirty="0"/>
                      </a:br>
                      <a:r>
                        <a:rPr lang="fr-CA" sz="1200" b="1" noProof="0" dirty="0"/>
                        <a:t>(803 patients dans chaque cohorte)</a:t>
                      </a:r>
                    </a:p>
                  </a:txBody>
                  <a:tcPr marR="216000" marT="36000" marB="36000" anchor="ctr">
                    <a:noFill/>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xmlns="" val="4150985094"/>
                  </a:ext>
                </a:extLst>
              </a:tr>
              <a:tr h="1041528">
                <a:tc>
                  <a:txBody>
                    <a:bodyPr/>
                    <a:lstStyle/>
                    <a:p>
                      <a:pPr algn="l">
                        <a:lnSpc>
                          <a:spcPct val="100000"/>
                        </a:lnSpc>
                      </a:pPr>
                      <a:r>
                        <a:rPr lang="fr-CA" sz="1100" noProof="0" dirty="0"/>
                        <a:t>Infarctus</a:t>
                      </a:r>
                      <a:r>
                        <a:rPr lang="fr-CA" sz="1100" baseline="0" noProof="0" dirty="0"/>
                        <a:t> aigu du m</a:t>
                      </a:r>
                      <a:r>
                        <a:rPr lang="fr-CA" sz="1100" noProof="0" dirty="0"/>
                        <a:t>yocarde</a:t>
                      </a:r>
                    </a:p>
                    <a:p>
                      <a:pPr algn="l">
                        <a:lnSpc>
                          <a:spcPct val="100000"/>
                        </a:lnSpc>
                      </a:pPr>
                      <a:r>
                        <a:rPr lang="fr-CA" sz="1100" noProof="0" dirty="0"/>
                        <a:t>AVC/AIT</a:t>
                      </a:r>
                    </a:p>
                    <a:p>
                      <a:pPr algn="l">
                        <a:lnSpc>
                          <a:spcPct val="100000"/>
                        </a:lnSpc>
                      </a:pPr>
                      <a:r>
                        <a:rPr lang="fr-CA" sz="1100" noProof="0" dirty="0"/>
                        <a:t>Hospitalisation pour inf.</a:t>
                      </a:r>
                      <a:r>
                        <a:rPr lang="fr-CA" sz="1100" baseline="0" noProof="0" dirty="0"/>
                        <a:t> cardiaque </a:t>
                      </a:r>
                      <a:r>
                        <a:rPr lang="fr-CA" sz="1100" b="1" i="1" noProof="0" dirty="0"/>
                        <a:t>Général</a:t>
                      </a:r>
                    </a:p>
                    <a:p>
                      <a:pPr algn="l">
                        <a:lnSpc>
                          <a:spcPct val="100000"/>
                        </a:lnSpc>
                      </a:pPr>
                      <a:r>
                        <a:rPr lang="fr-CA" sz="1100" b="1" i="1" noProof="0" dirty="0"/>
                        <a:t>Général (mort comprise)</a:t>
                      </a:r>
                    </a:p>
                  </a:txBody>
                  <a:tcPr marL="288000" anchor="ctr"/>
                </a:tc>
                <a:tc>
                  <a:txBody>
                    <a:bodyPr/>
                    <a:lstStyle/>
                    <a:p>
                      <a:pPr algn="ctr">
                        <a:lnSpc>
                          <a:spcPct val="100000"/>
                        </a:lnSpc>
                      </a:pPr>
                      <a:r>
                        <a:rPr lang="fr-CA" sz="1100" noProof="0" dirty="0"/>
                        <a:t>0,24 c. 0,68</a:t>
                      </a:r>
                    </a:p>
                    <a:p>
                      <a:pPr algn="ctr">
                        <a:lnSpc>
                          <a:spcPct val="100000"/>
                        </a:lnSpc>
                      </a:pPr>
                      <a:r>
                        <a:rPr lang="fr-CA" sz="1100" noProof="0" dirty="0"/>
                        <a:t>1,82 c. 2,58</a:t>
                      </a:r>
                    </a:p>
                    <a:p>
                      <a:pPr algn="ctr">
                        <a:lnSpc>
                          <a:spcPct val="100000"/>
                        </a:lnSpc>
                      </a:pPr>
                      <a:r>
                        <a:rPr lang="fr-CA" sz="1100" noProof="0" dirty="0"/>
                        <a:t>0,34 c. 0,63</a:t>
                      </a:r>
                    </a:p>
                    <a:p>
                      <a:pPr algn="ctr">
                        <a:lnSpc>
                          <a:spcPct val="100000"/>
                        </a:lnSpc>
                      </a:pPr>
                      <a:r>
                        <a:rPr lang="fr-CA" sz="1100" noProof="0" dirty="0"/>
                        <a:t>2,39 c. 3,55</a:t>
                      </a:r>
                    </a:p>
                    <a:p>
                      <a:pPr algn="ctr">
                        <a:lnSpc>
                          <a:spcPct val="100000"/>
                        </a:lnSpc>
                      </a:pPr>
                      <a:r>
                        <a:rPr lang="fr-CA" sz="1100" noProof="0" dirty="0"/>
                        <a:t>2,49 c. 3,68</a:t>
                      </a:r>
                    </a:p>
                  </a:txBody>
                  <a:tcPr anchor="ctr"/>
                </a:tc>
                <a:tc>
                  <a:txBody>
                    <a:bodyPr/>
                    <a:lstStyle/>
                    <a:p>
                      <a:pPr algn="ctr">
                        <a:lnSpc>
                          <a:spcPct val="100000"/>
                        </a:lnSpc>
                      </a:pPr>
                      <a:r>
                        <a:rPr lang="fr-CA" sz="1100" noProof="0" dirty="0"/>
                        <a:t>0,12 (0,04 – 0,37)</a:t>
                      </a:r>
                    </a:p>
                    <a:p>
                      <a:pPr marL="0" marR="0" lvl="0" indent="0" algn="ctr" defTabSz="914400" rtl="0" eaLnBrk="1" fontAlgn="auto" latinLnBrk="0" hangingPunct="1">
                        <a:lnSpc>
                          <a:spcPct val="100000"/>
                        </a:lnSpc>
                        <a:spcBef>
                          <a:spcPts val="0"/>
                        </a:spcBef>
                        <a:spcAft>
                          <a:spcPts val="0"/>
                        </a:spcAft>
                        <a:buClrTx/>
                        <a:buSzTx/>
                        <a:buFontTx/>
                        <a:buNone/>
                        <a:tabLst/>
                        <a:defRPr/>
                      </a:pPr>
                      <a:r>
                        <a:rPr lang="fr-CA" sz="1100" noProof="0" dirty="0"/>
                        <a:t>0,55 (0,33 – 0,91)</a:t>
                      </a:r>
                    </a:p>
                    <a:p>
                      <a:pPr marL="0" marR="0" lvl="0" indent="0" algn="ctr" defTabSz="914400" rtl="0" eaLnBrk="1" fontAlgn="auto" latinLnBrk="0" hangingPunct="1">
                        <a:lnSpc>
                          <a:spcPct val="100000"/>
                        </a:lnSpc>
                        <a:spcBef>
                          <a:spcPts val="0"/>
                        </a:spcBef>
                        <a:spcAft>
                          <a:spcPts val="0"/>
                        </a:spcAft>
                        <a:buClrTx/>
                        <a:buSzTx/>
                        <a:buFontTx/>
                        <a:buNone/>
                        <a:tabLst/>
                        <a:defRPr/>
                      </a:pPr>
                      <a:r>
                        <a:rPr lang="fr-CA" sz="1100" noProof="0" dirty="0"/>
                        <a:t>0,41 (0,15 – 1,14)</a:t>
                      </a:r>
                    </a:p>
                    <a:p>
                      <a:pPr marL="0" marR="0" lvl="0" indent="0" algn="ctr" defTabSz="914400" rtl="0" eaLnBrk="1" fontAlgn="auto" latinLnBrk="0" hangingPunct="1">
                        <a:lnSpc>
                          <a:spcPct val="100000"/>
                        </a:lnSpc>
                        <a:spcBef>
                          <a:spcPts val="0"/>
                        </a:spcBef>
                        <a:spcAft>
                          <a:spcPts val="0"/>
                        </a:spcAft>
                        <a:buClrTx/>
                        <a:buSzTx/>
                        <a:buFontTx/>
                        <a:buNone/>
                        <a:tabLst/>
                        <a:defRPr/>
                      </a:pPr>
                      <a:r>
                        <a:rPr lang="fr-CA" sz="1100" noProof="0" dirty="0"/>
                        <a:t>0,44 (0,28 – 0,68)</a:t>
                      </a:r>
                    </a:p>
                    <a:p>
                      <a:pPr marL="0" marR="0" lvl="0" indent="0" algn="ctr" defTabSz="914400" rtl="0" eaLnBrk="1" fontAlgn="auto" latinLnBrk="0" hangingPunct="1">
                        <a:lnSpc>
                          <a:spcPct val="100000"/>
                        </a:lnSpc>
                        <a:spcBef>
                          <a:spcPts val="0"/>
                        </a:spcBef>
                        <a:spcAft>
                          <a:spcPts val="0"/>
                        </a:spcAft>
                        <a:buClrTx/>
                        <a:buSzTx/>
                        <a:buFontTx/>
                        <a:buNone/>
                        <a:tabLst/>
                        <a:defRPr/>
                      </a:pPr>
                      <a:r>
                        <a:rPr lang="fr-CA" sz="1100" noProof="0" dirty="0"/>
                        <a:t>0,45 (0,29 – 0,69)</a:t>
                      </a:r>
                    </a:p>
                  </a:txBody>
                  <a:tcPr anchor="ctr">
                    <a:lnR w="12700" cmpd="sng">
                      <a:noFill/>
                    </a:lnR>
                  </a:tcPr>
                </a:tc>
                <a:tc>
                  <a:txBody>
                    <a:bodyPr/>
                    <a:lstStyle/>
                    <a:p>
                      <a:pPr algn="r">
                        <a:lnSpc>
                          <a:spcPct val="100000"/>
                        </a:lnSpc>
                      </a:pPr>
                      <a:r>
                        <a:rPr lang="fr-CA" sz="1100" noProof="0" dirty="0"/>
                        <a:t>0,0002</a:t>
                      </a:r>
                    </a:p>
                    <a:p>
                      <a:pPr algn="r">
                        <a:lnSpc>
                          <a:spcPct val="100000"/>
                        </a:lnSpc>
                      </a:pPr>
                      <a:r>
                        <a:rPr lang="fr-CA" sz="1100" noProof="0" dirty="0"/>
                        <a:t>0,0200</a:t>
                      </a:r>
                    </a:p>
                    <a:p>
                      <a:pPr algn="r">
                        <a:lnSpc>
                          <a:spcPct val="100000"/>
                        </a:lnSpc>
                      </a:pPr>
                      <a:r>
                        <a:rPr lang="fr-CA" sz="1100" noProof="0" dirty="0"/>
                        <a:t>0,0875</a:t>
                      </a:r>
                    </a:p>
                    <a:p>
                      <a:pPr algn="r">
                        <a:lnSpc>
                          <a:spcPct val="100000"/>
                        </a:lnSpc>
                      </a:pPr>
                      <a:r>
                        <a:rPr lang="fr-CA" sz="1100" noProof="0" dirty="0"/>
                        <a:t>0,0002</a:t>
                      </a:r>
                    </a:p>
                    <a:p>
                      <a:pPr algn="r">
                        <a:lnSpc>
                          <a:spcPct val="100000"/>
                        </a:lnSpc>
                      </a:pPr>
                      <a:r>
                        <a:rPr lang="fr-CA" sz="1100" noProof="0" dirty="0"/>
                        <a:t>0,0002</a:t>
                      </a:r>
                    </a:p>
                  </a:txBody>
                  <a:tcPr marR="216000" anchor="ctr">
                    <a:lnL w="12700" cmpd="sng">
                      <a:noFill/>
                    </a:lnL>
                  </a:tcPr>
                </a:tc>
                <a:extLst>
                  <a:ext uri="{0D108BD9-81ED-4DB2-BD59-A6C34878D82A}">
                    <a16:rowId xmlns:a16="http://schemas.microsoft.com/office/drawing/2014/main" xmlns="" val="2831352631"/>
                  </a:ext>
                </a:extLst>
              </a:tr>
            </a:tbl>
          </a:graphicData>
        </a:graphic>
      </p:graphicFrame>
      <p:grpSp>
        <p:nvGrpSpPr>
          <p:cNvPr id="79875" name="Grouper 79874"/>
          <p:cNvGrpSpPr/>
          <p:nvPr/>
        </p:nvGrpSpPr>
        <p:grpSpPr>
          <a:xfrm>
            <a:off x="5029200" y="3271718"/>
            <a:ext cx="3809999" cy="3157210"/>
            <a:chOff x="5098339" y="2438400"/>
            <a:chExt cx="3986517" cy="3993851"/>
          </a:xfrm>
        </p:grpSpPr>
        <p:grpSp>
          <p:nvGrpSpPr>
            <p:cNvPr id="18" name="Grouper 17"/>
            <p:cNvGrpSpPr/>
            <p:nvPr/>
          </p:nvGrpSpPr>
          <p:grpSpPr>
            <a:xfrm>
              <a:off x="5410200" y="2438400"/>
              <a:ext cx="3430297" cy="3336300"/>
              <a:chOff x="5191703" y="2209800"/>
              <a:chExt cx="3430297" cy="3336300"/>
            </a:xfrm>
          </p:grpSpPr>
          <p:cxnSp>
            <p:nvCxnSpPr>
              <p:cNvPr id="19" name="Connecteur droit 18"/>
              <p:cNvCxnSpPr/>
              <p:nvPr/>
            </p:nvCxnSpPr>
            <p:spPr>
              <a:xfrm>
                <a:off x="7584115" y="2209800"/>
                <a:ext cx="0" cy="3291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0" name="Grouper 19"/>
              <p:cNvGrpSpPr/>
              <p:nvPr/>
            </p:nvGrpSpPr>
            <p:grpSpPr>
              <a:xfrm>
                <a:off x="5191703" y="5455500"/>
                <a:ext cx="3430297" cy="90600"/>
                <a:chOff x="5191703" y="5455500"/>
                <a:chExt cx="3430297" cy="90600"/>
              </a:xfrm>
            </p:grpSpPr>
            <p:cxnSp>
              <p:nvCxnSpPr>
                <p:cNvPr id="21" name="Connecteur droit 20"/>
                <p:cNvCxnSpPr/>
                <p:nvPr/>
              </p:nvCxnSpPr>
              <p:spPr>
                <a:xfrm>
                  <a:off x="5191703" y="5498862"/>
                  <a:ext cx="3430297" cy="18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Connecteur droit 21"/>
                <p:cNvCxnSpPr/>
                <p:nvPr/>
              </p:nvCxnSpPr>
              <p:spPr>
                <a:xfrm>
                  <a:off x="6986012" y="5455500"/>
                  <a:ext cx="0" cy="90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Connecteur droit 22"/>
                <p:cNvCxnSpPr/>
                <p:nvPr/>
              </p:nvCxnSpPr>
              <p:spPr>
                <a:xfrm>
                  <a:off x="5191703" y="5455500"/>
                  <a:ext cx="0" cy="90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Connecteur droit 24"/>
                <p:cNvCxnSpPr/>
                <p:nvPr/>
              </p:nvCxnSpPr>
              <p:spPr>
                <a:xfrm>
                  <a:off x="8182220" y="5455500"/>
                  <a:ext cx="0" cy="90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Connecteur droit 25"/>
                <p:cNvCxnSpPr/>
                <p:nvPr/>
              </p:nvCxnSpPr>
              <p:spPr>
                <a:xfrm>
                  <a:off x="7584115" y="5455500"/>
                  <a:ext cx="0" cy="90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Connecteur droit 58"/>
                <p:cNvCxnSpPr/>
                <p:nvPr/>
              </p:nvCxnSpPr>
              <p:spPr>
                <a:xfrm>
                  <a:off x="5789806" y="5455500"/>
                  <a:ext cx="0" cy="90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Connecteur droit 59"/>
                <p:cNvCxnSpPr/>
                <p:nvPr/>
              </p:nvCxnSpPr>
              <p:spPr>
                <a:xfrm>
                  <a:off x="6387909" y="5455500"/>
                  <a:ext cx="0" cy="90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41" name="Grouper 40"/>
            <p:cNvGrpSpPr/>
            <p:nvPr/>
          </p:nvGrpSpPr>
          <p:grpSpPr>
            <a:xfrm>
              <a:off x="5098339" y="5744762"/>
              <a:ext cx="3986517" cy="687489"/>
              <a:chOff x="5020842" y="5533613"/>
              <a:chExt cx="3986517" cy="687489"/>
            </a:xfrm>
          </p:grpSpPr>
          <p:sp>
            <p:nvSpPr>
              <p:cNvPr id="42" name="ZoneTexte 41"/>
              <p:cNvSpPr txBox="1"/>
              <p:nvPr/>
            </p:nvSpPr>
            <p:spPr>
              <a:xfrm>
                <a:off x="5020842" y="5890167"/>
                <a:ext cx="2704274" cy="330935"/>
              </a:xfrm>
              <a:prstGeom prst="rect">
                <a:avLst/>
              </a:prstGeom>
              <a:noFill/>
            </p:spPr>
            <p:txBody>
              <a:bodyPr wrap="square" lIns="36000" rIns="36000" rtlCol="0">
                <a:spAutoFit/>
              </a:bodyPr>
              <a:lstStyle/>
              <a:p>
                <a:pPr algn="ctr"/>
                <a:r>
                  <a:rPr lang="fr-CA" sz="1100" b="1" dirty="0"/>
                  <a:t>Traitement d’association Mieux</a:t>
                </a:r>
              </a:p>
            </p:txBody>
          </p:sp>
          <p:sp>
            <p:nvSpPr>
              <p:cNvPr id="43" name="ZoneTexte 42"/>
              <p:cNvSpPr txBox="1"/>
              <p:nvPr/>
            </p:nvSpPr>
            <p:spPr>
              <a:xfrm>
                <a:off x="7725114" y="5890167"/>
                <a:ext cx="1282245" cy="330935"/>
              </a:xfrm>
              <a:prstGeom prst="rect">
                <a:avLst/>
              </a:prstGeom>
              <a:noFill/>
            </p:spPr>
            <p:txBody>
              <a:bodyPr wrap="square" lIns="36000" rIns="36000" rtlCol="0">
                <a:spAutoFit/>
              </a:bodyPr>
              <a:lstStyle/>
              <a:p>
                <a:pPr algn="ctr"/>
                <a:r>
                  <a:rPr lang="fr-CA" sz="1100" b="1" dirty="0"/>
                  <a:t>Adjonction Mieux</a:t>
                </a:r>
              </a:p>
            </p:txBody>
          </p:sp>
          <p:grpSp>
            <p:nvGrpSpPr>
              <p:cNvPr id="44" name="Grouper 43"/>
              <p:cNvGrpSpPr/>
              <p:nvPr/>
            </p:nvGrpSpPr>
            <p:grpSpPr>
              <a:xfrm>
                <a:off x="5180303" y="5533613"/>
                <a:ext cx="3360586" cy="276999"/>
                <a:chOff x="5030968" y="5486400"/>
                <a:chExt cx="3360586" cy="276999"/>
              </a:xfrm>
            </p:grpSpPr>
            <p:sp>
              <p:nvSpPr>
                <p:cNvPr id="45" name="ZoneTexte 44"/>
                <p:cNvSpPr txBox="1"/>
                <p:nvPr/>
              </p:nvSpPr>
              <p:spPr>
                <a:xfrm>
                  <a:off x="5030968" y="5486400"/>
                  <a:ext cx="304800" cy="276999"/>
                </a:xfrm>
                <a:prstGeom prst="rect">
                  <a:avLst/>
                </a:prstGeom>
                <a:noFill/>
              </p:spPr>
              <p:txBody>
                <a:bodyPr wrap="square" lIns="36000" rIns="36000" rtlCol="0">
                  <a:spAutoFit/>
                </a:bodyPr>
                <a:lstStyle/>
                <a:p>
                  <a:pPr algn="ctr"/>
                  <a:r>
                    <a:rPr lang="fr-FR" sz="1200" dirty="0"/>
                    <a:t>0</a:t>
                  </a:r>
                </a:p>
              </p:txBody>
            </p:sp>
            <p:sp>
              <p:nvSpPr>
                <p:cNvPr id="46" name="ZoneTexte 45"/>
                <p:cNvSpPr txBox="1"/>
                <p:nvPr/>
              </p:nvSpPr>
              <p:spPr>
                <a:xfrm>
                  <a:off x="6731486" y="5486400"/>
                  <a:ext cx="505629" cy="276999"/>
                </a:xfrm>
                <a:prstGeom prst="rect">
                  <a:avLst/>
                </a:prstGeom>
                <a:noFill/>
              </p:spPr>
              <p:txBody>
                <a:bodyPr wrap="square" lIns="36000" rIns="36000" rtlCol="0">
                  <a:spAutoFit/>
                </a:bodyPr>
                <a:lstStyle/>
                <a:p>
                  <a:pPr algn="ctr"/>
                  <a:r>
                    <a:rPr lang="fr-FR" sz="1200" dirty="0"/>
                    <a:t>0,75</a:t>
                  </a:r>
                </a:p>
              </p:txBody>
            </p:sp>
            <p:sp>
              <p:nvSpPr>
                <p:cNvPr id="47" name="ZoneTexte 46"/>
                <p:cNvSpPr txBox="1"/>
                <p:nvPr/>
              </p:nvSpPr>
              <p:spPr>
                <a:xfrm>
                  <a:off x="7400720" y="5486400"/>
                  <a:ext cx="397566" cy="276999"/>
                </a:xfrm>
                <a:prstGeom prst="rect">
                  <a:avLst/>
                </a:prstGeom>
                <a:noFill/>
              </p:spPr>
              <p:txBody>
                <a:bodyPr wrap="square" lIns="36000" rIns="36000" rtlCol="0">
                  <a:spAutoFit/>
                </a:bodyPr>
                <a:lstStyle/>
                <a:p>
                  <a:pPr algn="ctr"/>
                  <a:r>
                    <a:rPr lang="fr-FR" sz="1200" dirty="0"/>
                    <a:t>1,00</a:t>
                  </a:r>
                </a:p>
              </p:txBody>
            </p:sp>
            <p:sp>
              <p:nvSpPr>
                <p:cNvPr id="49" name="ZoneTexte 48"/>
                <p:cNvSpPr txBox="1"/>
                <p:nvPr/>
              </p:nvSpPr>
              <p:spPr>
                <a:xfrm>
                  <a:off x="7984668" y="5486400"/>
                  <a:ext cx="406886" cy="276999"/>
                </a:xfrm>
                <a:prstGeom prst="rect">
                  <a:avLst/>
                </a:prstGeom>
                <a:noFill/>
              </p:spPr>
              <p:txBody>
                <a:bodyPr wrap="square" lIns="36000" rIns="36000" rtlCol="0">
                  <a:spAutoFit/>
                </a:bodyPr>
                <a:lstStyle/>
                <a:p>
                  <a:pPr algn="ctr"/>
                  <a:r>
                    <a:rPr lang="fr-FR" sz="1200" dirty="0"/>
                    <a:t>1,25</a:t>
                  </a:r>
                </a:p>
              </p:txBody>
            </p:sp>
            <p:sp>
              <p:nvSpPr>
                <p:cNvPr id="61" name="ZoneTexte 60"/>
                <p:cNvSpPr txBox="1"/>
                <p:nvPr/>
              </p:nvSpPr>
              <p:spPr>
                <a:xfrm>
                  <a:off x="5588486" y="5486400"/>
                  <a:ext cx="416615" cy="276999"/>
                </a:xfrm>
                <a:prstGeom prst="rect">
                  <a:avLst/>
                </a:prstGeom>
                <a:noFill/>
              </p:spPr>
              <p:txBody>
                <a:bodyPr wrap="square" lIns="36000" rIns="36000" rtlCol="0">
                  <a:spAutoFit/>
                </a:bodyPr>
                <a:lstStyle/>
                <a:p>
                  <a:pPr algn="ctr"/>
                  <a:r>
                    <a:rPr lang="fr-FR" sz="1200" dirty="0"/>
                    <a:t>0,25</a:t>
                  </a:r>
                </a:p>
              </p:txBody>
            </p:sp>
            <p:sp>
              <p:nvSpPr>
                <p:cNvPr id="62" name="ZoneTexte 61"/>
                <p:cNvSpPr txBox="1"/>
                <p:nvPr/>
              </p:nvSpPr>
              <p:spPr>
                <a:xfrm>
                  <a:off x="6171266" y="5486400"/>
                  <a:ext cx="416615" cy="276999"/>
                </a:xfrm>
                <a:prstGeom prst="rect">
                  <a:avLst/>
                </a:prstGeom>
                <a:noFill/>
              </p:spPr>
              <p:txBody>
                <a:bodyPr wrap="square" lIns="36000" rIns="36000" rtlCol="0">
                  <a:spAutoFit/>
                </a:bodyPr>
                <a:lstStyle/>
                <a:p>
                  <a:pPr algn="ctr"/>
                  <a:r>
                    <a:rPr lang="fr-FR" sz="1200" dirty="0"/>
                    <a:t>0,5</a:t>
                  </a:r>
                </a:p>
              </p:txBody>
            </p:sp>
          </p:grpSp>
        </p:grpSp>
        <p:grpSp>
          <p:nvGrpSpPr>
            <p:cNvPr id="67" name="Grouper 66"/>
            <p:cNvGrpSpPr/>
            <p:nvPr/>
          </p:nvGrpSpPr>
          <p:grpSpPr>
            <a:xfrm>
              <a:off x="5688000" y="2592000"/>
              <a:ext cx="576020" cy="54000"/>
              <a:chOff x="11411978" y="756000"/>
              <a:chExt cx="576020" cy="54000"/>
            </a:xfrm>
          </p:grpSpPr>
          <p:grpSp>
            <p:nvGrpSpPr>
              <p:cNvPr id="8" name="Grouper 7"/>
              <p:cNvGrpSpPr/>
              <p:nvPr/>
            </p:nvGrpSpPr>
            <p:grpSpPr>
              <a:xfrm>
                <a:off x="11417021" y="756000"/>
                <a:ext cx="570977" cy="54000"/>
                <a:chOff x="7696200" y="2322000"/>
                <a:chExt cx="570977" cy="54000"/>
              </a:xfrm>
            </p:grpSpPr>
            <p:cxnSp>
              <p:nvCxnSpPr>
                <p:cNvPr id="39" name="Connecteur droit 38"/>
                <p:cNvCxnSpPr/>
                <p:nvPr/>
              </p:nvCxnSpPr>
              <p:spPr>
                <a:xfrm>
                  <a:off x="7696200" y="2349000"/>
                  <a:ext cx="5709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7894579" y="2322000"/>
                  <a:ext cx="43200" cy="5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64" name="Grouper 63"/>
              <p:cNvGrpSpPr/>
              <p:nvPr/>
            </p:nvGrpSpPr>
            <p:grpSpPr>
              <a:xfrm>
                <a:off x="11411978" y="756871"/>
                <a:ext cx="576020" cy="52259"/>
                <a:chOff x="11430000" y="609600"/>
                <a:chExt cx="399815" cy="54000"/>
              </a:xfrm>
            </p:grpSpPr>
            <p:cxnSp>
              <p:nvCxnSpPr>
                <p:cNvPr id="4" name="Connecteur droit 3"/>
                <p:cNvCxnSpPr/>
                <p:nvPr/>
              </p:nvCxnSpPr>
              <p:spPr>
                <a:xfrm>
                  <a:off x="11430000" y="609600"/>
                  <a:ext cx="0" cy="5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Connecteur droit 65"/>
                <p:cNvCxnSpPr/>
                <p:nvPr/>
              </p:nvCxnSpPr>
              <p:spPr>
                <a:xfrm>
                  <a:off x="11829815" y="609600"/>
                  <a:ext cx="0" cy="5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73" name="Grouper 72"/>
            <p:cNvGrpSpPr/>
            <p:nvPr/>
          </p:nvGrpSpPr>
          <p:grpSpPr>
            <a:xfrm>
              <a:off x="6821077" y="2845725"/>
              <a:ext cx="1127847" cy="54000"/>
              <a:chOff x="11411992" y="756000"/>
              <a:chExt cx="1127847" cy="54000"/>
            </a:xfrm>
          </p:grpSpPr>
          <p:grpSp>
            <p:nvGrpSpPr>
              <p:cNvPr id="74" name="Grouper 73"/>
              <p:cNvGrpSpPr/>
              <p:nvPr/>
            </p:nvGrpSpPr>
            <p:grpSpPr>
              <a:xfrm>
                <a:off x="11417021" y="756000"/>
                <a:ext cx="1122818" cy="54000"/>
                <a:chOff x="7696200" y="2322000"/>
                <a:chExt cx="1122818" cy="54000"/>
              </a:xfrm>
            </p:grpSpPr>
            <p:cxnSp>
              <p:nvCxnSpPr>
                <p:cNvPr id="78" name="Connecteur droit 77"/>
                <p:cNvCxnSpPr/>
                <p:nvPr/>
              </p:nvCxnSpPr>
              <p:spPr>
                <a:xfrm>
                  <a:off x="7696200" y="2349000"/>
                  <a:ext cx="112281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9" name="Rectangle 78"/>
                <p:cNvSpPr/>
                <p:nvPr/>
              </p:nvSpPr>
              <p:spPr>
                <a:xfrm>
                  <a:off x="8156513" y="2322000"/>
                  <a:ext cx="43200" cy="5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75" name="Grouper 74"/>
              <p:cNvGrpSpPr/>
              <p:nvPr/>
            </p:nvGrpSpPr>
            <p:grpSpPr>
              <a:xfrm>
                <a:off x="11411992" y="756871"/>
                <a:ext cx="1127847" cy="52259"/>
                <a:chOff x="11430000" y="609600"/>
                <a:chExt cx="782837" cy="54000"/>
              </a:xfrm>
            </p:grpSpPr>
            <p:cxnSp>
              <p:nvCxnSpPr>
                <p:cNvPr id="76" name="Connecteur droit 75"/>
                <p:cNvCxnSpPr/>
                <p:nvPr/>
              </p:nvCxnSpPr>
              <p:spPr>
                <a:xfrm>
                  <a:off x="11430000" y="609600"/>
                  <a:ext cx="0" cy="5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Connecteur droit 76"/>
                <p:cNvCxnSpPr/>
                <p:nvPr/>
              </p:nvCxnSpPr>
              <p:spPr>
                <a:xfrm>
                  <a:off x="12212837" y="609600"/>
                  <a:ext cx="0" cy="5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82" name="Grouper 81"/>
            <p:cNvGrpSpPr/>
            <p:nvPr/>
          </p:nvGrpSpPr>
          <p:grpSpPr>
            <a:xfrm>
              <a:off x="6148915" y="3099450"/>
              <a:ext cx="1533075" cy="54000"/>
              <a:chOff x="11339991" y="756000"/>
              <a:chExt cx="1533075" cy="54000"/>
            </a:xfrm>
          </p:grpSpPr>
          <p:grpSp>
            <p:nvGrpSpPr>
              <p:cNvPr id="83" name="Grouper 82"/>
              <p:cNvGrpSpPr/>
              <p:nvPr/>
            </p:nvGrpSpPr>
            <p:grpSpPr>
              <a:xfrm>
                <a:off x="11339991" y="756000"/>
                <a:ext cx="1530000" cy="54000"/>
                <a:chOff x="7619170" y="2322000"/>
                <a:chExt cx="1530000" cy="54000"/>
              </a:xfrm>
            </p:grpSpPr>
            <p:cxnSp>
              <p:nvCxnSpPr>
                <p:cNvPr id="87" name="Connecteur droit 86"/>
                <p:cNvCxnSpPr/>
                <p:nvPr/>
              </p:nvCxnSpPr>
              <p:spPr>
                <a:xfrm>
                  <a:off x="7619170" y="2349000"/>
                  <a:ext cx="153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8" name="Rectangle 87"/>
                <p:cNvSpPr/>
                <p:nvPr/>
              </p:nvSpPr>
              <p:spPr>
                <a:xfrm>
                  <a:off x="8156513" y="2322000"/>
                  <a:ext cx="43200" cy="5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84" name="Grouper 83"/>
              <p:cNvGrpSpPr/>
              <p:nvPr/>
            </p:nvGrpSpPr>
            <p:grpSpPr>
              <a:xfrm>
                <a:off x="11339996" y="756871"/>
                <a:ext cx="1533070" cy="52259"/>
                <a:chOff x="11380041" y="609600"/>
                <a:chExt cx="1064103" cy="54000"/>
              </a:xfrm>
            </p:grpSpPr>
            <p:cxnSp>
              <p:nvCxnSpPr>
                <p:cNvPr id="85" name="Connecteur droit 84"/>
                <p:cNvCxnSpPr/>
                <p:nvPr/>
              </p:nvCxnSpPr>
              <p:spPr>
                <a:xfrm>
                  <a:off x="11380041" y="609600"/>
                  <a:ext cx="0" cy="5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Connecteur droit 85"/>
                <p:cNvCxnSpPr/>
                <p:nvPr/>
              </p:nvCxnSpPr>
              <p:spPr>
                <a:xfrm>
                  <a:off x="12444144" y="609600"/>
                  <a:ext cx="0" cy="5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91" name="Grouper 90"/>
            <p:cNvGrpSpPr/>
            <p:nvPr/>
          </p:nvGrpSpPr>
          <p:grpSpPr>
            <a:xfrm>
              <a:off x="6557072" y="3353175"/>
              <a:ext cx="772547" cy="54000"/>
              <a:chOff x="11411985" y="756000"/>
              <a:chExt cx="772547" cy="54000"/>
            </a:xfrm>
          </p:grpSpPr>
          <p:grpSp>
            <p:nvGrpSpPr>
              <p:cNvPr id="92" name="Grouper 91"/>
              <p:cNvGrpSpPr/>
              <p:nvPr/>
            </p:nvGrpSpPr>
            <p:grpSpPr>
              <a:xfrm>
                <a:off x="11417021" y="756000"/>
                <a:ext cx="767511" cy="54000"/>
                <a:chOff x="7696200" y="2322000"/>
                <a:chExt cx="767511" cy="54000"/>
              </a:xfrm>
            </p:grpSpPr>
            <p:cxnSp>
              <p:nvCxnSpPr>
                <p:cNvPr id="96" name="Connecteur droit 95"/>
                <p:cNvCxnSpPr/>
                <p:nvPr/>
              </p:nvCxnSpPr>
              <p:spPr>
                <a:xfrm>
                  <a:off x="7696200" y="2349000"/>
                  <a:ext cx="76751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7" name="Rectangle 96"/>
                <p:cNvSpPr/>
                <p:nvPr/>
              </p:nvSpPr>
              <p:spPr>
                <a:xfrm>
                  <a:off x="8004815" y="2322000"/>
                  <a:ext cx="43200" cy="5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93" name="Grouper 92"/>
              <p:cNvGrpSpPr/>
              <p:nvPr/>
            </p:nvGrpSpPr>
            <p:grpSpPr>
              <a:xfrm>
                <a:off x="11411985" y="756871"/>
                <a:ext cx="772547" cy="52259"/>
                <a:chOff x="11430000" y="609600"/>
                <a:chExt cx="536224" cy="54000"/>
              </a:xfrm>
            </p:grpSpPr>
            <p:cxnSp>
              <p:nvCxnSpPr>
                <p:cNvPr id="94" name="Connecteur droit 93"/>
                <p:cNvCxnSpPr/>
                <p:nvPr/>
              </p:nvCxnSpPr>
              <p:spPr>
                <a:xfrm>
                  <a:off x="11430000" y="609600"/>
                  <a:ext cx="0" cy="5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Connecteur droit 94"/>
                <p:cNvCxnSpPr/>
                <p:nvPr/>
              </p:nvCxnSpPr>
              <p:spPr>
                <a:xfrm>
                  <a:off x="11966224" y="609600"/>
                  <a:ext cx="0" cy="5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99" name="Grouper 98"/>
            <p:cNvGrpSpPr/>
            <p:nvPr/>
          </p:nvGrpSpPr>
          <p:grpSpPr>
            <a:xfrm>
              <a:off x="6654508" y="3606899"/>
              <a:ext cx="772547" cy="54000"/>
              <a:chOff x="11411985" y="756000"/>
              <a:chExt cx="772547" cy="54000"/>
            </a:xfrm>
          </p:grpSpPr>
          <p:grpSp>
            <p:nvGrpSpPr>
              <p:cNvPr id="100" name="Grouper 99"/>
              <p:cNvGrpSpPr/>
              <p:nvPr/>
            </p:nvGrpSpPr>
            <p:grpSpPr>
              <a:xfrm>
                <a:off x="11417021" y="756000"/>
                <a:ext cx="767511" cy="54000"/>
                <a:chOff x="7696200" y="2322000"/>
                <a:chExt cx="767511" cy="54000"/>
              </a:xfrm>
            </p:grpSpPr>
            <p:cxnSp>
              <p:nvCxnSpPr>
                <p:cNvPr id="104" name="Connecteur droit 103"/>
                <p:cNvCxnSpPr/>
                <p:nvPr/>
              </p:nvCxnSpPr>
              <p:spPr>
                <a:xfrm>
                  <a:off x="7696200" y="2349000"/>
                  <a:ext cx="76751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5" name="Rectangle 104"/>
                <p:cNvSpPr/>
                <p:nvPr/>
              </p:nvSpPr>
              <p:spPr>
                <a:xfrm>
                  <a:off x="8004815" y="2322000"/>
                  <a:ext cx="43200" cy="5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01" name="Grouper 100"/>
              <p:cNvGrpSpPr/>
              <p:nvPr/>
            </p:nvGrpSpPr>
            <p:grpSpPr>
              <a:xfrm>
                <a:off x="11411985" y="756871"/>
                <a:ext cx="772547" cy="52259"/>
                <a:chOff x="11430000" y="609600"/>
                <a:chExt cx="536224" cy="54000"/>
              </a:xfrm>
            </p:grpSpPr>
            <p:cxnSp>
              <p:nvCxnSpPr>
                <p:cNvPr id="102" name="Connecteur droit 101"/>
                <p:cNvCxnSpPr/>
                <p:nvPr/>
              </p:nvCxnSpPr>
              <p:spPr>
                <a:xfrm>
                  <a:off x="11430000" y="609600"/>
                  <a:ext cx="0" cy="5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Connecteur droit 102"/>
                <p:cNvCxnSpPr/>
                <p:nvPr/>
              </p:nvCxnSpPr>
              <p:spPr>
                <a:xfrm>
                  <a:off x="11966224" y="609600"/>
                  <a:ext cx="0" cy="5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06" name="Grouper 105"/>
            <p:cNvGrpSpPr/>
            <p:nvPr/>
          </p:nvGrpSpPr>
          <p:grpSpPr>
            <a:xfrm>
              <a:off x="5510524" y="4387033"/>
              <a:ext cx="782387" cy="54000"/>
              <a:chOff x="11411983" y="756000"/>
              <a:chExt cx="782387" cy="54000"/>
            </a:xfrm>
          </p:grpSpPr>
          <p:grpSp>
            <p:nvGrpSpPr>
              <p:cNvPr id="107" name="Grouper 106"/>
              <p:cNvGrpSpPr/>
              <p:nvPr/>
            </p:nvGrpSpPr>
            <p:grpSpPr>
              <a:xfrm>
                <a:off x="11417021" y="756000"/>
                <a:ext cx="777349" cy="54000"/>
                <a:chOff x="7696200" y="2322000"/>
                <a:chExt cx="777349" cy="54000"/>
              </a:xfrm>
            </p:grpSpPr>
            <p:cxnSp>
              <p:nvCxnSpPr>
                <p:cNvPr id="111" name="Connecteur droit 110"/>
                <p:cNvCxnSpPr/>
                <p:nvPr/>
              </p:nvCxnSpPr>
              <p:spPr>
                <a:xfrm>
                  <a:off x="7696200" y="2349000"/>
                  <a:ext cx="77734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12" name="Rectangle 111"/>
                <p:cNvSpPr/>
                <p:nvPr/>
              </p:nvSpPr>
              <p:spPr>
                <a:xfrm>
                  <a:off x="7854356" y="2322000"/>
                  <a:ext cx="43200" cy="5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08" name="Grouper 107"/>
              <p:cNvGrpSpPr/>
              <p:nvPr/>
            </p:nvGrpSpPr>
            <p:grpSpPr>
              <a:xfrm>
                <a:off x="11411983" y="756871"/>
                <a:ext cx="782387" cy="52259"/>
                <a:chOff x="11430000" y="609600"/>
                <a:chExt cx="543054" cy="54000"/>
              </a:xfrm>
            </p:grpSpPr>
            <p:cxnSp>
              <p:nvCxnSpPr>
                <p:cNvPr id="109" name="Connecteur droit 108"/>
                <p:cNvCxnSpPr/>
                <p:nvPr/>
              </p:nvCxnSpPr>
              <p:spPr>
                <a:xfrm>
                  <a:off x="11430000" y="609600"/>
                  <a:ext cx="0" cy="5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Connecteur droit 109"/>
                <p:cNvCxnSpPr/>
                <p:nvPr/>
              </p:nvCxnSpPr>
              <p:spPr>
                <a:xfrm>
                  <a:off x="11973054" y="609600"/>
                  <a:ext cx="0" cy="5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15" name="Grouper 114"/>
            <p:cNvGrpSpPr/>
            <p:nvPr/>
          </p:nvGrpSpPr>
          <p:grpSpPr>
            <a:xfrm>
              <a:off x="6201778" y="4642825"/>
              <a:ext cx="1387145" cy="54000"/>
              <a:chOff x="11411998" y="756000"/>
              <a:chExt cx="1387145" cy="54000"/>
            </a:xfrm>
          </p:grpSpPr>
          <p:grpSp>
            <p:nvGrpSpPr>
              <p:cNvPr id="116" name="Grouper 115"/>
              <p:cNvGrpSpPr/>
              <p:nvPr/>
            </p:nvGrpSpPr>
            <p:grpSpPr>
              <a:xfrm>
                <a:off x="11417021" y="756000"/>
                <a:ext cx="1382122" cy="54000"/>
                <a:chOff x="7696200" y="2322000"/>
                <a:chExt cx="1382122" cy="54000"/>
              </a:xfrm>
            </p:grpSpPr>
            <p:cxnSp>
              <p:nvCxnSpPr>
                <p:cNvPr id="120" name="Connecteur droit 119"/>
                <p:cNvCxnSpPr/>
                <p:nvPr/>
              </p:nvCxnSpPr>
              <p:spPr>
                <a:xfrm>
                  <a:off x="7696200" y="2349000"/>
                  <a:ext cx="138212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21" name="Rectangle 120"/>
                <p:cNvSpPr/>
                <p:nvPr/>
              </p:nvSpPr>
              <p:spPr>
                <a:xfrm>
                  <a:off x="8196317" y="2322000"/>
                  <a:ext cx="43200" cy="5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17" name="Grouper 116"/>
              <p:cNvGrpSpPr/>
              <p:nvPr/>
            </p:nvGrpSpPr>
            <p:grpSpPr>
              <a:xfrm>
                <a:off x="11411998" y="756871"/>
                <a:ext cx="1387145" cy="52259"/>
                <a:chOff x="11430000" y="609600"/>
                <a:chExt cx="962815" cy="54000"/>
              </a:xfrm>
            </p:grpSpPr>
            <p:cxnSp>
              <p:nvCxnSpPr>
                <p:cNvPr id="118" name="Connecteur droit 117"/>
                <p:cNvCxnSpPr/>
                <p:nvPr/>
              </p:nvCxnSpPr>
              <p:spPr>
                <a:xfrm>
                  <a:off x="11430000" y="609600"/>
                  <a:ext cx="0" cy="5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Connecteur droit 118"/>
                <p:cNvCxnSpPr/>
                <p:nvPr/>
              </p:nvCxnSpPr>
              <p:spPr>
                <a:xfrm>
                  <a:off x="12392815" y="609600"/>
                  <a:ext cx="0" cy="5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23" name="Grouper 122"/>
            <p:cNvGrpSpPr/>
            <p:nvPr/>
          </p:nvGrpSpPr>
          <p:grpSpPr>
            <a:xfrm>
              <a:off x="5771801" y="4898617"/>
              <a:ext cx="2375121" cy="54000"/>
              <a:chOff x="11339978" y="756000"/>
              <a:chExt cx="2375121" cy="54000"/>
            </a:xfrm>
          </p:grpSpPr>
          <p:grpSp>
            <p:nvGrpSpPr>
              <p:cNvPr id="124" name="Grouper 123"/>
              <p:cNvGrpSpPr/>
              <p:nvPr/>
            </p:nvGrpSpPr>
            <p:grpSpPr>
              <a:xfrm>
                <a:off x="11339991" y="756000"/>
                <a:ext cx="2375108" cy="54000"/>
                <a:chOff x="7619170" y="2322000"/>
                <a:chExt cx="2375108" cy="54000"/>
              </a:xfrm>
            </p:grpSpPr>
            <p:cxnSp>
              <p:nvCxnSpPr>
                <p:cNvPr id="128" name="Connecteur droit 127"/>
                <p:cNvCxnSpPr/>
                <p:nvPr/>
              </p:nvCxnSpPr>
              <p:spPr>
                <a:xfrm>
                  <a:off x="7619170" y="2349000"/>
                  <a:ext cx="23751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29" name="Rectangle 128"/>
                <p:cNvSpPr/>
                <p:nvPr/>
              </p:nvSpPr>
              <p:spPr>
                <a:xfrm>
                  <a:off x="8212274" y="2322000"/>
                  <a:ext cx="43200" cy="5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25" name="Grouper 124"/>
              <p:cNvGrpSpPr/>
              <p:nvPr/>
            </p:nvGrpSpPr>
            <p:grpSpPr>
              <a:xfrm>
                <a:off x="11339978" y="756860"/>
                <a:ext cx="2375121" cy="52258"/>
                <a:chOff x="11380041" y="609600"/>
                <a:chExt cx="1648572" cy="54000"/>
              </a:xfrm>
            </p:grpSpPr>
            <p:cxnSp>
              <p:nvCxnSpPr>
                <p:cNvPr id="126" name="Connecteur droit 125"/>
                <p:cNvCxnSpPr/>
                <p:nvPr/>
              </p:nvCxnSpPr>
              <p:spPr>
                <a:xfrm>
                  <a:off x="11380041" y="609600"/>
                  <a:ext cx="0" cy="5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Connecteur droit 126"/>
                <p:cNvCxnSpPr/>
                <p:nvPr/>
              </p:nvCxnSpPr>
              <p:spPr>
                <a:xfrm>
                  <a:off x="13028613" y="609600"/>
                  <a:ext cx="0" cy="5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32" name="Grouper 131"/>
            <p:cNvGrpSpPr/>
            <p:nvPr/>
          </p:nvGrpSpPr>
          <p:grpSpPr>
            <a:xfrm>
              <a:off x="6081850" y="5154409"/>
              <a:ext cx="950443" cy="54000"/>
              <a:chOff x="11411997" y="756000"/>
              <a:chExt cx="950443" cy="54000"/>
            </a:xfrm>
          </p:grpSpPr>
          <p:grpSp>
            <p:nvGrpSpPr>
              <p:cNvPr id="133" name="Grouper 132"/>
              <p:cNvGrpSpPr/>
              <p:nvPr/>
            </p:nvGrpSpPr>
            <p:grpSpPr>
              <a:xfrm>
                <a:off x="11417021" y="756000"/>
                <a:ext cx="945419" cy="54000"/>
                <a:chOff x="7696200" y="2322000"/>
                <a:chExt cx="945419" cy="54000"/>
              </a:xfrm>
            </p:grpSpPr>
            <p:cxnSp>
              <p:nvCxnSpPr>
                <p:cNvPr id="137" name="Connecteur droit 136"/>
                <p:cNvCxnSpPr/>
                <p:nvPr/>
              </p:nvCxnSpPr>
              <p:spPr>
                <a:xfrm>
                  <a:off x="7696200" y="2349000"/>
                  <a:ext cx="94541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38" name="Rectangle 137"/>
                <p:cNvSpPr/>
                <p:nvPr/>
              </p:nvSpPr>
              <p:spPr>
                <a:xfrm>
                  <a:off x="8047625" y="2322000"/>
                  <a:ext cx="43200" cy="5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34" name="Grouper 133"/>
              <p:cNvGrpSpPr/>
              <p:nvPr/>
            </p:nvGrpSpPr>
            <p:grpSpPr>
              <a:xfrm>
                <a:off x="11411997" y="756871"/>
                <a:ext cx="950443" cy="52259"/>
                <a:chOff x="11430000" y="609600"/>
                <a:chExt cx="659701" cy="54000"/>
              </a:xfrm>
            </p:grpSpPr>
            <p:cxnSp>
              <p:nvCxnSpPr>
                <p:cNvPr id="135" name="Connecteur droit 134"/>
                <p:cNvCxnSpPr/>
                <p:nvPr/>
              </p:nvCxnSpPr>
              <p:spPr>
                <a:xfrm>
                  <a:off x="11430000" y="609600"/>
                  <a:ext cx="0" cy="5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Connecteur droit 135"/>
                <p:cNvCxnSpPr/>
                <p:nvPr/>
              </p:nvCxnSpPr>
              <p:spPr>
                <a:xfrm>
                  <a:off x="12089701" y="609600"/>
                  <a:ext cx="0" cy="5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40" name="Grouper 139"/>
            <p:cNvGrpSpPr/>
            <p:nvPr/>
          </p:nvGrpSpPr>
          <p:grpSpPr>
            <a:xfrm>
              <a:off x="6099505" y="5410200"/>
              <a:ext cx="967413" cy="54000"/>
              <a:chOff x="11411993" y="756000"/>
              <a:chExt cx="967413" cy="54000"/>
            </a:xfrm>
          </p:grpSpPr>
          <p:grpSp>
            <p:nvGrpSpPr>
              <p:cNvPr id="141" name="Grouper 140"/>
              <p:cNvGrpSpPr/>
              <p:nvPr/>
            </p:nvGrpSpPr>
            <p:grpSpPr>
              <a:xfrm>
                <a:off x="11417021" y="756000"/>
                <a:ext cx="962385" cy="54000"/>
                <a:chOff x="7696200" y="2322000"/>
                <a:chExt cx="962385" cy="54000"/>
              </a:xfrm>
            </p:grpSpPr>
            <p:cxnSp>
              <p:nvCxnSpPr>
                <p:cNvPr id="145" name="Connecteur droit 144"/>
                <p:cNvCxnSpPr/>
                <p:nvPr/>
              </p:nvCxnSpPr>
              <p:spPr>
                <a:xfrm>
                  <a:off x="7696200" y="2349000"/>
                  <a:ext cx="96238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46" name="Rectangle 145"/>
                <p:cNvSpPr/>
                <p:nvPr/>
              </p:nvSpPr>
              <p:spPr>
                <a:xfrm>
                  <a:off x="8064585" y="2322000"/>
                  <a:ext cx="43200" cy="5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42" name="Grouper 141"/>
              <p:cNvGrpSpPr/>
              <p:nvPr/>
            </p:nvGrpSpPr>
            <p:grpSpPr>
              <a:xfrm>
                <a:off x="11411993" y="756871"/>
                <a:ext cx="967413" cy="52259"/>
                <a:chOff x="11430000" y="609600"/>
                <a:chExt cx="671480" cy="54000"/>
              </a:xfrm>
            </p:grpSpPr>
            <p:cxnSp>
              <p:nvCxnSpPr>
                <p:cNvPr id="143" name="Connecteur droit 142"/>
                <p:cNvCxnSpPr/>
                <p:nvPr/>
              </p:nvCxnSpPr>
              <p:spPr>
                <a:xfrm>
                  <a:off x="11430000" y="609600"/>
                  <a:ext cx="0" cy="5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Connecteur droit 143"/>
                <p:cNvCxnSpPr/>
                <p:nvPr/>
              </p:nvCxnSpPr>
              <p:spPr>
                <a:xfrm>
                  <a:off x="12101480" y="609600"/>
                  <a:ext cx="0" cy="5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sp>
        <p:nvSpPr>
          <p:cNvPr id="2" name="Titre 1"/>
          <p:cNvSpPr>
            <a:spLocks noGrp="1"/>
          </p:cNvSpPr>
          <p:nvPr>
            <p:ph type="title"/>
          </p:nvPr>
        </p:nvSpPr>
        <p:spPr>
          <a:xfrm>
            <a:off x="628650" y="1170000"/>
            <a:ext cx="7886700" cy="861530"/>
          </a:xfrm>
        </p:spPr>
        <p:txBody>
          <a:bodyPr>
            <a:normAutofit fontScale="90000"/>
          </a:bodyPr>
          <a:lstStyle/>
          <a:p>
            <a:r>
              <a:rPr lang="fr-FR" dirty="0"/>
              <a:t>Traitement initial par association de médicaments : diminution du risque de MCV (étude d’observation)</a:t>
            </a:r>
          </a:p>
        </p:txBody>
      </p:sp>
      <p:sp>
        <p:nvSpPr>
          <p:cNvPr id="98"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r">
              <a:defRPr/>
            </a:pPr>
            <a:r>
              <a:rPr lang="fr-FR" altLang="en-US" sz="1200" dirty="0">
                <a:ea typeface="MS PGothic" panose="020B0600070205080204" pitchFamily="34" charset="-128"/>
                <a:cs typeface="Helvetica"/>
              </a:rPr>
              <a:t/>
            </a:r>
            <a:br>
              <a:rPr lang="fr-FR" altLang="en-US" sz="1200" dirty="0">
                <a:ea typeface="MS PGothic" panose="020B0600070205080204" pitchFamily="34" charset="-128"/>
                <a:cs typeface="Helvetica"/>
              </a:rPr>
            </a:br>
            <a:r>
              <a:rPr lang="fr-FR" altLang="en-US" sz="1200" dirty="0" err="1">
                <a:ea typeface="MS PGothic" panose="020B0600070205080204" pitchFamily="34" charset="-128"/>
                <a:cs typeface="Helvetica"/>
              </a:rPr>
              <a:t>Gradman</a:t>
            </a:r>
            <a:r>
              <a:rPr lang="fr-FR" altLang="en-US" sz="1200" dirty="0">
                <a:ea typeface="MS PGothic" panose="020B0600070205080204" pitchFamily="34" charset="-128"/>
                <a:cs typeface="Helvetica"/>
              </a:rPr>
              <a:t> AH, et al. </a:t>
            </a:r>
            <a:r>
              <a:rPr lang="fr-FR" altLang="en-US" sz="1200" i="1" dirty="0">
                <a:ea typeface="MS PGothic" panose="020B0600070205080204" pitchFamily="34" charset="-128"/>
                <a:cs typeface="Helvetica"/>
              </a:rPr>
              <a:t>Hypertension</a:t>
            </a:r>
            <a:r>
              <a:rPr lang="fr-FR" altLang="en-US" sz="1200" dirty="0">
                <a:ea typeface="MS PGothic" panose="020B0600070205080204" pitchFamily="34" charset="-128"/>
                <a:cs typeface="Helvetica"/>
              </a:rPr>
              <a:t>, 2013;61(2):309-18.</a:t>
            </a:r>
          </a:p>
        </p:txBody>
      </p:sp>
    </p:spTree>
    <p:extLst>
      <p:ext uri="{BB962C8B-B14F-4D97-AF65-F5344CB8AC3E}">
        <p14:creationId xmlns:p14="http://schemas.microsoft.com/office/powerpoint/2010/main" val="22330370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28650" y="2250000"/>
            <a:ext cx="7886700" cy="4004496"/>
          </a:xfrm>
        </p:spPr>
        <p:txBody>
          <a:bodyPr>
            <a:noAutofit/>
          </a:bodyPr>
          <a:lstStyle/>
          <a:p>
            <a:pPr marL="7938" indent="0" algn="ctr">
              <a:buNone/>
            </a:pPr>
            <a:r>
              <a:rPr lang="fr-CA" sz="2200" b="1" dirty="0"/>
              <a:t>Utilité des AMM comme traitement de première intention démontrée dans 2 études fondamentales</a:t>
            </a:r>
          </a:p>
          <a:p>
            <a:pPr marL="7938" indent="0" algn="ctr">
              <a:buNone/>
            </a:pPr>
            <a:endParaRPr lang="fr-CA" sz="2200" dirty="0"/>
          </a:p>
          <a:p>
            <a:pPr marL="7938" indent="0" algn="ctr">
              <a:buNone/>
            </a:pPr>
            <a:r>
              <a:rPr lang="fr-CA" sz="2200" dirty="0"/>
              <a:t>HOPE-3. </a:t>
            </a:r>
            <a:r>
              <a:rPr lang="fr-CA" sz="2200" i="1" dirty="0"/>
              <a:t>N </a:t>
            </a:r>
            <a:r>
              <a:rPr lang="fr-CA" sz="2200" i="1" dirty="0" err="1"/>
              <a:t>Engl</a:t>
            </a:r>
            <a:r>
              <a:rPr lang="fr-CA" sz="2200" i="1" dirty="0"/>
              <a:t> J Med</a:t>
            </a:r>
            <a:r>
              <a:rPr lang="fr-CA" sz="2200" dirty="0"/>
              <a:t> 2016;374(21):2009-20</a:t>
            </a:r>
            <a:endParaRPr lang="fr-CA" sz="2200" dirty="0">
              <a:solidFill>
                <a:srgbClr val="C00000"/>
              </a:solidFill>
            </a:endParaRPr>
          </a:p>
          <a:p>
            <a:pPr marL="7938" lvl="1" indent="0" algn="ctr">
              <a:buNone/>
            </a:pPr>
            <a:r>
              <a:rPr lang="fr-CA" sz="1800" dirty="0">
                <a:solidFill>
                  <a:srgbClr val="C00000"/>
                </a:solidFill>
              </a:rPr>
              <a:t>Étude cardinale démontrant la supériorité d’une AMM </a:t>
            </a:r>
            <a:br>
              <a:rPr lang="fr-CA" sz="1800" dirty="0">
                <a:solidFill>
                  <a:srgbClr val="C00000"/>
                </a:solidFill>
              </a:rPr>
            </a:br>
            <a:r>
              <a:rPr lang="fr-CA" sz="1800" dirty="0">
                <a:solidFill>
                  <a:srgbClr val="C00000"/>
                </a:solidFill>
              </a:rPr>
              <a:t>(ARA/diurétique) sur un placébo</a:t>
            </a:r>
          </a:p>
          <a:p>
            <a:pPr marL="7938" lvl="1" indent="0" algn="ctr">
              <a:buNone/>
            </a:pPr>
            <a:endParaRPr lang="fr-CA" sz="2200" dirty="0">
              <a:solidFill>
                <a:srgbClr val="C00000"/>
              </a:solidFill>
            </a:endParaRPr>
          </a:p>
          <a:p>
            <a:pPr marL="7938" lvl="1" indent="0" algn="ctr">
              <a:buNone/>
            </a:pPr>
            <a:r>
              <a:rPr lang="fr-CA" sz="2200" dirty="0"/>
              <a:t>ACCOMPLISH. </a:t>
            </a:r>
            <a:r>
              <a:rPr lang="fr-CA" sz="2200" i="1" dirty="0"/>
              <a:t>N </a:t>
            </a:r>
            <a:r>
              <a:rPr lang="fr-CA" sz="2200" i="1" dirty="0" err="1"/>
              <a:t>Engl</a:t>
            </a:r>
            <a:r>
              <a:rPr lang="fr-CA" sz="2200" i="1" dirty="0"/>
              <a:t> J Med</a:t>
            </a:r>
            <a:r>
              <a:rPr lang="fr-CA" sz="2200" dirty="0"/>
              <a:t> 2008;359(23):2417-28 </a:t>
            </a:r>
          </a:p>
          <a:p>
            <a:pPr marL="7938" lvl="1" indent="0" algn="ctr">
              <a:buNone/>
            </a:pPr>
            <a:r>
              <a:rPr lang="fr-CA" sz="1800" dirty="0">
                <a:solidFill>
                  <a:srgbClr val="C00000"/>
                </a:solidFill>
              </a:rPr>
              <a:t>Démonstration de l’efficacité d’une AMM (IECA/IC) </a:t>
            </a:r>
            <a:br>
              <a:rPr lang="fr-CA" sz="1800" dirty="0">
                <a:solidFill>
                  <a:srgbClr val="C00000"/>
                </a:solidFill>
              </a:rPr>
            </a:br>
            <a:r>
              <a:rPr lang="fr-CA" sz="1800" dirty="0">
                <a:solidFill>
                  <a:srgbClr val="C00000"/>
                </a:solidFill>
              </a:rPr>
              <a:t>sur une substance active témoin</a:t>
            </a:r>
          </a:p>
        </p:txBody>
      </p:sp>
      <p:sp>
        <p:nvSpPr>
          <p:cNvPr id="3" name="Titre 2"/>
          <p:cNvSpPr>
            <a:spLocks noGrp="1"/>
          </p:cNvSpPr>
          <p:nvPr>
            <p:ph type="title"/>
          </p:nvPr>
        </p:nvSpPr>
        <p:spPr>
          <a:xfrm>
            <a:off x="628650" y="1170000"/>
            <a:ext cx="7886700" cy="861530"/>
          </a:xfrm>
        </p:spPr>
        <p:txBody>
          <a:bodyPr>
            <a:normAutofit fontScale="90000"/>
          </a:bodyPr>
          <a:lstStyle/>
          <a:p>
            <a:r>
              <a:rPr lang="fr-FR" dirty="0"/>
              <a:t>AMM – IECA/ARA avec IC/diurétique </a:t>
            </a:r>
            <a:br>
              <a:rPr lang="fr-FR" dirty="0"/>
            </a:br>
            <a:r>
              <a:rPr lang="fr-FR" dirty="0"/>
              <a:t>comme traitement de 1</a:t>
            </a:r>
            <a:r>
              <a:rPr lang="fr-FR" baseline="30000" dirty="0"/>
              <a:t>re</a:t>
            </a:r>
            <a:r>
              <a:rPr lang="fr-FR" dirty="0"/>
              <a:t> intention</a:t>
            </a:r>
          </a:p>
        </p:txBody>
      </p:sp>
    </p:spTree>
    <p:extLst>
      <p:ext uri="{BB962C8B-B14F-4D97-AF65-F5344CB8AC3E}">
        <p14:creationId xmlns:p14="http://schemas.microsoft.com/office/powerpoint/2010/main" val="42451223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628650" y="3544765"/>
            <a:ext cx="7905750" cy="2237814"/>
          </a:xfrm>
        </p:spPr>
        <p:txBody>
          <a:bodyPr>
            <a:noAutofit/>
          </a:bodyPr>
          <a:lstStyle/>
          <a:p>
            <a:pPr marL="179388" indent="-179388"/>
            <a:r>
              <a:rPr lang="fr-CA" sz="1600" b="1" dirty="0"/>
              <a:t>Plan d’étude :</a:t>
            </a:r>
            <a:r>
              <a:rPr lang="fr-CA" sz="1600" dirty="0"/>
              <a:t> ECRA, plan factoriel 2x2 (double insu)</a:t>
            </a:r>
          </a:p>
          <a:p>
            <a:pPr marL="179388" indent="-179388"/>
            <a:r>
              <a:rPr lang="fr-CA" sz="1600" b="1" dirty="0"/>
              <a:t>Population : </a:t>
            </a:r>
            <a:r>
              <a:rPr lang="fr-CA" sz="1600" dirty="0"/>
              <a:t>sujets à risque intermédiaire (pas de MCV); </a:t>
            </a:r>
            <a:br>
              <a:rPr lang="fr-CA" sz="1600" dirty="0"/>
            </a:br>
            <a:r>
              <a:rPr lang="fr-CA" sz="1600" dirty="0" err="1"/>
              <a:t>Rx</a:t>
            </a:r>
            <a:r>
              <a:rPr lang="fr-CA" sz="1600" dirty="0"/>
              <a:t> pour la PA au départ : 22 %; n = 12 705</a:t>
            </a:r>
          </a:p>
          <a:p>
            <a:pPr marL="179388" indent="-179388"/>
            <a:r>
              <a:rPr lang="fr-CA" sz="1600" b="1" dirty="0"/>
              <a:t>Intervention :</a:t>
            </a:r>
            <a:r>
              <a:rPr lang="fr-CA" sz="1600" dirty="0"/>
              <a:t> </a:t>
            </a:r>
            <a:r>
              <a:rPr lang="fr-CA" sz="1600" dirty="0" err="1"/>
              <a:t>candésartan</a:t>
            </a:r>
            <a:r>
              <a:rPr lang="fr-CA" sz="1600" dirty="0"/>
              <a:t>, 16 mg/d plus HCTZ, 12,5 mg/d </a:t>
            </a:r>
            <a:br>
              <a:rPr lang="fr-CA" sz="1600" dirty="0"/>
            </a:br>
            <a:r>
              <a:rPr lang="fr-CA" sz="1600" dirty="0"/>
              <a:t>contre </a:t>
            </a:r>
            <a:r>
              <a:rPr lang="fr-CA" sz="1600" dirty="0" err="1"/>
              <a:t>candésartan</a:t>
            </a:r>
            <a:r>
              <a:rPr lang="fr-CA" sz="1600" dirty="0"/>
              <a:t>, 16 mg/d plus placébo</a:t>
            </a:r>
          </a:p>
          <a:p>
            <a:pPr marL="179388" indent="-179388"/>
            <a:r>
              <a:rPr lang="fr-CA" sz="1600" b="1" dirty="0"/>
              <a:t>Résultats </a:t>
            </a:r>
            <a:r>
              <a:rPr lang="fr-CA" sz="1600" b="1" dirty="0" err="1"/>
              <a:t>princ</a:t>
            </a:r>
            <a:r>
              <a:rPr lang="fr-CA" sz="1600" b="1" dirty="0"/>
              <a:t>. :</a:t>
            </a:r>
            <a:r>
              <a:rPr lang="fr-CA" sz="1600" dirty="0"/>
              <a:t> dans l’ensemble, pas d’écart important entre les premiers (</a:t>
            </a:r>
            <a:r>
              <a:rPr lang="fr-CA" sz="1600" i="1" dirty="0"/>
              <a:t>p</a:t>
            </a:r>
            <a:r>
              <a:rPr lang="fr-CA" sz="1600" dirty="0"/>
              <a:t>=0,40) </a:t>
            </a:r>
            <a:br>
              <a:rPr lang="fr-CA" sz="1600" dirty="0"/>
            </a:br>
            <a:r>
              <a:rPr lang="fr-CA" sz="1600" dirty="0"/>
              <a:t>et deuxièmes résultats principaux (</a:t>
            </a:r>
            <a:r>
              <a:rPr lang="fr-CA" sz="1600" i="1" dirty="0"/>
              <a:t>p</a:t>
            </a:r>
            <a:r>
              <a:rPr lang="fr-CA" sz="1600" dirty="0"/>
              <a:t>=0,51)</a:t>
            </a:r>
          </a:p>
          <a:p>
            <a:pPr marL="574676" lvl="1" indent="-179388"/>
            <a:r>
              <a:rPr lang="fr-CA" sz="1400" dirty="0"/>
              <a:t>1</a:t>
            </a:r>
            <a:r>
              <a:rPr lang="fr-CA" sz="1400" baseline="30000" dirty="0"/>
              <a:t>er</a:t>
            </a:r>
            <a:r>
              <a:rPr lang="fr-CA" sz="1400" dirty="0"/>
              <a:t> résultat principal : mort par MCV, IM non mortel, AVC non mortel</a:t>
            </a:r>
          </a:p>
          <a:p>
            <a:pPr marL="574676" lvl="1" indent="-179388"/>
            <a:r>
              <a:rPr lang="fr-CA" sz="1400" dirty="0"/>
              <a:t>2</a:t>
            </a:r>
            <a:r>
              <a:rPr lang="fr-CA" sz="1400" baseline="30000" dirty="0"/>
              <a:t>e</a:t>
            </a:r>
            <a:r>
              <a:rPr lang="fr-CA" sz="1400" dirty="0"/>
              <a:t> résultat principal :  mêmes que précédents + réanimation après arrêt cardiaque,</a:t>
            </a:r>
            <a:br>
              <a:rPr lang="fr-CA" sz="1400" dirty="0"/>
            </a:br>
            <a:r>
              <a:rPr lang="fr-CA" sz="1400" dirty="0"/>
              <a:t>insuffisance cardiaque, revascularisation                         </a:t>
            </a:r>
            <a:br>
              <a:rPr lang="fr-CA" sz="1400" dirty="0"/>
            </a:br>
            <a:endParaRPr lang="fr-CA" sz="1400" dirty="0"/>
          </a:p>
        </p:txBody>
      </p:sp>
      <p:pic>
        <p:nvPicPr>
          <p:cNvPr id="6" name="Picture 4" descr="Screen Shot 2016-10-06 at 9.26.31 PM.png"/>
          <p:cNvPicPr>
            <a:picLocks noChangeAspect="1"/>
          </p:cNvPicPr>
          <p:nvPr/>
        </p:nvPicPr>
        <p:blipFill rotWithShape="1">
          <a:blip r:embed="rId3" cstate="print"/>
          <a:srcRect t="-3520"/>
          <a:stretch/>
        </p:blipFill>
        <p:spPr>
          <a:xfrm>
            <a:off x="1295400" y="1143000"/>
            <a:ext cx="6629400" cy="2241244"/>
          </a:xfrm>
          <a:prstGeom prst="rect">
            <a:avLst/>
          </a:prstGeom>
        </p:spPr>
      </p:pic>
      <p:sp>
        <p:nvSpPr>
          <p:cNvPr id="8" name="TextBox 1"/>
          <p:cNvSpPr txBox="1"/>
          <p:nvPr/>
        </p:nvSpPr>
        <p:spPr>
          <a:xfrm>
            <a:off x="7543800" y="533400"/>
            <a:ext cx="1371600" cy="523220"/>
          </a:xfrm>
          <a:prstGeom prst="rect">
            <a:avLst/>
          </a:prstGeom>
          <a:noFill/>
          <a:ln w="28575">
            <a:solidFill>
              <a:schemeClr val="tx2"/>
            </a:solidFill>
          </a:ln>
        </p:spPr>
        <p:txBody>
          <a:bodyPr wrap="square" rtlCol="0">
            <a:spAutoFit/>
          </a:bodyPr>
          <a:lstStyle/>
          <a:p>
            <a:pPr algn="ctr"/>
            <a:r>
              <a:rPr lang="en-US" sz="2800" b="1" dirty="0"/>
              <a:t>HOPE-3</a:t>
            </a:r>
          </a:p>
        </p:txBody>
      </p:sp>
      <p:sp>
        <p:nvSpPr>
          <p:cNvPr id="2" name="Rectangle 1"/>
          <p:cNvSpPr/>
          <p:nvPr/>
        </p:nvSpPr>
        <p:spPr>
          <a:xfrm>
            <a:off x="5867400" y="6504801"/>
            <a:ext cx="3116494" cy="276999"/>
          </a:xfrm>
          <a:prstGeom prst="rect">
            <a:avLst/>
          </a:prstGeom>
        </p:spPr>
        <p:txBody>
          <a:bodyPr wrap="none">
            <a:spAutoFit/>
          </a:bodyPr>
          <a:lstStyle/>
          <a:p>
            <a:r>
              <a:rPr lang="fr-CA" sz="1200" dirty="0"/>
              <a:t>ECRA : essai comparatif, à répartition aléatoire.</a:t>
            </a:r>
          </a:p>
        </p:txBody>
      </p:sp>
    </p:spTree>
    <p:extLst>
      <p:ext uri="{BB962C8B-B14F-4D97-AF65-F5344CB8AC3E}">
        <p14:creationId xmlns:p14="http://schemas.microsoft.com/office/powerpoint/2010/main" val="6085965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descr="Screen Shot 2016-10-12 at 12.07.01 AM.png"/>
          <p:cNvPicPr>
            <a:picLocks noChangeAspect="1"/>
          </p:cNvPicPr>
          <p:nvPr/>
        </p:nvPicPr>
        <p:blipFill rotWithShape="1">
          <a:blip r:embed="rId3" cstate="print"/>
          <a:srcRect l="983" t="2824" r="2638" b="2576"/>
          <a:stretch/>
        </p:blipFill>
        <p:spPr>
          <a:xfrm>
            <a:off x="827773" y="1295400"/>
            <a:ext cx="7478027" cy="5105400"/>
          </a:xfrm>
          <a:prstGeom prst="rect">
            <a:avLst/>
          </a:prstGeom>
        </p:spPr>
      </p:pic>
      <p:sp>
        <p:nvSpPr>
          <p:cNvPr id="11" name="Oval 7"/>
          <p:cNvSpPr/>
          <p:nvPr/>
        </p:nvSpPr>
        <p:spPr>
          <a:xfrm>
            <a:off x="5257800" y="2819400"/>
            <a:ext cx="987920" cy="197584"/>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Oval 9"/>
          <p:cNvSpPr/>
          <p:nvPr/>
        </p:nvSpPr>
        <p:spPr>
          <a:xfrm>
            <a:off x="5336680" y="5441216"/>
            <a:ext cx="987920" cy="197584"/>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extBox 1"/>
          <p:cNvSpPr txBox="1"/>
          <p:nvPr/>
        </p:nvSpPr>
        <p:spPr>
          <a:xfrm>
            <a:off x="7543800" y="533400"/>
            <a:ext cx="1371600" cy="523220"/>
          </a:xfrm>
          <a:prstGeom prst="rect">
            <a:avLst/>
          </a:prstGeom>
          <a:noFill/>
          <a:ln w="28575">
            <a:solidFill>
              <a:schemeClr val="tx2"/>
            </a:solidFill>
          </a:ln>
        </p:spPr>
        <p:txBody>
          <a:bodyPr wrap="square" rtlCol="0">
            <a:spAutoFit/>
          </a:bodyPr>
          <a:lstStyle/>
          <a:p>
            <a:pPr algn="ctr"/>
            <a:r>
              <a:rPr lang="en-US" sz="2800" b="1" dirty="0"/>
              <a:t>HOPE-3</a:t>
            </a:r>
          </a:p>
        </p:txBody>
      </p:sp>
      <p:sp>
        <p:nvSpPr>
          <p:cNvPr id="14"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lvl="0" algn="r">
              <a:defRPr/>
            </a:pPr>
            <a:r>
              <a:rPr lang="is-IS" altLang="en-US" sz="1200" dirty="0">
                <a:ea typeface="MS PGothic" panose="020B0600070205080204" pitchFamily="34" charset="-128"/>
                <a:cs typeface="Helvetica"/>
              </a:rPr>
              <a:t/>
            </a:r>
            <a:br>
              <a:rPr lang="is-IS" altLang="en-US" sz="1200" dirty="0">
                <a:ea typeface="MS PGothic" panose="020B0600070205080204" pitchFamily="34" charset="-128"/>
                <a:cs typeface="Helvetica"/>
              </a:rPr>
            </a:br>
            <a:r>
              <a:rPr lang="is-IS" altLang="en-US" sz="1200" dirty="0">
                <a:ea typeface="MS PGothic" panose="020B0600070205080204" pitchFamily="34" charset="-128"/>
                <a:cs typeface="Helvetica"/>
              </a:rPr>
              <a:t>HOPE-3. </a:t>
            </a:r>
            <a:r>
              <a:rPr lang="is-IS" altLang="en-US" sz="1200" i="1" dirty="0">
                <a:ea typeface="MS PGothic" panose="020B0600070205080204" pitchFamily="34" charset="-128"/>
                <a:cs typeface="Helvetica"/>
              </a:rPr>
              <a:t>N Engl J Med</a:t>
            </a:r>
            <a:r>
              <a:rPr lang="is-IS" altLang="en-US" sz="1200" dirty="0">
                <a:ea typeface="MS PGothic" panose="020B0600070205080204" pitchFamily="34" charset="-128"/>
                <a:cs typeface="Helvetica"/>
              </a:rPr>
              <a:t>, 2016;374(21):2009-20.</a:t>
            </a:r>
          </a:p>
        </p:txBody>
      </p:sp>
      <p:sp>
        <p:nvSpPr>
          <p:cNvPr id="2" name="TextBox 1"/>
          <p:cNvSpPr txBox="1"/>
          <p:nvPr/>
        </p:nvSpPr>
        <p:spPr>
          <a:xfrm>
            <a:off x="2362200" y="838200"/>
            <a:ext cx="6003009" cy="461665"/>
          </a:xfrm>
          <a:prstGeom prst="rect">
            <a:avLst/>
          </a:prstGeom>
          <a:noFill/>
        </p:spPr>
        <p:txBody>
          <a:bodyPr wrap="square" rtlCol="0">
            <a:spAutoFit/>
          </a:bodyPr>
          <a:lstStyle/>
          <a:p>
            <a:r>
              <a:rPr lang="en-US" sz="2400" dirty="0" err="1">
                <a:solidFill>
                  <a:srgbClr val="A01A23"/>
                </a:solidFill>
              </a:rPr>
              <a:t>Résultats</a:t>
            </a:r>
            <a:r>
              <a:rPr lang="en-US" sz="2000" dirty="0">
                <a:solidFill>
                  <a:srgbClr val="A01A23"/>
                </a:solidFill>
              </a:rPr>
              <a:t> – PA </a:t>
            </a:r>
            <a:r>
              <a:rPr lang="en-US" sz="2000" dirty="0" err="1">
                <a:solidFill>
                  <a:srgbClr val="A01A23"/>
                </a:solidFill>
              </a:rPr>
              <a:t>initiale</a:t>
            </a:r>
            <a:r>
              <a:rPr lang="en-US" sz="2000" dirty="0">
                <a:solidFill>
                  <a:srgbClr val="A01A23"/>
                </a:solidFill>
              </a:rPr>
              <a:t> </a:t>
            </a:r>
            <a:r>
              <a:rPr lang="en-US" sz="2000" dirty="0" err="1">
                <a:solidFill>
                  <a:srgbClr val="A01A23"/>
                </a:solidFill>
              </a:rPr>
              <a:t>présentée</a:t>
            </a:r>
            <a:r>
              <a:rPr lang="en-US" sz="2000" dirty="0">
                <a:solidFill>
                  <a:srgbClr val="A01A23"/>
                </a:solidFill>
              </a:rPr>
              <a:t> en </a:t>
            </a:r>
            <a:r>
              <a:rPr lang="en-US" sz="2000" dirty="0" err="1">
                <a:solidFill>
                  <a:srgbClr val="A01A23"/>
                </a:solidFill>
              </a:rPr>
              <a:t>tertiles</a:t>
            </a:r>
            <a:endParaRPr lang="en-US" sz="2000" dirty="0">
              <a:solidFill>
                <a:srgbClr val="A01A23"/>
              </a:solidFill>
            </a:endParaRPr>
          </a:p>
        </p:txBody>
      </p:sp>
    </p:spTree>
    <p:extLst>
      <p:ext uri="{BB962C8B-B14F-4D97-AF65-F5344CB8AC3E}">
        <p14:creationId xmlns:p14="http://schemas.microsoft.com/office/powerpoint/2010/main" val="18461930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628650" y="3733800"/>
            <a:ext cx="7886700" cy="2743200"/>
          </a:xfrm>
        </p:spPr>
        <p:txBody>
          <a:bodyPr>
            <a:noAutofit/>
          </a:bodyPr>
          <a:lstStyle/>
          <a:p>
            <a:pPr>
              <a:spcAft>
                <a:spcPts val="900"/>
              </a:spcAft>
            </a:pPr>
            <a:r>
              <a:rPr lang="fr-CA" sz="1800" b="1" dirty="0"/>
              <a:t>Plan d’étude :</a:t>
            </a:r>
            <a:r>
              <a:rPr lang="fr-CA" sz="1800" dirty="0"/>
              <a:t> essai comparatif, à répartition aléatoire (double insu)</a:t>
            </a:r>
          </a:p>
          <a:p>
            <a:pPr>
              <a:spcAft>
                <a:spcPts val="900"/>
              </a:spcAft>
            </a:pPr>
            <a:r>
              <a:rPr lang="fr-CA" sz="1800" b="1" dirty="0"/>
              <a:t>Population : </a:t>
            </a:r>
            <a:r>
              <a:rPr lang="fr-CA" sz="1800" dirty="0"/>
              <a:t>sujets à risque élevé; </a:t>
            </a:r>
            <a:r>
              <a:rPr lang="fr-CA" sz="1800" dirty="0" err="1"/>
              <a:t>Rx</a:t>
            </a:r>
            <a:r>
              <a:rPr lang="fr-CA" sz="1800" dirty="0"/>
              <a:t> pour la PA au départ : 97 %; n = 11 506</a:t>
            </a:r>
          </a:p>
          <a:p>
            <a:pPr>
              <a:spcAft>
                <a:spcPts val="900"/>
              </a:spcAft>
            </a:pPr>
            <a:r>
              <a:rPr lang="fr-CA" sz="1800" b="1" dirty="0"/>
              <a:t>Intervention :</a:t>
            </a:r>
            <a:r>
              <a:rPr lang="fr-CA" sz="1800" dirty="0"/>
              <a:t> </a:t>
            </a:r>
            <a:r>
              <a:rPr lang="fr-CA" sz="1800" dirty="0" err="1"/>
              <a:t>bénazépril</a:t>
            </a:r>
            <a:r>
              <a:rPr lang="fr-CA" sz="1800" dirty="0"/>
              <a:t> plus </a:t>
            </a:r>
            <a:r>
              <a:rPr lang="fr-CA" sz="1800" dirty="0" err="1"/>
              <a:t>amlodipine</a:t>
            </a:r>
            <a:r>
              <a:rPr lang="fr-CA" sz="1800" dirty="0"/>
              <a:t> contre </a:t>
            </a:r>
            <a:r>
              <a:rPr lang="fr-CA" sz="1800" dirty="0" err="1"/>
              <a:t>bénazépril</a:t>
            </a:r>
            <a:r>
              <a:rPr lang="fr-CA" sz="1800" dirty="0"/>
              <a:t> plus HCTZ</a:t>
            </a:r>
          </a:p>
          <a:p>
            <a:pPr>
              <a:spcAft>
                <a:spcPts val="900"/>
              </a:spcAft>
            </a:pPr>
            <a:r>
              <a:rPr lang="fr-CA" sz="1800" b="1" dirty="0"/>
              <a:t>Résultats </a:t>
            </a:r>
            <a:r>
              <a:rPr lang="fr-CA" sz="1800" b="1" dirty="0" err="1"/>
              <a:t>princ</a:t>
            </a:r>
            <a:r>
              <a:rPr lang="fr-CA" sz="1800" b="1" dirty="0"/>
              <a:t>. : </a:t>
            </a:r>
            <a:r>
              <a:rPr lang="fr-CA" sz="1800" dirty="0"/>
              <a:t>mort par MCV, IM non mortel, AVC non mortel, </a:t>
            </a:r>
            <a:r>
              <a:rPr lang="fr-CA" sz="1800" dirty="0" err="1"/>
              <a:t>hosp</a:t>
            </a:r>
            <a:r>
              <a:rPr lang="fr-CA" sz="1800" dirty="0"/>
              <a:t>. pour angine, réanimation après arrêt cardiaque, </a:t>
            </a:r>
            <a:r>
              <a:rPr lang="fr-CA" sz="1800" dirty="0" err="1"/>
              <a:t>revasc</a:t>
            </a:r>
            <a:r>
              <a:rPr lang="fr-CA" sz="1800" dirty="0"/>
              <a:t>. coronarienne</a:t>
            </a:r>
          </a:p>
          <a:p>
            <a:pPr lvl="1">
              <a:spcAft>
                <a:spcPts val="900"/>
              </a:spcAft>
            </a:pPr>
            <a:r>
              <a:rPr lang="fr-CA" sz="1600" dirty="0"/>
              <a:t>Étude terminée plus tôt que prévu, après un suivi moyen de 36 mois</a:t>
            </a:r>
          </a:p>
        </p:txBody>
      </p:sp>
      <p:grpSp>
        <p:nvGrpSpPr>
          <p:cNvPr id="8" name="Grouper 7"/>
          <p:cNvGrpSpPr/>
          <p:nvPr/>
        </p:nvGrpSpPr>
        <p:grpSpPr>
          <a:xfrm>
            <a:off x="1295401" y="1143000"/>
            <a:ext cx="6589898" cy="2286000"/>
            <a:chOff x="1295401" y="1143000"/>
            <a:chExt cx="6589898" cy="2286000"/>
          </a:xfrm>
        </p:grpSpPr>
        <p:pic>
          <p:nvPicPr>
            <p:cNvPr id="9" name="Picture 5" descr="Screen Shot 2016-10-12 at 12.16.56 AM.png"/>
            <p:cNvPicPr>
              <a:picLocks noChangeAspect="1"/>
            </p:cNvPicPr>
            <p:nvPr/>
          </p:nvPicPr>
          <p:blipFill rotWithShape="1">
            <a:blip r:embed="rId3" cstate="print"/>
            <a:srcRect b="45455"/>
            <a:stretch/>
          </p:blipFill>
          <p:spPr>
            <a:xfrm>
              <a:off x="1295401" y="1143000"/>
              <a:ext cx="6589898" cy="1371600"/>
            </a:xfrm>
            <a:prstGeom prst="rect">
              <a:avLst/>
            </a:prstGeom>
          </p:spPr>
        </p:pic>
        <p:pic>
          <p:nvPicPr>
            <p:cNvPr id="10" name="Picture 5" descr="Screen Shot 2016-10-12 at 12.16.56 AM.png"/>
            <p:cNvPicPr>
              <a:picLocks noChangeAspect="1"/>
            </p:cNvPicPr>
            <p:nvPr/>
          </p:nvPicPr>
          <p:blipFill rotWithShape="1">
            <a:blip r:embed="rId3" cstate="print"/>
            <a:srcRect t="66667"/>
            <a:stretch/>
          </p:blipFill>
          <p:spPr>
            <a:xfrm>
              <a:off x="1295401" y="2590800"/>
              <a:ext cx="6589898" cy="838200"/>
            </a:xfrm>
            <a:prstGeom prst="rect">
              <a:avLst/>
            </a:prstGeom>
          </p:spPr>
        </p:pic>
      </p:grpSp>
      <p:sp>
        <p:nvSpPr>
          <p:cNvPr id="11" name="TextBox 1"/>
          <p:cNvSpPr txBox="1"/>
          <p:nvPr/>
        </p:nvSpPr>
        <p:spPr>
          <a:xfrm>
            <a:off x="6629400" y="533400"/>
            <a:ext cx="2286000" cy="523220"/>
          </a:xfrm>
          <a:prstGeom prst="rect">
            <a:avLst/>
          </a:prstGeom>
          <a:noFill/>
          <a:ln w="28575">
            <a:solidFill>
              <a:schemeClr val="tx2"/>
            </a:solidFill>
          </a:ln>
        </p:spPr>
        <p:txBody>
          <a:bodyPr wrap="square" rtlCol="0">
            <a:spAutoFit/>
          </a:bodyPr>
          <a:lstStyle/>
          <a:p>
            <a:pPr algn="ctr"/>
            <a:r>
              <a:rPr lang="en-US" sz="2800" b="1"/>
              <a:t>ACCOMPLISH</a:t>
            </a:r>
            <a:endParaRPr lang="en-US" sz="2800" b="1" dirty="0"/>
          </a:p>
        </p:txBody>
      </p:sp>
    </p:spTree>
    <p:extLst>
      <p:ext uri="{BB962C8B-B14F-4D97-AF65-F5344CB8AC3E}">
        <p14:creationId xmlns:p14="http://schemas.microsoft.com/office/powerpoint/2010/main" val="14369284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5" descr="Screen Shot 2016-10-12 at 12.26.41 AM.png"/>
          <p:cNvPicPr>
            <a:picLocks noChangeAspect="1"/>
          </p:cNvPicPr>
          <p:nvPr/>
        </p:nvPicPr>
        <p:blipFill rotWithShape="1">
          <a:blip r:embed="rId3" cstate="print"/>
          <a:srcRect l="24088" t="2733" r="1480" b="35526"/>
          <a:stretch/>
        </p:blipFill>
        <p:spPr>
          <a:xfrm>
            <a:off x="2388588" y="762000"/>
            <a:ext cx="6374411" cy="3442900"/>
          </a:xfrm>
          <a:prstGeom prst="rect">
            <a:avLst/>
          </a:prstGeom>
        </p:spPr>
      </p:pic>
      <p:sp>
        <p:nvSpPr>
          <p:cNvPr id="12" name="Content Placeholder 6"/>
          <p:cNvSpPr txBox="1">
            <a:spLocks/>
          </p:cNvSpPr>
          <p:nvPr/>
        </p:nvSpPr>
        <p:spPr>
          <a:xfrm>
            <a:off x="323528" y="6036807"/>
            <a:ext cx="8439472" cy="516393"/>
          </a:xfrm>
          <a:prstGeom prst="rect">
            <a:avLst/>
          </a:prstGeom>
        </p:spPr>
        <p:txBody>
          <a:bodyPr vert="horz" lIns="0" tIns="46800" rIns="0" bIns="45720" rtlCol="0" anchor="t">
            <a:noAutofit/>
          </a:bodyPr>
          <a:lstStyle>
            <a:lvl1pPr marL="323850" indent="-323850" algn="l" defTabSz="914400" rtl="0" eaLnBrk="1" latinLnBrk="0" hangingPunct="1">
              <a:lnSpc>
                <a:spcPct val="100000"/>
              </a:lnSpc>
              <a:spcBef>
                <a:spcPts val="600"/>
              </a:spcBef>
              <a:spcAft>
                <a:spcPts val="300"/>
              </a:spcAft>
              <a:buClr>
                <a:schemeClr val="accent1"/>
              </a:buClr>
              <a:buFont typeface="Arial" panose="020B0604020202020204" pitchFamily="34" charset="0"/>
              <a:buChar char="•"/>
              <a:tabLst/>
              <a:defRPr sz="2600" kern="1200">
                <a:solidFill>
                  <a:schemeClr val="tx1"/>
                </a:solidFill>
                <a:latin typeface="+mn-lt"/>
                <a:ea typeface="+mn-ea"/>
                <a:cs typeface="+mn-cs"/>
              </a:defRPr>
            </a:lvl1pPr>
            <a:lvl2pPr marL="719138" indent="-261938" algn="l" defTabSz="914400" rtl="0" eaLnBrk="1" latinLnBrk="0" hangingPunct="1">
              <a:lnSpc>
                <a:spcPct val="100000"/>
              </a:lnSpc>
              <a:spcBef>
                <a:spcPts val="600"/>
              </a:spcBef>
              <a:spcAft>
                <a:spcPts val="300"/>
              </a:spcAft>
              <a:buClr>
                <a:schemeClr val="bg2">
                  <a:lumMod val="50000"/>
                </a:schemeClr>
              </a:buClr>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300"/>
              </a:spcAft>
              <a:buClr>
                <a:schemeClr val="bg2">
                  <a:lumMod val="50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300"/>
              </a:spcAft>
              <a:buClr>
                <a:schemeClr val="bg2">
                  <a:lumMod val="50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300"/>
              </a:spcAft>
              <a:buClr>
                <a:schemeClr val="bg2">
                  <a:lumMod val="50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CA" sz="2000" dirty="0" err="1">
                <a:solidFill>
                  <a:srgbClr val="C00000"/>
                </a:solidFill>
              </a:rPr>
              <a:t>Bénazépril</a:t>
            </a:r>
            <a:r>
              <a:rPr lang="fr-CA" sz="2000" dirty="0">
                <a:solidFill>
                  <a:srgbClr val="C00000"/>
                </a:solidFill>
              </a:rPr>
              <a:t>–</a:t>
            </a:r>
            <a:r>
              <a:rPr lang="fr-CA" sz="2000" dirty="0" err="1">
                <a:solidFill>
                  <a:srgbClr val="C00000"/>
                </a:solidFill>
              </a:rPr>
              <a:t>amlo</a:t>
            </a:r>
            <a:r>
              <a:rPr lang="fr-CA" sz="2000" dirty="0">
                <a:solidFill>
                  <a:srgbClr val="C00000"/>
                </a:solidFill>
              </a:rPr>
              <a:t>. supérieure à </a:t>
            </a:r>
            <a:r>
              <a:rPr lang="fr-CA" sz="2000" dirty="0" err="1">
                <a:solidFill>
                  <a:srgbClr val="C00000"/>
                </a:solidFill>
              </a:rPr>
              <a:t>bénaz</a:t>
            </a:r>
            <a:r>
              <a:rPr lang="fr-CA" sz="2000" dirty="0">
                <a:solidFill>
                  <a:srgbClr val="C00000"/>
                </a:solidFill>
              </a:rPr>
              <a:t>.–HCTZ dans </a:t>
            </a:r>
            <a:r>
              <a:rPr lang="fr-CA" sz="2000" dirty="0">
                <a:solidFill>
                  <a:srgbClr val="C00000"/>
                </a:solidFill>
                <a:sym typeface="Symbol" panose="05050102010706020507" pitchFamily="18" charset="2"/>
              </a:rPr>
              <a:t> </a:t>
            </a:r>
            <a:r>
              <a:rPr lang="fr-CA" sz="2000" dirty="0" err="1">
                <a:solidFill>
                  <a:srgbClr val="C00000"/>
                </a:solidFill>
                <a:sym typeface="Symbol" panose="05050102010706020507" pitchFamily="18" charset="2"/>
              </a:rPr>
              <a:t>évén</a:t>
            </a:r>
            <a:r>
              <a:rPr lang="fr-CA" sz="2000" dirty="0">
                <a:solidFill>
                  <a:srgbClr val="C00000"/>
                </a:solidFill>
                <a:sym typeface="Symbol" panose="05050102010706020507" pitchFamily="18" charset="2"/>
              </a:rPr>
              <a:t>. </a:t>
            </a:r>
            <a:r>
              <a:rPr lang="fr-CA" sz="2000" dirty="0" err="1">
                <a:solidFill>
                  <a:srgbClr val="C00000"/>
                </a:solidFill>
                <a:sym typeface="Symbol" panose="05050102010706020507" pitchFamily="18" charset="2"/>
              </a:rPr>
              <a:t>cardiaq</a:t>
            </a:r>
            <a:r>
              <a:rPr lang="fr-CA" sz="2000" dirty="0">
                <a:solidFill>
                  <a:srgbClr val="C00000"/>
                </a:solidFill>
                <a:sym typeface="Symbol" panose="05050102010706020507" pitchFamily="18" charset="2"/>
              </a:rPr>
              <a:t>. indés. graves</a:t>
            </a:r>
            <a:endParaRPr lang="fr-CA" sz="2000" dirty="0">
              <a:solidFill>
                <a:srgbClr val="C00000"/>
              </a:solidFill>
            </a:endParaRPr>
          </a:p>
        </p:txBody>
      </p:sp>
      <p:sp>
        <p:nvSpPr>
          <p:cNvPr id="13" name="TextBox 1"/>
          <p:cNvSpPr txBox="1"/>
          <p:nvPr/>
        </p:nvSpPr>
        <p:spPr>
          <a:xfrm>
            <a:off x="6629400" y="533400"/>
            <a:ext cx="2286000" cy="523220"/>
          </a:xfrm>
          <a:prstGeom prst="rect">
            <a:avLst/>
          </a:prstGeom>
          <a:noFill/>
          <a:ln w="28575">
            <a:solidFill>
              <a:schemeClr val="tx2"/>
            </a:solidFill>
          </a:ln>
        </p:spPr>
        <p:txBody>
          <a:bodyPr wrap="square" rtlCol="0">
            <a:spAutoFit/>
          </a:bodyPr>
          <a:lstStyle/>
          <a:p>
            <a:pPr algn="ctr"/>
            <a:r>
              <a:rPr lang="en-US" sz="2800" b="1"/>
              <a:t>ACCOMPLISH</a:t>
            </a:r>
            <a:endParaRPr lang="en-US" sz="2800" b="1" dirty="0"/>
          </a:p>
        </p:txBody>
      </p:sp>
      <p:pic>
        <p:nvPicPr>
          <p:cNvPr id="14" name="Picture 5" descr="Screen Shot 2016-10-12 at 12.26.41 AM.png"/>
          <p:cNvPicPr>
            <a:picLocks noChangeAspect="1"/>
          </p:cNvPicPr>
          <p:nvPr/>
        </p:nvPicPr>
        <p:blipFill rotWithShape="1">
          <a:blip r:embed="rId3" cstate="print"/>
          <a:srcRect l="1536" t="65364" r="1480" b="2980"/>
          <a:stretch/>
        </p:blipFill>
        <p:spPr>
          <a:xfrm>
            <a:off x="457200" y="4251761"/>
            <a:ext cx="8305800" cy="1765250"/>
          </a:xfrm>
          <a:prstGeom prst="rect">
            <a:avLst/>
          </a:prstGeom>
        </p:spPr>
      </p:pic>
      <p:sp>
        <p:nvSpPr>
          <p:cNvPr id="15" name="Shape 374"/>
          <p:cNvSpPr/>
          <p:nvPr/>
        </p:nvSpPr>
        <p:spPr>
          <a:xfrm>
            <a:off x="747807" y="6345981"/>
            <a:ext cx="8181468" cy="46166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lvl="0" algn="r">
              <a:defRPr/>
            </a:pPr>
            <a:r>
              <a:rPr lang="is-IS" altLang="en-US" sz="1200" dirty="0">
                <a:ea typeface="MS PGothic" panose="020B0600070205080204" pitchFamily="34" charset="-128"/>
                <a:cs typeface="Helvetica"/>
              </a:rPr>
              <a:t/>
            </a:r>
            <a:br>
              <a:rPr lang="is-IS" altLang="en-US" sz="1200" dirty="0">
                <a:ea typeface="MS PGothic" panose="020B0600070205080204" pitchFamily="34" charset="-128"/>
                <a:cs typeface="Helvetica"/>
              </a:rPr>
            </a:br>
            <a:r>
              <a:rPr lang="is-IS" altLang="en-US" sz="1200" dirty="0">
                <a:ea typeface="MS PGothic" panose="020B0600070205080204" pitchFamily="34" charset="-128"/>
                <a:cs typeface="Helvetica"/>
              </a:rPr>
              <a:t>ACCOMPLISH. </a:t>
            </a:r>
            <a:r>
              <a:rPr lang="is-IS" altLang="en-US" sz="1200" i="1" dirty="0">
                <a:ea typeface="MS PGothic" panose="020B0600070205080204" pitchFamily="34" charset="-128"/>
                <a:cs typeface="Helvetica"/>
              </a:rPr>
              <a:t>N Engl J Med</a:t>
            </a:r>
            <a:r>
              <a:rPr lang="is-IS" altLang="en-US" sz="1200" dirty="0">
                <a:ea typeface="MS PGothic" panose="020B0600070205080204" pitchFamily="34" charset="-128"/>
                <a:cs typeface="Helvetica"/>
              </a:rPr>
              <a:t>, 2008;359(23):2417-28.</a:t>
            </a:r>
          </a:p>
        </p:txBody>
      </p:sp>
      <p:sp>
        <p:nvSpPr>
          <p:cNvPr id="7" name="TextBox 6"/>
          <p:cNvSpPr txBox="1"/>
          <p:nvPr/>
        </p:nvSpPr>
        <p:spPr>
          <a:xfrm>
            <a:off x="323529" y="1562133"/>
            <a:ext cx="2114872" cy="16004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RRA = 2,2%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(11,8% </a:t>
            </a:r>
            <a:r>
              <a:rPr kumimoji="0" lang="en-US" sz="1400" b="1" i="0" u="none" strike="noStrike" kern="1200" cap="none" spc="0" normalizeH="0" baseline="0" noProof="0" dirty="0" err="1">
                <a:ln>
                  <a:noFill/>
                </a:ln>
                <a:solidFill>
                  <a:prstClr val="black"/>
                </a:solidFill>
                <a:effectLst/>
                <a:uLnTx/>
                <a:uFillTx/>
                <a:latin typeface="Calibri"/>
                <a:ea typeface="+mn-ea"/>
                <a:cs typeface="+mn-cs"/>
              </a:rPr>
              <a:t>contre</a:t>
            </a:r>
            <a:r>
              <a:rPr kumimoji="0" lang="en-US" sz="1400" b="1" i="0" u="none" strike="noStrike" kern="1200" cap="none" spc="0" normalizeH="0" baseline="0" noProof="0" dirty="0">
                <a:ln>
                  <a:noFill/>
                </a:ln>
                <a:solidFill>
                  <a:prstClr val="black"/>
                </a:solidFill>
                <a:effectLst/>
                <a:uLnTx/>
                <a:uFillTx/>
                <a:latin typeface="Calibri"/>
                <a:ea typeface="+mn-ea"/>
                <a:cs typeface="+mn-cs"/>
              </a:rPr>
              <a:t> 9,6% pour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IECA-HCTZ </a:t>
            </a:r>
            <a:r>
              <a:rPr kumimoji="0" lang="en-US" sz="1400" b="1" i="0" u="none" strike="noStrike" kern="1200" cap="none" spc="0" normalizeH="0" baseline="0" noProof="0" dirty="0" err="1">
                <a:ln>
                  <a:noFill/>
                </a:ln>
                <a:solidFill>
                  <a:prstClr val="black"/>
                </a:solidFill>
                <a:effectLst/>
                <a:uLnTx/>
                <a:uFillTx/>
                <a:latin typeface="Calibri"/>
                <a:ea typeface="+mn-ea"/>
                <a:cs typeface="+mn-cs"/>
              </a:rPr>
              <a:t>contre</a:t>
            </a:r>
            <a:r>
              <a:rPr kumimoji="0" lang="en-US" sz="1400" b="1" i="0" u="none" strike="noStrike" kern="1200" cap="none" spc="0" normalizeH="0" baseline="0" noProof="0" dirty="0">
                <a:ln>
                  <a:noFill/>
                </a:ln>
                <a:solidFill>
                  <a:prstClr val="black"/>
                </a:solidFill>
                <a:effectLst/>
                <a:uLnTx/>
                <a:uFillTx/>
                <a:latin typeface="Calibri"/>
                <a:ea typeface="+mn-ea"/>
                <a:cs typeface="+mn-cs"/>
              </a:rPr>
              <a:t> IECA-IC)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RRR = 19,6%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(RRI = 0,80; </a:t>
            </a:r>
            <a:r>
              <a:rPr kumimoji="0" lang="en-US" sz="1400" b="1" i="1" u="none" strike="noStrike" kern="1200" cap="none" spc="0" normalizeH="0" baseline="0" noProof="0" dirty="0">
                <a:ln>
                  <a:noFill/>
                </a:ln>
                <a:solidFill>
                  <a:prstClr val="black"/>
                </a:solidFill>
                <a:effectLst/>
                <a:uLnTx/>
                <a:uFillTx/>
                <a:latin typeface="Calibri"/>
                <a:ea typeface="+mn-ea"/>
                <a:cs typeface="+mn-cs"/>
              </a:rPr>
              <a:t>p</a:t>
            </a:r>
            <a:r>
              <a:rPr kumimoji="0" lang="en-US" sz="1400" b="1" i="0" u="none" strike="noStrike" kern="1200" cap="none" spc="0" normalizeH="0" baseline="0" noProof="0" dirty="0">
                <a:ln>
                  <a:noFill/>
                </a:ln>
                <a:solidFill>
                  <a:prstClr val="black"/>
                </a:solidFill>
                <a:effectLst/>
                <a:uLnTx/>
                <a:uFillTx/>
                <a:latin typeface="Calibri"/>
                <a:ea typeface="+mn-ea"/>
                <a:cs typeface="+mn-cs"/>
              </a:rPr>
              <a:t>&lt;0,001)</a:t>
            </a:r>
          </a:p>
        </p:txBody>
      </p:sp>
    </p:spTree>
    <p:extLst>
      <p:ext uri="{BB962C8B-B14F-4D97-AF65-F5344CB8AC3E}">
        <p14:creationId xmlns:p14="http://schemas.microsoft.com/office/powerpoint/2010/main" val="32802161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2"/>
          <p:cNvSpPr txBox="1">
            <a:spLocks noChangeArrowheads="1"/>
          </p:cNvSpPr>
          <p:nvPr/>
        </p:nvSpPr>
        <p:spPr>
          <a:xfrm>
            <a:off x="0" y="1170000"/>
            <a:ext cx="9144000" cy="86153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CA" altLang="en-US" sz="2700" dirty="0">
                <a:solidFill>
                  <a:srgbClr val="AF2328"/>
                </a:solidFill>
              </a:rPr>
              <a:t>Traitement de l’HTA systolique ou diastolique chez les adultes, sans indication impérative de médicaments particuliers</a:t>
            </a:r>
          </a:p>
        </p:txBody>
      </p:sp>
      <p:sp>
        <p:nvSpPr>
          <p:cNvPr id="36" name="Rectangle 31"/>
          <p:cNvSpPr>
            <a:spLocks noChangeArrowheads="1"/>
          </p:cNvSpPr>
          <p:nvPr/>
        </p:nvSpPr>
        <p:spPr bwMode="auto">
          <a:xfrm>
            <a:off x="1320340" y="2109534"/>
            <a:ext cx="650331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en-US" b="1" dirty="0">
                <a:solidFill>
                  <a:srgbClr val="000000"/>
                </a:solidFill>
                <a:latin typeface="Calibri" charset="0"/>
                <a:ea typeface="Calibri" charset="0"/>
                <a:cs typeface="Calibri" charset="0"/>
              </a:rPr>
              <a:t>CIBLE &lt; 135/85 mm Hg</a:t>
            </a:r>
            <a:r>
              <a:rPr lang="en-US" altLang="en-US" dirty="0">
                <a:solidFill>
                  <a:srgbClr val="000000"/>
                </a:solidFill>
                <a:latin typeface="Calibri" charset="0"/>
                <a:ea typeface="Calibri" charset="0"/>
                <a:cs typeface="Calibri" charset="0"/>
              </a:rPr>
              <a:t> (</a:t>
            </a:r>
            <a:r>
              <a:rPr lang="en-US" altLang="en-US" dirty="0" err="1">
                <a:solidFill>
                  <a:srgbClr val="000000"/>
                </a:solidFill>
                <a:latin typeface="Calibri" charset="0"/>
                <a:ea typeface="Calibri" charset="0"/>
                <a:cs typeface="Calibri" charset="0"/>
              </a:rPr>
              <a:t>mesures</a:t>
            </a:r>
            <a:r>
              <a:rPr lang="en-US" altLang="en-US" dirty="0">
                <a:solidFill>
                  <a:srgbClr val="000000"/>
                </a:solidFill>
                <a:latin typeface="Calibri" charset="0"/>
                <a:ea typeface="Calibri" charset="0"/>
                <a:cs typeface="Calibri" charset="0"/>
              </a:rPr>
              <a:t> </a:t>
            </a:r>
            <a:r>
              <a:rPr lang="en-US" altLang="en-US" dirty="0" err="1">
                <a:solidFill>
                  <a:srgbClr val="000000"/>
                </a:solidFill>
                <a:latin typeface="Calibri" charset="0"/>
                <a:ea typeface="Calibri" charset="0"/>
                <a:cs typeface="Calibri" charset="0"/>
              </a:rPr>
              <a:t>oscillométriques</a:t>
            </a:r>
            <a:r>
              <a:rPr lang="en-US" altLang="en-US" dirty="0">
                <a:solidFill>
                  <a:srgbClr val="000000"/>
                </a:solidFill>
                <a:latin typeface="Calibri" charset="0"/>
                <a:ea typeface="Calibri" charset="0"/>
                <a:cs typeface="Calibri" charset="0"/>
              </a:rPr>
              <a:t> </a:t>
            </a:r>
            <a:r>
              <a:rPr lang="en-US" altLang="en-US" dirty="0" err="1">
                <a:solidFill>
                  <a:srgbClr val="000000"/>
                </a:solidFill>
                <a:latin typeface="Calibri" charset="0"/>
                <a:ea typeface="Calibri" charset="0"/>
                <a:cs typeface="Calibri" charset="0"/>
              </a:rPr>
              <a:t>en</a:t>
            </a:r>
            <a:r>
              <a:rPr lang="en-US" altLang="en-US" dirty="0">
                <a:solidFill>
                  <a:srgbClr val="000000"/>
                </a:solidFill>
                <a:latin typeface="Calibri" charset="0"/>
                <a:ea typeface="Calibri" charset="0"/>
                <a:cs typeface="Calibri" charset="0"/>
              </a:rPr>
              <a:t> </a:t>
            </a:r>
            <a:r>
              <a:rPr lang="en-US" altLang="en-US" dirty="0" err="1">
                <a:solidFill>
                  <a:srgbClr val="000000"/>
                </a:solidFill>
                <a:latin typeface="Calibri" charset="0"/>
                <a:ea typeface="Calibri" charset="0"/>
                <a:cs typeface="Calibri" charset="0"/>
              </a:rPr>
              <a:t>série</a:t>
            </a:r>
            <a:r>
              <a:rPr lang="en-US" altLang="en-US" dirty="0">
                <a:solidFill>
                  <a:srgbClr val="000000"/>
                </a:solidFill>
                <a:latin typeface="Calibri" charset="0"/>
                <a:ea typeface="Calibri" charset="0"/>
                <a:cs typeface="Calibri" charset="0"/>
              </a:rPr>
              <a:t> de la PA)</a:t>
            </a:r>
          </a:p>
          <a:p>
            <a:pPr algn="ctr" defTabSz="914400">
              <a:defRPr/>
            </a:pPr>
            <a:r>
              <a:rPr lang="en-US" altLang="en-US" i="1" dirty="0">
                <a:solidFill>
                  <a:srgbClr val="000000"/>
                </a:solidFill>
                <a:latin typeface="Calibri Light"/>
                <a:ea typeface="MS PGothic" pitchFamily="34" charset="-128"/>
              </a:rPr>
              <a:t>TRAITEMENT INITIAL</a:t>
            </a:r>
          </a:p>
          <a:p>
            <a:pPr algn="ctr">
              <a:defRPr/>
            </a:pPr>
            <a:endParaRPr lang="en-US" altLang="en-US" dirty="0">
              <a:solidFill>
                <a:srgbClr val="000000"/>
              </a:solidFill>
              <a:latin typeface="Calibri" charset="0"/>
              <a:ea typeface="Calibri" charset="0"/>
              <a:cs typeface="Calibri" charset="0"/>
            </a:endParaRPr>
          </a:p>
        </p:txBody>
      </p:sp>
      <p:cxnSp>
        <p:nvCxnSpPr>
          <p:cNvPr id="37" name="AutoShape 18"/>
          <p:cNvCxnSpPr>
            <a:cxnSpLocks noChangeShapeType="1"/>
          </p:cNvCxnSpPr>
          <p:nvPr/>
        </p:nvCxnSpPr>
        <p:spPr bwMode="auto">
          <a:xfrm>
            <a:off x="1226915" y="3877146"/>
            <a:ext cx="0" cy="248682"/>
          </a:xfrm>
          <a:prstGeom prst="straightConnector1">
            <a:avLst/>
          </a:prstGeom>
          <a:noFill/>
          <a:ln w="28575">
            <a:solidFill>
              <a:schemeClr val="accent1"/>
            </a:solidFill>
            <a:round/>
            <a:headEnd type="none" w="med" len="med"/>
            <a:tailEnd type="triangle" w="med" len="med"/>
          </a:ln>
          <a:extLst>
            <a:ext uri="{909E8E84-426E-40dd-AFC4-6F175D3DCCD1}">
              <a14:hiddenFill xmlns:a14="http://schemas.microsoft.com/office/drawing/2010/main">
                <a:noFill/>
              </a14:hiddenFill>
            </a:ext>
          </a:extLst>
        </p:spPr>
      </p:cxnSp>
      <p:grpSp>
        <p:nvGrpSpPr>
          <p:cNvPr id="38" name="Group 15"/>
          <p:cNvGrpSpPr>
            <a:grpSpLocks/>
          </p:cNvGrpSpPr>
          <p:nvPr/>
        </p:nvGrpSpPr>
        <p:grpSpPr bwMode="auto">
          <a:xfrm>
            <a:off x="552259" y="4125828"/>
            <a:ext cx="1241425" cy="577850"/>
            <a:chOff x="799" y="1952"/>
            <a:chExt cx="782" cy="364"/>
          </a:xfrm>
        </p:grpSpPr>
        <p:sp>
          <p:nvSpPr>
            <p:cNvPr id="39" name="Rectangle 16"/>
            <p:cNvSpPr>
              <a:spLocks noChangeArrowheads="1"/>
            </p:cNvSpPr>
            <p:nvPr/>
          </p:nvSpPr>
          <p:spPr bwMode="auto">
            <a:xfrm>
              <a:off x="799" y="1952"/>
              <a:ext cx="782" cy="364"/>
            </a:xfrm>
            <a:prstGeom prst="rect">
              <a:avLst/>
            </a:prstGeom>
            <a:solidFill>
              <a:schemeClr val="tx2">
                <a:lumMod val="10000"/>
                <a:lumOff val="90000"/>
              </a:schemeClr>
            </a:solidFill>
            <a:ln w="25400">
              <a:solidFill>
                <a:schemeClr val="tx2"/>
              </a:solidFill>
              <a:miter lim="800000"/>
              <a:headEnd/>
              <a:tailEnd/>
            </a:ln>
          </p:spPr>
          <p:txBody>
            <a:bodyPr/>
            <a:lstStyle/>
            <a:p>
              <a:pPr defTabSz="457200">
                <a:spcBef>
                  <a:spcPct val="50000"/>
                </a:spcBef>
                <a:defRPr/>
              </a:pPr>
              <a:endParaRPr lang="en-CA" sz="1300" dirty="0">
                <a:solidFill>
                  <a:srgbClr val="110F5D"/>
                </a:solidFill>
                <a:latin typeface="Calibri" charset="0"/>
                <a:ea typeface="Calibri" charset="0"/>
                <a:cs typeface="Calibri" charset="0"/>
              </a:endParaRPr>
            </a:p>
          </p:txBody>
        </p:sp>
        <p:sp>
          <p:nvSpPr>
            <p:cNvPr id="40" name="Rectangle 17"/>
            <p:cNvSpPr>
              <a:spLocks noChangeArrowheads="1"/>
            </p:cNvSpPr>
            <p:nvPr/>
          </p:nvSpPr>
          <p:spPr bwMode="auto">
            <a:xfrm>
              <a:off x="893" y="1993"/>
              <a:ext cx="596" cy="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90000"/>
                </a:lnSpc>
                <a:defRPr/>
              </a:pPr>
              <a:r>
                <a:rPr lang="en-CA" altLang="en-US" sz="1200" b="1" dirty="0" err="1">
                  <a:solidFill>
                    <a:srgbClr val="AE1D27"/>
                  </a:solidFill>
                  <a:latin typeface="Calibri" charset="0"/>
                  <a:ea typeface="Calibri" charset="0"/>
                  <a:cs typeface="Calibri" charset="0"/>
                </a:rPr>
                <a:t>Diurétiques</a:t>
              </a:r>
              <a:r>
                <a:rPr lang="en-CA" altLang="en-US" sz="1200" b="1" dirty="0">
                  <a:solidFill>
                    <a:srgbClr val="AE1D27"/>
                  </a:solidFill>
                  <a:latin typeface="Calibri" charset="0"/>
                  <a:ea typeface="Calibri" charset="0"/>
                  <a:cs typeface="Calibri" charset="0"/>
                </a:rPr>
                <a:t/>
              </a:r>
              <a:br>
                <a:rPr lang="en-CA" altLang="en-US" sz="1200" b="1" dirty="0">
                  <a:solidFill>
                    <a:srgbClr val="AE1D27"/>
                  </a:solidFill>
                  <a:latin typeface="Calibri" charset="0"/>
                  <a:ea typeface="Calibri" charset="0"/>
                  <a:cs typeface="Calibri" charset="0"/>
                </a:rPr>
              </a:br>
              <a:r>
                <a:rPr lang="en-CA" altLang="en-US" sz="1200" b="1" dirty="0" err="1">
                  <a:solidFill>
                    <a:srgbClr val="AE1D27"/>
                  </a:solidFill>
                  <a:latin typeface="Calibri" charset="0"/>
                  <a:ea typeface="Calibri" charset="0"/>
                  <a:cs typeface="Calibri" charset="0"/>
                </a:rPr>
                <a:t>thiazidiques</a:t>
              </a:r>
              <a:r>
                <a:rPr lang="en-CA" altLang="en-US" sz="1200" b="1" dirty="0">
                  <a:solidFill>
                    <a:srgbClr val="AE1D27"/>
                  </a:solidFill>
                  <a:latin typeface="Calibri" charset="0"/>
                  <a:ea typeface="Calibri" charset="0"/>
                  <a:cs typeface="Calibri" charset="0"/>
                </a:rPr>
                <a:t>/</a:t>
              </a:r>
            </a:p>
            <a:p>
              <a:pPr algn="ctr">
                <a:lnSpc>
                  <a:spcPct val="90000"/>
                </a:lnSpc>
                <a:defRPr/>
              </a:pPr>
              <a:r>
                <a:rPr lang="en-CA" altLang="en-US" sz="1200" b="1" dirty="0">
                  <a:solidFill>
                    <a:srgbClr val="AE1D27"/>
                  </a:solidFill>
                  <a:latin typeface="Calibri" charset="0"/>
                  <a:ea typeface="Calibri" charset="0"/>
                  <a:cs typeface="Calibri" charset="0"/>
                </a:rPr>
                <a:t>de type thiaz.*</a:t>
              </a:r>
            </a:p>
          </p:txBody>
        </p:sp>
      </p:grpSp>
      <p:grpSp>
        <p:nvGrpSpPr>
          <p:cNvPr id="41" name="Group 19"/>
          <p:cNvGrpSpPr>
            <a:grpSpLocks/>
          </p:cNvGrpSpPr>
          <p:nvPr/>
        </p:nvGrpSpPr>
        <p:grpSpPr bwMode="auto">
          <a:xfrm>
            <a:off x="1925447" y="4125828"/>
            <a:ext cx="1139825" cy="577850"/>
            <a:chOff x="1716" y="1951"/>
            <a:chExt cx="532" cy="364"/>
          </a:xfrm>
        </p:grpSpPr>
        <p:sp>
          <p:nvSpPr>
            <p:cNvPr id="42" name="Rectangle 20"/>
            <p:cNvSpPr>
              <a:spLocks noChangeArrowheads="1"/>
            </p:cNvSpPr>
            <p:nvPr/>
          </p:nvSpPr>
          <p:spPr bwMode="auto">
            <a:xfrm>
              <a:off x="1716" y="1951"/>
              <a:ext cx="532" cy="364"/>
            </a:xfrm>
            <a:prstGeom prst="rect">
              <a:avLst/>
            </a:prstGeom>
            <a:solidFill>
              <a:schemeClr val="tx2">
                <a:lumMod val="10000"/>
                <a:lumOff val="90000"/>
              </a:schemeClr>
            </a:solidFill>
            <a:ln w="25400">
              <a:solidFill>
                <a:schemeClr val="tx2"/>
              </a:solidFill>
              <a:miter lim="800000"/>
              <a:headEnd/>
              <a:tailEnd/>
            </a:ln>
          </p:spPr>
          <p:txBody>
            <a:bodyPr/>
            <a:lstStyle/>
            <a:p>
              <a:pPr defTabSz="457200">
                <a:spcBef>
                  <a:spcPct val="50000"/>
                </a:spcBef>
                <a:defRPr/>
              </a:pPr>
              <a:endParaRPr lang="en-CA" sz="1300" dirty="0">
                <a:solidFill>
                  <a:srgbClr val="110F5D"/>
                </a:solidFill>
                <a:latin typeface="Calibri" charset="0"/>
                <a:ea typeface="Calibri" charset="0"/>
                <a:cs typeface="Calibri" charset="0"/>
              </a:endParaRPr>
            </a:p>
          </p:txBody>
        </p:sp>
        <p:sp>
          <p:nvSpPr>
            <p:cNvPr id="43" name="Rectangle 21"/>
            <p:cNvSpPr>
              <a:spLocks noChangeArrowheads="1"/>
            </p:cNvSpPr>
            <p:nvPr/>
          </p:nvSpPr>
          <p:spPr bwMode="auto">
            <a:xfrm>
              <a:off x="1856" y="2072"/>
              <a:ext cx="226"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90000"/>
                </a:lnSpc>
                <a:defRPr/>
              </a:pPr>
              <a:r>
                <a:rPr lang="en-CA" altLang="en-US" sz="1400" b="1" dirty="0">
                  <a:solidFill>
                    <a:srgbClr val="AE1D27"/>
                  </a:solidFill>
                  <a:latin typeface="Calibri" charset="0"/>
                  <a:ea typeface="Calibri" charset="0"/>
                  <a:cs typeface="Calibri" charset="0"/>
                </a:rPr>
                <a:t> IECA</a:t>
              </a:r>
              <a:r>
                <a:rPr lang="en-CA" altLang="en-US" sz="1400" b="1" baseline="30000" dirty="0">
                  <a:solidFill>
                    <a:srgbClr val="AE1D27"/>
                  </a:solidFill>
                  <a:latin typeface="Calibri" charset="0"/>
                </a:rPr>
                <a:t>§</a:t>
              </a:r>
              <a:r>
                <a:rPr lang="en-CA" altLang="en-US" sz="1400" b="1" dirty="0">
                  <a:solidFill>
                    <a:srgbClr val="000000"/>
                  </a:solidFill>
                  <a:latin typeface="Calibri" pitchFamily="34" charset="0"/>
                  <a:ea typeface="MS PGothic" pitchFamily="34" charset="-128"/>
                </a:rPr>
                <a:t> </a:t>
              </a:r>
              <a:endParaRPr lang="en-CA" altLang="en-US" dirty="0">
                <a:solidFill>
                  <a:srgbClr val="000000"/>
                </a:solidFill>
                <a:latin typeface="Helvetica" charset="0"/>
                <a:ea typeface="MS PGothic" pitchFamily="34" charset="-128"/>
              </a:endParaRPr>
            </a:p>
          </p:txBody>
        </p:sp>
      </p:grpSp>
      <p:grpSp>
        <p:nvGrpSpPr>
          <p:cNvPr id="44" name="Group 23"/>
          <p:cNvGrpSpPr>
            <a:grpSpLocks/>
          </p:cNvGrpSpPr>
          <p:nvPr/>
        </p:nvGrpSpPr>
        <p:grpSpPr bwMode="auto">
          <a:xfrm>
            <a:off x="4435286" y="4125828"/>
            <a:ext cx="1206500" cy="577850"/>
            <a:chOff x="3027" y="1951"/>
            <a:chExt cx="966" cy="364"/>
          </a:xfrm>
        </p:grpSpPr>
        <p:sp>
          <p:nvSpPr>
            <p:cNvPr id="45" name="Rectangle 24"/>
            <p:cNvSpPr>
              <a:spLocks noChangeArrowheads="1"/>
            </p:cNvSpPr>
            <p:nvPr/>
          </p:nvSpPr>
          <p:spPr bwMode="auto">
            <a:xfrm>
              <a:off x="3027" y="1951"/>
              <a:ext cx="966" cy="364"/>
            </a:xfrm>
            <a:prstGeom prst="rect">
              <a:avLst/>
            </a:prstGeom>
            <a:solidFill>
              <a:schemeClr val="tx2">
                <a:lumMod val="10000"/>
                <a:lumOff val="90000"/>
              </a:schemeClr>
            </a:solidFill>
            <a:ln w="25400">
              <a:solidFill>
                <a:schemeClr val="tx2"/>
              </a:solidFill>
              <a:miter lim="800000"/>
              <a:headEnd/>
              <a:tailEnd/>
            </a:ln>
          </p:spPr>
          <p:txBody>
            <a:bodyPr/>
            <a:lstStyle/>
            <a:p>
              <a:pPr defTabSz="457200">
                <a:spcBef>
                  <a:spcPct val="50000"/>
                </a:spcBef>
                <a:defRPr/>
              </a:pPr>
              <a:endParaRPr lang="en-CA" sz="1300" dirty="0">
                <a:solidFill>
                  <a:srgbClr val="110F5D"/>
                </a:solidFill>
                <a:latin typeface="Calibri" charset="0"/>
                <a:ea typeface="Calibri" charset="0"/>
                <a:cs typeface="Calibri" charset="0"/>
              </a:endParaRPr>
            </a:p>
          </p:txBody>
        </p:sp>
        <p:sp>
          <p:nvSpPr>
            <p:cNvPr id="46" name="Rectangle 25"/>
            <p:cNvSpPr>
              <a:spLocks noChangeArrowheads="1"/>
            </p:cNvSpPr>
            <p:nvPr/>
          </p:nvSpPr>
          <p:spPr bwMode="auto">
            <a:xfrm>
              <a:off x="3201" y="2012"/>
              <a:ext cx="620"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90000"/>
                </a:lnSpc>
                <a:defRPr/>
              </a:pPr>
              <a:r>
                <a:rPr lang="en-CA" altLang="en-US" sz="1400" b="1" dirty="0">
                  <a:solidFill>
                    <a:srgbClr val="AE1D27"/>
                  </a:solidFill>
                  <a:latin typeface="Calibri" charset="0"/>
                  <a:ea typeface="Calibri" charset="0"/>
                  <a:cs typeface="Calibri" charset="0"/>
                </a:rPr>
                <a:t>IC </a:t>
              </a:r>
              <a:r>
                <a:rPr lang="en-CA" altLang="en-US" sz="1400" b="1" dirty="0" err="1">
                  <a:solidFill>
                    <a:srgbClr val="AE1D27"/>
                  </a:solidFill>
                  <a:latin typeface="Calibri" charset="0"/>
                  <a:ea typeface="Calibri" charset="0"/>
                  <a:cs typeface="Calibri" charset="0"/>
                </a:rPr>
                <a:t>à</a:t>
              </a:r>
              <a:r>
                <a:rPr lang="en-CA" altLang="en-US" sz="1400" b="1" dirty="0">
                  <a:solidFill>
                    <a:srgbClr val="AE1D27"/>
                  </a:solidFill>
                  <a:latin typeface="Calibri" charset="0"/>
                  <a:ea typeface="Calibri" charset="0"/>
                  <a:cs typeface="Calibri" charset="0"/>
                </a:rPr>
                <a:t> action</a:t>
              </a:r>
              <a:br>
                <a:rPr lang="en-CA" altLang="en-US" sz="1400" b="1" dirty="0">
                  <a:solidFill>
                    <a:srgbClr val="AE1D27"/>
                  </a:solidFill>
                  <a:latin typeface="Calibri" charset="0"/>
                  <a:ea typeface="Calibri" charset="0"/>
                  <a:cs typeface="Calibri" charset="0"/>
                </a:rPr>
              </a:br>
              <a:r>
                <a:rPr lang="en-CA" altLang="en-US" sz="1400" b="1" dirty="0" err="1">
                  <a:solidFill>
                    <a:srgbClr val="AE1D27"/>
                  </a:solidFill>
                  <a:latin typeface="Calibri" charset="0"/>
                  <a:ea typeface="Calibri" charset="0"/>
                  <a:cs typeface="Calibri" charset="0"/>
                </a:rPr>
                <a:t>prolongée</a:t>
              </a:r>
              <a:endParaRPr lang="en-CA" altLang="en-US" sz="1400" b="1" dirty="0">
                <a:solidFill>
                  <a:srgbClr val="AE1D27"/>
                </a:solidFill>
                <a:latin typeface="Calibri" charset="0"/>
                <a:ea typeface="Calibri" charset="0"/>
                <a:cs typeface="Calibri" charset="0"/>
              </a:endParaRPr>
            </a:p>
          </p:txBody>
        </p:sp>
      </p:grpSp>
      <p:grpSp>
        <p:nvGrpSpPr>
          <p:cNvPr id="47" name="Group 32"/>
          <p:cNvGrpSpPr>
            <a:grpSpLocks/>
          </p:cNvGrpSpPr>
          <p:nvPr/>
        </p:nvGrpSpPr>
        <p:grpSpPr bwMode="auto">
          <a:xfrm>
            <a:off x="3197035" y="4125828"/>
            <a:ext cx="1106488" cy="577850"/>
            <a:chOff x="2316" y="1951"/>
            <a:chExt cx="532" cy="364"/>
          </a:xfrm>
        </p:grpSpPr>
        <p:sp>
          <p:nvSpPr>
            <p:cNvPr id="48" name="Rectangle 33"/>
            <p:cNvSpPr>
              <a:spLocks noChangeArrowheads="1"/>
            </p:cNvSpPr>
            <p:nvPr/>
          </p:nvSpPr>
          <p:spPr bwMode="auto">
            <a:xfrm>
              <a:off x="2316" y="1951"/>
              <a:ext cx="532" cy="364"/>
            </a:xfrm>
            <a:prstGeom prst="rect">
              <a:avLst/>
            </a:prstGeom>
            <a:solidFill>
              <a:schemeClr val="tx2">
                <a:lumMod val="10000"/>
                <a:lumOff val="90000"/>
              </a:schemeClr>
            </a:solidFill>
            <a:ln w="25400">
              <a:solidFill>
                <a:schemeClr val="tx2"/>
              </a:solidFill>
              <a:miter lim="800000"/>
              <a:headEnd/>
              <a:tailEnd/>
            </a:ln>
          </p:spPr>
          <p:txBody>
            <a:bodyPr/>
            <a:lstStyle/>
            <a:p>
              <a:pPr defTabSz="457200">
                <a:spcBef>
                  <a:spcPct val="50000"/>
                </a:spcBef>
                <a:defRPr/>
              </a:pPr>
              <a:endParaRPr lang="en-CA" sz="1300" dirty="0">
                <a:solidFill>
                  <a:srgbClr val="110F5D"/>
                </a:solidFill>
                <a:latin typeface="Calibri" charset="0"/>
                <a:ea typeface="Calibri" charset="0"/>
                <a:cs typeface="Calibri" charset="0"/>
              </a:endParaRPr>
            </a:p>
          </p:txBody>
        </p:sp>
        <p:sp>
          <p:nvSpPr>
            <p:cNvPr id="49" name="Rectangle 34"/>
            <p:cNvSpPr>
              <a:spLocks noChangeArrowheads="1"/>
            </p:cNvSpPr>
            <p:nvPr/>
          </p:nvSpPr>
          <p:spPr bwMode="auto">
            <a:xfrm>
              <a:off x="2484" y="2049"/>
              <a:ext cx="237"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90000"/>
                </a:lnSpc>
                <a:defRPr/>
              </a:pPr>
              <a:r>
                <a:rPr lang="en-CA" altLang="en-US" sz="1400" b="1" dirty="0">
                  <a:solidFill>
                    <a:srgbClr val="AE1D27"/>
                  </a:solidFill>
                  <a:latin typeface="Calibri" charset="0"/>
                  <a:ea typeface="Calibri" charset="0"/>
                  <a:cs typeface="Calibri" charset="0"/>
                </a:rPr>
                <a:t>ARA</a:t>
              </a:r>
              <a:r>
                <a:rPr lang="en-CA" altLang="en-US" b="1" baseline="30000" dirty="0">
                  <a:solidFill>
                    <a:srgbClr val="AE1D27"/>
                  </a:solidFill>
                  <a:latin typeface="Calibri" charset="0"/>
                </a:rPr>
                <a:t> §</a:t>
              </a:r>
              <a:r>
                <a:rPr lang="en-CA" altLang="en-US" b="1" dirty="0">
                  <a:solidFill>
                    <a:srgbClr val="000000"/>
                  </a:solidFill>
                  <a:latin typeface="Calibri" pitchFamily="34" charset="0"/>
                  <a:ea typeface="MS PGothic" pitchFamily="34" charset="-128"/>
                </a:rPr>
                <a:t> </a:t>
              </a:r>
              <a:endParaRPr lang="en-CA" altLang="en-US" b="1" dirty="0">
                <a:solidFill>
                  <a:srgbClr val="AE1D27"/>
                </a:solidFill>
                <a:latin typeface="Calibri" charset="0"/>
                <a:ea typeface="Calibri" charset="0"/>
                <a:cs typeface="Calibri" charset="0"/>
              </a:endParaRPr>
            </a:p>
          </p:txBody>
        </p:sp>
      </p:grpSp>
      <p:grpSp>
        <p:nvGrpSpPr>
          <p:cNvPr id="50" name="Group 23"/>
          <p:cNvGrpSpPr>
            <a:grpSpLocks/>
          </p:cNvGrpSpPr>
          <p:nvPr/>
        </p:nvGrpSpPr>
        <p:grpSpPr bwMode="auto">
          <a:xfrm>
            <a:off x="5773548" y="4127416"/>
            <a:ext cx="2855095" cy="593725"/>
            <a:chOff x="3027" y="1944"/>
            <a:chExt cx="2292" cy="374"/>
          </a:xfrm>
        </p:grpSpPr>
        <p:sp>
          <p:nvSpPr>
            <p:cNvPr id="51" name="Rectangle 24"/>
            <p:cNvSpPr>
              <a:spLocks noChangeArrowheads="1"/>
            </p:cNvSpPr>
            <p:nvPr/>
          </p:nvSpPr>
          <p:spPr bwMode="auto">
            <a:xfrm>
              <a:off x="3027" y="1944"/>
              <a:ext cx="966" cy="364"/>
            </a:xfrm>
            <a:prstGeom prst="rect">
              <a:avLst/>
            </a:prstGeom>
            <a:solidFill>
              <a:schemeClr val="tx2">
                <a:lumMod val="10000"/>
                <a:lumOff val="90000"/>
              </a:schemeClr>
            </a:solidFill>
            <a:ln w="25400">
              <a:solidFill>
                <a:schemeClr val="tx2"/>
              </a:solidFill>
              <a:miter lim="800000"/>
              <a:headEnd/>
              <a:tailEnd/>
            </a:ln>
          </p:spPr>
          <p:txBody>
            <a:bodyPr/>
            <a:lstStyle/>
            <a:p>
              <a:pPr defTabSz="457200">
                <a:spcBef>
                  <a:spcPct val="50000"/>
                </a:spcBef>
                <a:defRPr/>
              </a:pPr>
              <a:endParaRPr lang="en-CA" sz="1300" dirty="0">
                <a:solidFill>
                  <a:srgbClr val="110F5D"/>
                </a:solidFill>
                <a:latin typeface="Calibri" charset="0"/>
                <a:ea typeface="Calibri" charset="0"/>
                <a:cs typeface="Calibri" charset="0"/>
              </a:endParaRPr>
            </a:p>
          </p:txBody>
        </p:sp>
        <p:sp>
          <p:nvSpPr>
            <p:cNvPr id="52" name="Rectangle 25"/>
            <p:cNvSpPr>
              <a:spLocks noChangeArrowheads="1"/>
            </p:cNvSpPr>
            <p:nvPr/>
          </p:nvSpPr>
          <p:spPr bwMode="auto">
            <a:xfrm>
              <a:off x="3171" y="2012"/>
              <a:ext cx="679"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90000"/>
                </a:lnSpc>
                <a:defRPr/>
              </a:pPr>
              <a:r>
                <a:rPr lang="en-CA" altLang="en-US" sz="1400" b="1" dirty="0" err="1">
                  <a:solidFill>
                    <a:srgbClr val="AE1D27"/>
                  </a:solidFill>
                  <a:latin typeface="Calibri" charset="0"/>
                  <a:ea typeface="Calibri" charset="0"/>
                  <a:cs typeface="Calibri" charset="0"/>
                </a:rPr>
                <a:t>Bêta</a:t>
              </a:r>
              <a:r>
                <a:rPr lang="en-CA" altLang="en-US" sz="1400" b="1" dirty="0">
                  <a:solidFill>
                    <a:srgbClr val="AE1D27"/>
                  </a:solidFill>
                  <a:latin typeface="Calibri" charset="0"/>
                  <a:ea typeface="Calibri" charset="0"/>
                  <a:cs typeface="Calibri" charset="0"/>
                </a:rPr>
                <a:t>-</a:t>
              </a:r>
              <a:br>
                <a:rPr lang="en-CA" altLang="en-US" sz="1400" b="1" dirty="0">
                  <a:solidFill>
                    <a:srgbClr val="AE1D27"/>
                  </a:solidFill>
                  <a:latin typeface="Calibri" charset="0"/>
                  <a:ea typeface="Calibri" charset="0"/>
                  <a:cs typeface="Calibri" charset="0"/>
                </a:rPr>
              </a:br>
              <a:r>
                <a:rPr lang="en-CA" altLang="en-US" sz="1400" b="1" dirty="0" err="1">
                  <a:solidFill>
                    <a:srgbClr val="AE1D27"/>
                  </a:solidFill>
                  <a:latin typeface="Calibri" charset="0"/>
                </a:rPr>
                <a:t>bloquants</a:t>
              </a:r>
              <a:r>
                <a:rPr lang="fr-CA" altLang="en-US" sz="1400" b="1" baseline="30000" dirty="0">
                  <a:solidFill>
                    <a:srgbClr val="AE1D27"/>
                  </a:solidFill>
                  <a:latin typeface="Calibri" charset="0"/>
                </a:rPr>
                <a:t>†</a:t>
              </a:r>
              <a:r>
                <a:rPr lang="fr-CA" altLang="en-US" sz="1400" b="1" dirty="0">
                  <a:solidFill>
                    <a:srgbClr val="AE1D27"/>
                  </a:solidFill>
                  <a:latin typeface="Calibri" charset="0"/>
                </a:rPr>
                <a:t> </a:t>
              </a:r>
              <a:endParaRPr lang="en-CA" altLang="en-US" sz="1400" b="1" dirty="0">
                <a:solidFill>
                  <a:srgbClr val="AE1D27"/>
                </a:solidFill>
                <a:latin typeface="Calibri" charset="0"/>
              </a:endParaRPr>
            </a:p>
          </p:txBody>
        </p:sp>
        <p:sp>
          <p:nvSpPr>
            <p:cNvPr id="53" name="Rectangle 24"/>
            <p:cNvSpPr>
              <a:spLocks noChangeArrowheads="1"/>
            </p:cNvSpPr>
            <p:nvPr/>
          </p:nvSpPr>
          <p:spPr bwMode="auto">
            <a:xfrm>
              <a:off x="4099" y="1944"/>
              <a:ext cx="1220" cy="364"/>
            </a:xfrm>
            <a:prstGeom prst="rect">
              <a:avLst/>
            </a:prstGeom>
            <a:solidFill>
              <a:schemeClr val="tx2">
                <a:lumMod val="10000"/>
                <a:lumOff val="90000"/>
              </a:schemeClr>
            </a:solidFill>
            <a:ln w="25400">
              <a:solidFill>
                <a:schemeClr val="tx2"/>
              </a:solidFill>
              <a:miter lim="800000"/>
              <a:headEnd/>
              <a:tailEnd/>
            </a:ln>
          </p:spPr>
          <p:txBody>
            <a:bodyPr/>
            <a:lstStyle/>
            <a:p>
              <a:pPr defTabSz="457200">
                <a:spcBef>
                  <a:spcPct val="50000"/>
                </a:spcBef>
                <a:defRPr/>
              </a:pPr>
              <a:endParaRPr lang="en-CA" sz="1300" dirty="0">
                <a:solidFill>
                  <a:srgbClr val="110F5D"/>
                </a:solidFill>
                <a:latin typeface="Calibri" charset="0"/>
                <a:ea typeface="Calibri" charset="0"/>
                <a:cs typeface="Calibri" charset="0"/>
              </a:endParaRPr>
            </a:p>
          </p:txBody>
        </p:sp>
        <p:sp>
          <p:nvSpPr>
            <p:cNvPr id="54" name="Rectangle 25"/>
            <p:cNvSpPr>
              <a:spLocks noChangeArrowheads="1"/>
            </p:cNvSpPr>
            <p:nvPr/>
          </p:nvSpPr>
          <p:spPr bwMode="auto">
            <a:xfrm>
              <a:off x="4247" y="1952"/>
              <a:ext cx="959"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90000"/>
                </a:lnSpc>
                <a:defRPr/>
              </a:pPr>
              <a:r>
                <a:rPr lang="en-CA" altLang="en-US" sz="1400" b="1" dirty="0">
                  <a:solidFill>
                    <a:srgbClr val="AE1D27"/>
                  </a:solidFill>
                  <a:latin typeface="Calibri" charset="0"/>
                  <a:ea typeface="Calibri" charset="0"/>
                  <a:cs typeface="Calibri" charset="0"/>
                </a:rPr>
                <a:t>Associations de </a:t>
              </a:r>
              <a:br>
                <a:rPr lang="en-CA" altLang="en-US" sz="1400" b="1" dirty="0">
                  <a:solidFill>
                    <a:srgbClr val="AE1D27"/>
                  </a:solidFill>
                  <a:latin typeface="Calibri" charset="0"/>
                  <a:ea typeface="Calibri" charset="0"/>
                  <a:cs typeface="Calibri" charset="0"/>
                </a:rPr>
              </a:br>
              <a:r>
                <a:rPr lang="en-CA" altLang="en-US" sz="1400" b="1" dirty="0" err="1">
                  <a:solidFill>
                    <a:srgbClr val="AE1D27"/>
                  </a:solidFill>
                  <a:latin typeface="Calibri" charset="0"/>
                  <a:ea typeface="Calibri" charset="0"/>
                  <a:cs typeface="Calibri" charset="0"/>
                </a:rPr>
                <a:t>méd</a:t>
              </a:r>
              <a:r>
                <a:rPr lang="en-CA" altLang="en-US" sz="1400" b="1" dirty="0">
                  <a:solidFill>
                    <a:srgbClr val="AE1D27"/>
                  </a:solidFill>
                  <a:latin typeface="Calibri" charset="0"/>
                  <a:ea typeface="Calibri" charset="0"/>
                  <a:cs typeface="Calibri" charset="0"/>
                </a:rPr>
                <a:t>. </a:t>
              </a:r>
              <a:r>
                <a:rPr lang="en-CA" altLang="en-US" sz="1400" b="1" dirty="0" err="1">
                  <a:solidFill>
                    <a:srgbClr val="AE1D27"/>
                  </a:solidFill>
                  <a:latin typeface="Calibri" charset="0"/>
                  <a:ea typeface="Calibri" charset="0"/>
                  <a:cs typeface="Calibri" charset="0"/>
                </a:rPr>
                <a:t>en</a:t>
              </a:r>
              <a:r>
                <a:rPr lang="en-CA" altLang="en-US" sz="1400" b="1" dirty="0">
                  <a:solidFill>
                    <a:srgbClr val="AE1D27"/>
                  </a:solidFill>
                  <a:latin typeface="Calibri" charset="0"/>
                  <a:ea typeface="Calibri" charset="0"/>
                  <a:cs typeface="Calibri" charset="0"/>
                </a:rPr>
                <a:t> mono-</a:t>
              </a:r>
              <a:br>
                <a:rPr lang="en-CA" altLang="en-US" sz="1400" b="1" dirty="0">
                  <a:solidFill>
                    <a:srgbClr val="AE1D27"/>
                  </a:solidFill>
                  <a:latin typeface="Calibri" charset="0"/>
                  <a:ea typeface="Calibri" charset="0"/>
                  <a:cs typeface="Calibri" charset="0"/>
                </a:rPr>
              </a:br>
              <a:r>
                <a:rPr lang="en-CA" altLang="en-US" sz="1400" b="1" dirty="0" err="1">
                  <a:solidFill>
                    <a:srgbClr val="AE1D27"/>
                  </a:solidFill>
                  <a:latin typeface="Calibri" charset="0"/>
                  <a:ea typeface="Calibri" charset="0"/>
                  <a:cs typeface="Calibri" charset="0"/>
                </a:rPr>
                <a:t>comprimé</a:t>
              </a:r>
              <a:r>
                <a:rPr lang="en-CA" altLang="en-US" sz="1400" b="1" baseline="30000" dirty="0">
                  <a:solidFill>
                    <a:srgbClr val="AE1D27"/>
                  </a:solidFill>
                  <a:latin typeface="Calibri" charset="0"/>
                  <a:ea typeface="Calibri" charset="0"/>
                  <a:cs typeface="Calibri" charset="0"/>
                </a:rPr>
                <a:t>**</a:t>
              </a:r>
            </a:p>
          </p:txBody>
        </p:sp>
      </p:grpSp>
      <p:cxnSp>
        <p:nvCxnSpPr>
          <p:cNvPr id="55" name="AutoShape 18"/>
          <p:cNvCxnSpPr>
            <a:cxnSpLocks noChangeShapeType="1"/>
          </p:cNvCxnSpPr>
          <p:nvPr/>
        </p:nvCxnSpPr>
        <p:spPr bwMode="auto">
          <a:xfrm>
            <a:off x="2508960" y="3877146"/>
            <a:ext cx="0" cy="248682"/>
          </a:xfrm>
          <a:prstGeom prst="straightConnector1">
            <a:avLst/>
          </a:prstGeom>
          <a:noFill/>
          <a:ln w="28575">
            <a:solidFill>
              <a:schemeClr val="accent1"/>
            </a:solidFill>
            <a:round/>
            <a:headEnd type="none" w="med" len="med"/>
            <a:tailEnd type="triangle" w="med" len="med"/>
          </a:ln>
          <a:extLst>
            <a:ext uri="{909E8E84-426E-40dd-AFC4-6F175D3DCCD1}">
              <a14:hiddenFill xmlns:a14="http://schemas.microsoft.com/office/drawing/2010/main">
                <a:noFill/>
              </a14:hiddenFill>
            </a:ext>
          </a:extLst>
        </p:spPr>
      </p:cxnSp>
      <p:cxnSp>
        <p:nvCxnSpPr>
          <p:cNvPr id="56" name="AutoShape 18"/>
          <p:cNvCxnSpPr>
            <a:cxnSpLocks noChangeShapeType="1"/>
          </p:cNvCxnSpPr>
          <p:nvPr/>
        </p:nvCxnSpPr>
        <p:spPr bwMode="auto">
          <a:xfrm>
            <a:off x="3725018" y="3877146"/>
            <a:ext cx="0" cy="248682"/>
          </a:xfrm>
          <a:prstGeom prst="straightConnector1">
            <a:avLst/>
          </a:prstGeom>
          <a:noFill/>
          <a:ln w="28575">
            <a:solidFill>
              <a:schemeClr val="accent1"/>
            </a:solidFill>
            <a:round/>
            <a:headEnd type="none" w="med" len="med"/>
            <a:tailEnd type="triangle" w="med" len="med"/>
          </a:ln>
          <a:extLst>
            <a:ext uri="{909E8E84-426E-40dd-AFC4-6F175D3DCCD1}">
              <a14:hiddenFill xmlns:a14="http://schemas.microsoft.com/office/drawing/2010/main">
                <a:noFill/>
              </a14:hiddenFill>
            </a:ext>
          </a:extLst>
        </p:spPr>
      </p:cxnSp>
      <p:cxnSp>
        <p:nvCxnSpPr>
          <p:cNvPr id="57" name="AutoShape 18"/>
          <p:cNvCxnSpPr>
            <a:cxnSpLocks noChangeShapeType="1"/>
          </p:cNvCxnSpPr>
          <p:nvPr/>
        </p:nvCxnSpPr>
        <p:spPr bwMode="auto">
          <a:xfrm>
            <a:off x="5044770" y="3877146"/>
            <a:ext cx="0" cy="248682"/>
          </a:xfrm>
          <a:prstGeom prst="straightConnector1">
            <a:avLst/>
          </a:prstGeom>
          <a:noFill/>
          <a:ln w="28575">
            <a:solidFill>
              <a:schemeClr val="accent1"/>
            </a:solidFill>
            <a:round/>
            <a:headEnd type="none" w="med" len="med"/>
            <a:tailEnd type="triangle" w="med" len="med"/>
          </a:ln>
          <a:extLst>
            <a:ext uri="{909E8E84-426E-40dd-AFC4-6F175D3DCCD1}">
              <a14:hiddenFill xmlns:a14="http://schemas.microsoft.com/office/drawing/2010/main">
                <a:noFill/>
              </a14:hiddenFill>
            </a:ext>
          </a:extLst>
        </p:spPr>
      </p:cxnSp>
      <p:cxnSp>
        <p:nvCxnSpPr>
          <p:cNvPr id="58" name="AutoShape 18"/>
          <p:cNvCxnSpPr>
            <a:cxnSpLocks noChangeShapeType="1"/>
          </p:cNvCxnSpPr>
          <p:nvPr/>
        </p:nvCxnSpPr>
        <p:spPr bwMode="auto">
          <a:xfrm>
            <a:off x="6355095" y="3877146"/>
            <a:ext cx="0" cy="248682"/>
          </a:xfrm>
          <a:prstGeom prst="straightConnector1">
            <a:avLst/>
          </a:prstGeom>
          <a:noFill/>
          <a:ln w="28575">
            <a:solidFill>
              <a:schemeClr val="accent1"/>
            </a:solidFill>
            <a:round/>
            <a:headEnd type="none" w="med" len="med"/>
            <a:tailEnd type="triangle" w="med" len="med"/>
          </a:ln>
          <a:extLst>
            <a:ext uri="{909E8E84-426E-40dd-AFC4-6F175D3DCCD1}">
              <a14:hiddenFill xmlns:a14="http://schemas.microsoft.com/office/drawing/2010/main">
                <a:noFill/>
              </a14:hiddenFill>
            </a:ext>
          </a:extLst>
        </p:spPr>
      </p:cxnSp>
      <p:cxnSp>
        <p:nvCxnSpPr>
          <p:cNvPr id="59" name="Connecteur droit 58"/>
          <p:cNvCxnSpPr/>
          <p:nvPr/>
        </p:nvCxnSpPr>
        <p:spPr>
          <a:xfrm>
            <a:off x="1226915" y="3877146"/>
            <a:ext cx="666366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Connecteur droit 59"/>
          <p:cNvCxnSpPr/>
          <p:nvPr/>
        </p:nvCxnSpPr>
        <p:spPr>
          <a:xfrm>
            <a:off x="4587298" y="3651165"/>
            <a:ext cx="0" cy="225983"/>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61" name="Freeform 12"/>
          <p:cNvSpPr>
            <a:spLocks/>
          </p:cNvSpPr>
          <p:nvPr/>
        </p:nvSpPr>
        <p:spPr bwMode="auto">
          <a:xfrm>
            <a:off x="3047623" y="2808527"/>
            <a:ext cx="3079750" cy="842638"/>
          </a:xfrm>
          <a:custGeom>
            <a:avLst/>
            <a:gdLst>
              <a:gd name="T0" fmla="*/ 0 w 2372"/>
              <a:gd name="T1" fmla="*/ 0 h 679"/>
              <a:gd name="T2" fmla="*/ 2147483646 w 2372"/>
              <a:gd name="T3" fmla="*/ 0 h 679"/>
              <a:gd name="T4" fmla="*/ 2147483646 w 2372"/>
              <a:gd name="T5" fmla="*/ 2147483646 h 679"/>
              <a:gd name="T6" fmla="*/ 2147483646 w 2372"/>
              <a:gd name="T7" fmla="*/ 2147483646 h 679"/>
              <a:gd name="T8" fmla="*/ 0 w 2372"/>
              <a:gd name="T9" fmla="*/ 2147483646 h 679"/>
              <a:gd name="T10" fmla="*/ 0 w 2372"/>
              <a:gd name="T11" fmla="*/ 0 h 679"/>
              <a:gd name="T12" fmla="*/ 0 60000 65536"/>
              <a:gd name="T13" fmla="*/ 0 60000 65536"/>
              <a:gd name="T14" fmla="*/ 0 60000 65536"/>
              <a:gd name="T15" fmla="*/ 0 60000 65536"/>
              <a:gd name="T16" fmla="*/ 0 60000 65536"/>
              <a:gd name="T17" fmla="*/ 0 60000 65536"/>
              <a:gd name="T18" fmla="*/ 0 w 2372"/>
              <a:gd name="T19" fmla="*/ 0 h 679"/>
              <a:gd name="T20" fmla="*/ 2372 w 2372"/>
              <a:gd name="T21" fmla="*/ 679 h 679"/>
            </a:gdLst>
            <a:ahLst/>
            <a:cxnLst>
              <a:cxn ang="T12">
                <a:pos x="T0" y="T1"/>
              </a:cxn>
              <a:cxn ang="T13">
                <a:pos x="T2" y="T3"/>
              </a:cxn>
              <a:cxn ang="T14">
                <a:pos x="T4" y="T5"/>
              </a:cxn>
              <a:cxn ang="T15">
                <a:pos x="T6" y="T7"/>
              </a:cxn>
              <a:cxn ang="T16">
                <a:pos x="T8" y="T9"/>
              </a:cxn>
              <a:cxn ang="T17">
                <a:pos x="T10" y="T11"/>
              </a:cxn>
            </a:cxnLst>
            <a:rect l="T18" t="T19" r="T20" b="T21"/>
            <a:pathLst>
              <a:path w="2372" h="679">
                <a:moveTo>
                  <a:pt x="0" y="0"/>
                </a:moveTo>
                <a:lnTo>
                  <a:pt x="2372" y="0"/>
                </a:lnTo>
                <a:lnTo>
                  <a:pt x="2372" y="344"/>
                </a:lnTo>
                <a:lnTo>
                  <a:pt x="1191" y="679"/>
                </a:lnTo>
                <a:lnTo>
                  <a:pt x="0" y="344"/>
                </a:lnTo>
                <a:lnTo>
                  <a:pt x="0" y="0"/>
                </a:lnTo>
                <a:close/>
              </a:path>
            </a:pathLst>
          </a:custGeom>
          <a:solidFill>
            <a:schemeClr val="bg1"/>
          </a:solidFill>
          <a:ln w="28575">
            <a:solidFill>
              <a:schemeClr val="accent1"/>
            </a:solidFill>
            <a:round/>
            <a:headEnd/>
            <a:tailEnd/>
          </a:ln>
        </p:spPr>
        <p:txBody>
          <a:bodyPr/>
          <a:lstStyle/>
          <a:p>
            <a:pPr>
              <a:defRPr/>
            </a:pPr>
            <a:endParaRPr lang="en-CA">
              <a:solidFill>
                <a:prstClr val="black"/>
              </a:solidFill>
              <a:latin typeface="Calibri" charset="0"/>
              <a:ea typeface="Calibri" charset="0"/>
              <a:cs typeface="Calibri" charset="0"/>
            </a:endParaRPr>
          </a:p>
        </p:txBody>
      </p:sp>
      <p:sp>
        <p:nvSpPr>
          <p:cNvPr id="62" name="Rectangle 13"/>
          <p:cNvSpPr>
            <a:spLocks noChangeArrowheads="1"/>
          </p:cNvSpPr>
          <p:nvPr/>
        </p:nvSpPr>
        <p:spPr bwMode="auto">
          <a:xfrm>
            <a:off x="3304581" y="2826073"/>
            <a:ext cx="2565831"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0" tIns="0" rIns="0" bIns="0">
            <a:spAutoFit/>
          </a:bodyP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90000"/>
              </a:lnSpc>
              <a:defRPr/>
            </a:pPr>
            <a:r>
              <a:rPr lang="en-CA" altLang="en-US" sz="1600" b="1" dirty="0">
                <a:solidFill>
                  <a:srgbClr val="000000"/>
                </a:solidFill>
                <a:latin typeface="Calibri" charset="0"/>
                <a:ea typeface="Calibri" charset="0"/>
                <a:cs typeface="Calibri" charset="0"/>
              </a:rPr>
              <a:t>Prise </a:t>
            </a:r>
            <a:r>
              <a:rPr lang="en-CA" altLang="en-US" sz="1600" b="1" dirty="0" err="1">
                <a:solidFill>
                  <a:srgbClr val="000000"/>
                </a:solidFill>
                <a:latin typeface="Calibri" charset="0"/>
                <a:ea typeface="Calibri" charset="0"/>
                <a:cs typeface="Calibri" charset="0"/>
              </a:rPr>
              <a:t>en</a:t>
            </a:r>
            <a:r>
              <a:rPr lang="en-CA" altLang="en-US" sz="1600" b="1" dirty="0">
                <a:solidFill>
                  <a:srgbClr val="000000"/>
                </a:solidFill>
                <a:latin typeface="Calibri" charset="0"/>
                <a:ea typeface="Calibri" charset="0"/>
                <a:cs typeface="Calibri" charset="0"/>
              </a:rPr>
              <a:t> charge</a:t>
            </a:r>
            <a:br>
              <a:rPr lang="en-CA" altLang="en-US" sz="1600" b="1" dirty="0">
                <a:solidFill>
                  <a:srgbClr val="000000"/>
                </a:solidFill>
                <a:latin typeface="Calibri" charset="0"/>
                <a:ea typeface="Calibri" charset="0"/>
                <a:cs typeface="Calibri" charset="0"/>
              </a:rPr>
            </a:br>
            <a:r>
              <a:rPr lang="en-CA" altLang="en-US" sz="1600" b="1" dirty="0" err="1">
                <a:solidFill>
                  <a:srgbClr val="000000"/>
                </a:solidFill>
                <a:latin typeface="Calibri" charset="0"/>
                <a:ea typeface="Calibri" charset="0"/>
                <a:cs typeface="Calibri" charset="0"/>
              </a:rPr>
              <a:t>Comportements</a:t>
            </a:r>
            <a:r>
              <a:rPr lang="en-CA" altLang="en-US" sz="1600" b="1" dirty="0">
                <a:solidFill>
                  <a:srgbClr val="000000"/>
                </a:solidFill>
                <a:latin typeface="Calibri" charset="0"/>
                <a:ea typeface="Calibri" charset="0"/>
                <a:cs typeface="Calibri" charset="0"/>
              </a:rPr>
              <a:t> </a:t>
            </a:r>
            <a:r>
              <a:rPr lang="en-CA" altLang="en-US" sz="1600" b="1" dirty="0" err="1">
                <a:solidFill>
                  <a:srgbClr val="000000"/>
                </a:solidFill>
                <a:latin typeface="Calibri" charset="0"/>
                <a:ea typeface="Calibri" charset="0"/>
                <a:cs typeface="Calibri" charset="0"/>
              </a:rPr>
              <a:t>liés</a:t>
            </a:r>
            <a:r>
              <a:rPr lang="en-CA" altLang="en-US" sz="1600" b="1" dirty="0">
                <a:solidFill>
                  <a:srgbClr val="000000"/>
                </a:solidFill>
                <a:latin typeface="Calibri" charset="0"/>
                <a:ea typeface="Calibri" charset="0"/>
                <a:cs typeface="Calibri" charset="0"/>
              </a:rPr>
              <a:t> </a:t>
            </a:r>
            <a:r>
              <a:rPr lang="en-CA" altLang="en-US" sz="1600" b="1" dirty="0" err="1">
                <a:solidFill>
                  <a:srgbClr val="000000"/>
                </a:solidFill>
                <a:latin typeface="Calibri" charset="0"/>
                <a:ea typeface="Calibri" charset="0"/>
                <a:cs typeface="Calibri" charset="0"/>
              </a:rPr>
              <a:t>à</a:t>
            </a:r>
            <a:r>
              <a:rPr lang="en-CA" altLang="en-US" sz="1600" b="1" dirty="0">
                <a:solidFill>
                  <a:srgbClr val="000000"/>
                </a:solidFill>
                <a:latin typeface="Calibri" charset="0"/>
                <a:ea typeface="Calibri" charset="0"/>
                <a:cs typeface="Calibri" charset="0"/>
              </a:rPr>
              <a:t> la santé</a:t>
            </a:r>
          </a:p>
        </p:txBody>
      </p:sp>
      <p:sp>
        <p:nvSpPr>
          <p:cNvPr id="63" name="TextBox 1"/>
          <p:cNvSpPr txBox="1"/>
          <p:nvPr/>
        </p:nvSpPr>
        <p:spPr>
          <a:xfrm rot="20653259">
            <a:off x="159438" y="2141341"/>
            <a:ext cx="1170080" cy="590931"/>
          </a:xfrm>
          <a:prstGeom prst="rect">
            <a:avLst/>
          </a:prstGeom>
          <a:solidFill>
            <a:schemeClr val="accent1"/>
          </a:solidFill>
          <a:ln>
            <a:noFill/>
          </a:ln>
        </p:spPr>
        <p:txBody>
          <a:bodyPr wrap="square" rtlCol="0">
            <a:spAutoFit/>
          </a:bodyPr>
          <a:lstStyle/>
          <a:p>
            <a:pPr algn="ctr">
              <a:lnSpc>
                <a:spcPct val="90000"/>
              </a:lnSpc>
              <a:defRPr/>
            </a:pPr>
            <a:r>
              <a:rPr lang="en-CA" b="1" dirty="0">
                <a:solidFill>
                  <a:srgbClr val="FFFFFF"/>
                </a:solidFill>
                <a:latin typeface="Calibri"/>
              </a:rPr>
              <a:t>Nouveau 2017</a:t>
            </a:r>
          </a:p>
        </p:txBody>
      </p:sp>
      <p:sp>
        <p:nvSpPr>
          <p:cNvPr id="65" name="Text Box 102"/>
          <p:cNvSpPr txBox="1">
            <a:spLocks noChangeArrowheads="1"/>
          </p:cNvSpPr>
          <p:nvPr/>
        </p:nvSpPr>
        <p:spPr bwMode="auto">
          <a:xfrm>
            <a:off x="365760" y="4786020"/>
            <a:ext cx="8549640" cy="969496"/>
          </a:xfrm>
          <a:prstGeom prst="rect">
            <a:avLst/>
          </a:prstGeom>
          <a:noFill/>
          <a:ln w="38100">
            <a:noFill/>
            <a:miter lim="800000"/>
            <a:headEnd/>
            <a:tailEnd/>
          </a:ln>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ts val="300"/>
              </a:spcBef>
              <a:buFont typeface="Arial" pitchFamily="34" charset="0"/>
              <a:buNone/>
              <a:defRPr/>
            </a:pPr>
            <a:r>
              <a:rPr lang="fr-CA" altLang="en-US" sz="1300" b="1" baseline="30000" dirty="0">
                <a:solidFill>
                  <a:srgbClr val="000000"/>
                </a:solidFill>
                <a:latin typeface="Calibri" charset="0"/>
                <a:ea typeface="Calibri" charset="0"/>
                <a:cs typeface="Calibri" charset="0"/>
              </a:rPr>
              <a:t>*</a:t>
            </a:r>
            <a:r>
              <a:rPr lang="fr-CA" altLang="en-US" sz="1300" b="1" dirty="0">
                <a:solidFill>
                  <a:srgbClr val="000000"/>
                </a:solidFill>
                <a:latin typeface="Calibri" charset="0"/>
                <a:ea typeface="Calibri" charset="0"/>
                <a:cs typeface="Calibri" charset="0"/>
              </a:rPr>
              <a:t>Les diurétiques à action prolongée (de type thiazidique) sont à utiliser de préférence </a:t>
            </a:r>
            <a:br>
              <a:rPr lang="fr-CA" altLang="en-US" sz="1300" b="1" dirty="0">
                <a:solidFill>
                  <a:srgbClr val="000000"/>
                </a:solidFill>
                <a:latin typeface="Calibri" charset="0"/>
                <a:ea typeface="Calibri" charset="0"/>
                <a:cs typeface="Calibri" charset="0"/>
              </a:rPr>
            </a:br>
            <a:r>
              <a:rPr lang="fr-CA" altLang="en-US" sz="1300" b="1" dirty="0">
                <a:solidFill>
                  <a:srgbClr val="000000"/>
                </a:solidFill>
                <a:latin typeface="Calibri" charset="0"/>
                <a:ea typeface="Calibri" charset="0"/>
                <a:cs typeface="Calibri" charset="0"/>
              </a:rPr>
              <a:t>aux diurétiques à action brève (thiazidiques)</a:t>
            </a:r>
          </a:p>
          <a:p>
            <a:pPr algn="ctr" eaLnBrk="1" hangingPunct="1">
              <a:spcBef>
                <a:spcPts val="300"/>
              </a:spcBef>
              <a:buFont typeface="Arial" pitchFamily="34" charset="0"/>
              <a:buNone/>
              <a:defRPr/>
            </a:pPr>
            <a:r>
              <a:rPr lang="en-CA" altLang="en-US" sz="1300" b="1" baseline="30000" dirty="0">
                <a:solidFill>
                  <a:srgbClr val="000000"/>
                </a:solidFill>
                <a:latin typeface="Calibri" charset="0"/>
                <a:ea typeface="Calibri" charset="0"/>
                <a:cs typeface="Calibri" charset="0"/>
              </a:rPr>
              <a:t>† </a:t>
            </a:r>
            <a:r>
              <a:rPr lang="en-US" altLang="en-US" sz="1300" b="1" dirty="0">
                <a:solidFill>
                  <a:srgbClr val="000000"/>
                </a:solidFill>
                <a:latin typeface="Calibri" charset="0"/>
                <a:ea typeface="Calibri" charset="0"/>
                <a:cs typeface="Calibri" charset="0"/>
              </a:rPr>
              <a:t>Les BB </a:t>
            </a:r>
            <a:r>
              <a:rPr lang="fr-CA" altLang="en-US" sz="1300" b="1" dirty="0">
                <a:solidFill>
                  <a:srgbClr val="000000"/>
                </a:solidFill>
                <a:latin typeface="Calibri" charset="0"/>
                <a:ea typeface="Calibri" charset="0"/>
                <a:cs typeface="Calibri" charset="0"/>
              </a:rPr>
              <a:t>ne sont pas indiqués en traitement de 1</a:t>
            </a:r>
            <a:r>
              <a:rPr lang="fr-CA" altLang="en-US" sz="1300" b="1" baseline="30000" dirty="0">
                <a:solidFill>
                  <a:srgbClr val="000000"/>
                </a:solidFill>
                <a:latin typeface="Calibri" charset="0"/>
                <a:ea typeface="Calibri" charset="0"/>
                <a:cs typeface="Calibri" charset="0"/>
              </a:rPr>
              <a:t>re</a:t>
            </a:r>
            <a:r>
              <a:rPr lang="fr-CA" altLang="en-US" sz="1300" b="1" dirty="0">
                <a:solidFill>
                  <a:srgbClr val="000000"/>
                </a:solidFill>
                <a:latin typeface="Calibri" charset="0"/>
                <a:ea typeface="Calibri" charset="0"/>
                <a:cs typeface="Calibri" charset="0"/>
              </a:rPr>
              <a:t> intention chez les patients de 60 ans et plus.</a:t>
            </a:r>
            <a:endParaRPr lang="en-US" altLang="en-US" sz="1300" b="1" dirty="0">
              <a:solidFill>
                <a:srgbClr val="000000"/>
              </a:solidFill>
              <a:latin typeface="Calibri" charset="0"/>
              <a:ea typeface="Calibri" charset="0"/>
              <a:cs typeface="Calibri" charset="0"/>
            </a:endParaRPr>
          </a:p>
          <a:p>
            <a:pPr algn="ctr" eaLnBrk="1" hangingPunct="1">
              <a:spcBef>
                <a:spcPts val="300"/>
              </a:spcBef>
              <a:buFont typeface="Arial" pitchFamily="34" charset="0"/>
              <a:buNone/>
              <a:defRPr/>
            </a:pPr>
            <a:endParaRPr lang="fr-CA" altLang="en-US" sz="1300" dirty="0">
              <a:solidFill>
                <a:srgbClr val="000000"/>
              </a:solidFill>
              <a:latin typeface="Calibri" charset="0"/>
              <a:ea typeface="Calibri" charset="0"/>
              <a:cs typeface="Calibri" charset="0"/>
            </a:endParaRPr>
          </a:p>
        </p:txBody>
      </p:sp>
      <p:cxnSp>
        <p:nvCxnSpPr>
          <p:cNvPr id="66" name="AutoShape 18"/>
          <p:cNvCxnSpPr>
            <a:cxnSpLocks noChangeShapeType="1"/>
          </p:cNvCxnSpPr>
          <p:nvPr/>
        </p:nvCxnSpPr>
        <p:spPr bwMode="auto">
          <a:xfrm>
            <a:off x="7890594" y="3877146"/>
            <a:ext cx="0" cy="248682"/>
          </a:xfrm>
          <a:prstGeom prst="straightConnector1">
            <a:avLst/>
          </a:prstGeom>
          <a:noFill/>
          <a:ln w="28575">
            <a:solidFill>
              <a:schemeClr val="accent1"/>
            </a:solidFill>
            <a:round/>
            <a:headEnd type="none" w="med" len="med"/>
            <a:tailEnd type="triangle" w="med" len="med"/>
          </a:ln>
          <a:extLst>
            <a:ext uri="{909E8E84-426E-40dd-AFC4-6F175D3DCCD1}">
              <a14:hiddenFill xmlns:a14="http://schemas.microsoft.com/office/drawing/2010/main">
                <a:noFill/>
              </a14:hiddenFill>
            </a:ext>
          </a:extLst>
        </p:spPr>
      </p:cxnSp>
      <p:sp>
        <p:nvSpPr>
          <p:cNvPr id="69" name="Oval 2"/>
          <p:cNvSpPr/>
          <p:nvPr/>
        </p:nvSpPr>
        <p:spPr>
          <a:xfrm>
            <a:off x="7101157" y="3908934"/>
            <a:ext cx="1527486" cy="998759"/>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FFFFFF"/>
              </a:solidFill>
              <a:latin typeface="Calibri"/>
            </a:endParaRPr>
          </a:p>
        </p:txBody>
      </p:sp>
      <p:sp>
        <p:nvSpPr>
          <p:cNvPr id="71" name="Text Box 103"/>
          <p:cNvSpPr txBox="1">
            <a:spLocks noChangeArrowheads="1"/>
          </p:cNvSpPr>
          <p:nvPr/>
        </p:nvSpPr>
        <p:spPr bwMode="auto">
          <a:xfrm>
            <a:off x="866837" y="5519707"/>
            <a:ext cx="7442708" cy="514738"/>
          </a:xfrm>
          <a:prstGeom prst="rect">
            <a:avLst/>
          </a:prstGeom>
          <a:solidFill>
            <a:schemeClr val="bg1"/>
          </a:solidFill>
          <a:ln w="38100">
            <a:solidFill>
              <a:srgbClr val="C00000"/>
            </a:solidFill>
            <a:miter lim="800000"/>
            <a:headEnd/>
            <a:tailEnd/>
          </a:ln>
        </p:spPr>
        <p:txBody>
          <a:bodyPr wrap="square" tIns="72000" bIns="72000">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50000"/>
              </a:spcBef>
              <a:buNone/>
              <a:defRPr/>
            </a:pPr>
            <a:r>
              <a:rPr lang="en-US" sz="1200" b="1" dirty="0">
                <a:solidFill>
                  <a:srgbClr val="222222"/>
                </a:solidFill>
                <a:latin typeface="Calibri" charset="0"/>
                <a:ea typeface="Calibri" charset="0"/>
                <a:cs typeface="Calibri" charset="0"/>
              </a:rPr>
              <a:t>**Les associations de </a:t>
            </a:r>
            <a:r>
              <a:rPr lang="en-US" sz="1200" b="1" dirty="0" err="1">
                <a:solidFill>
                  <a:srgbClr val="222222"/>
                </a:solidFill>
                <a:latin typeface="Calibri" charset="0"/>
                <a:ea typeface="Calibri" charset="0"/>
                <a:cs typeface="Calibri" charset="0"/>
              </a:rPr>
              <a:t>médicaments</a:t>
            </a:r>
            <a:r>
              <a:rPr lang="en-US" sz="1200" b="1" dirty="0">
                <a:solidFill>
                  <a:srgbClr val="222222"/>
                </a:solidFill>
                <a:latin typeface="Calibri" charset="0"/>
                <a:ea typeface="Calibri" charset="0"/>
                <a:cs typeface="Calibri" charset="0"/>
              </a:rPr>
              <a:t> </a:t>
            </a:r>
            <a:r>
              <a:rPr lang="en-US" sz="1200" b="1" dirty="0" err="1">
                <a:solidFill>
                  <a:srgbClr val="222222"/>
                </a:solidFill>
                <a:latin typeface="Calibri" charset="0"/>
                <a:ea typeface="Calibri" charset="0"/>
                <a:cs typeface="Calibri" charset="0"/>
              </a:rPr>
              <a:t>en</a:t>
            </a:r>
            <a:r>
              <a:rPr lang="en-US" sz="1200" b="1" dirty="0">
                <a:solidFill>
                  <a:srgbClr val="222222"/>
                </a:solidFill>
                <a:latin typeface="Calibri" charset="0"/>
                <a:ea typeface="Calibri" charset="0"/>
                <a:cs typeface="Calibri" charset="0"/>
              </a:rPr>
              <a:t> </a:t>
            </a:r>
            <a:r>
              <a:rPr lang="en-US" sz="1200" b="1" dirty="0" err="1">
                <a:solidFill>
                  <a:srgbClr val="222222"/>
                </a:solidFill>
                <a:latin typeface="Calibri" charset="0"/>
                <a:ea typeface="Calibri" charset="0"/>
                <a:cs typeface="Calibri" charset="0"/>
              </a:rPr>
              <a:t>monocomprimé</a:t>
            </a:r>
            <a:r>
              <a:rPr lang="en-US" sz="1200" b="1" dirty="0">
                <a:solidFill>
                  <a:srgbClr val="222222"/>
                </a:solidFill>
                <a:latin typeface="Calibri" charset="0"/>
                <a:ea typeface="Calibri" charset="0"/>
                <a:cs typeface="Calibri" charset="0"/>
              </a:rPr>
              <a:t> (AMM) </a:t>
            </a:r>
            <a:r>
              <a:rPr lang="en-US" sz="1200" b="1" dirty="0" err="1">
                <a:solidFill>
                  <a:srgbClr val="222222"/>
                </a:solidFill>
                <a:latin typeface="Calibri" charset="0"/>
                <a:ea typeface="Calibri" charset="0"/>
                <a:cs typeface="Calibri" charset="0"/>
              </a:rPr>
              <a:t>recommandées</a:t>
            </a:r>
            <a:r>
              <a:rPr lang="en-US" sz="1200" b="1" dirty="0">
                <a:solidFill>
                  <a:srgbClr val="222222"/>
                </a:solidFill>
                <a:latin typeface="Calibri" charset="0"/>
                <a:ea typeface="Calibri" charset="0"/>
                <a:cs typeface="Calibri" charset="0"/>
              </a:rPr>
              <a:t> </a:t>
            </a:r>
            <a:r>
              <a:rPr lang="en-US" sz="1200" b="1" dirty="0" err="1">
                <a:solidFill>
                  <a:srgbClr val="222222"/>
                </a:solidFill>
                <a:latin typeface="Calibri" charset="0"/>
                <a:ea typeface="Calibri" charset="0"/>
                <a:cs typeface="Calibri" charset="0"/>
              </a:rPr>
              <a:t>sont</a:t>
            </a:r>
            <a:r>
              <a:rPr lang="en-US" sz="1200" b="1" dirty="0">
                <a:solidFill>
                  <a:srgbClr val="222222"/>
                </a:solidFill>
                <a:latin typeface="Calibri" charset="0"/>
                <a:ea typeface="Calibri" charset="0"/>
                <a:cs typeface="Calibri" charset="0"/>
              </a:rPr>
              <a:t> </a:t>
            </a:r>
            <a:r>
              <a:rPr lang="en-US" sz="1200" b="1" dirty="0" err="1">
                <a:solidFill>
                  <a:srgbClr val="222222"/>
                </a:solidFill>
                <a:latin typeface="Calibri" charset="0"/>
                <a:ea typeface="Calibri" charset="0"/>
                <a:cs typeface="Calibri" charset="0"/>
              </a:rPr>
              <a:t>celles</a:t>
            </a:r>
            <a:r>
              <a:rPr lang="en-US" sz="1200" b="1" dirty="0">
                <a:solidFill>
                  <a:srgbClr val="222222"/>
                </a:solidFill>
                <a:latin typeface="Calibri" charset="0"/>
                <a:ea typeface="Calibri" charset="0"/>
                <a:cs typeface="Calibri" charset="0"/>
              </a:rPr>
              <a:t> qui se </a:t>
            </a:r>
            <a:r>
              <a:rPr lang="en-US" sz="1200" b="1" dirty="0" err="1">
                <a:solidFill>
                  <a:srgbClr val="222222"/>
                </a:solidFill>
                <a:latin typeface="Calibri" charset="0"/>
                <a:ea typeface="Calibri" charset="0"/>
                <a:cs typeface="Calibri" charset="0"/>
              </a:rPr>
              <a:t>composent</a:t>
            </a:r>
            <a:r>
              <a:rPr lang="en-US" sz="1200" b="1" dirty="0">
                <a:solidFill>
                  <a:srgbClr val="222222"/>
                </a:solidFill>
                <a:latin typeface="Calibri" charset="0"/>
                <a:ea typeface="Calibri" charset="0"/>
                <a:cs typeface="Calibri" charset="0"/>
              </a:rPr>
              <a:t> d’un IECA et d’un IC, d’un ARA et d’un IC </a:t>
            </a:r>
            <a:r>
              <a:rPr lang="en-US" sz="1200" b="1" dirty="0" err="1">
                <a:solidFill>
                  <a:srgbClr val="222222"/>
                </a:solidFill>
                <a:latin typeface="Calibri" charset="0"/>
                <a:ea typeface="Calibri" charset="0"/>
                <a:cs typeface="Calibri" charset="0"/>
              </a:rPr>
              <a:t>ou</a:t>
            </a:r>
            <a:r>
              <a:rPr lang="en-US" sz="1200" b="1" dirty="0">
                <a:solidFill>
                  <a:srgbClr val="222222"/>
                </a:solidFill>
                <a:latin typeface="Calibri" charset="0"/>
                <a:ea typeface="Calibri" charset="0"/>
                <a:cs typeface="Calibri" charset="0"/>
              </a:rPr>
              <a:t> encore d’un IECA </a:t>
            </a:r>
            <a:r>
              <a:rPr lang="en-US" sz="1200" b="1" dirty="0" err="1">
                <a:solidFill>
                  <a:srgbClr val="222222"/>
                </a:solidFill>
                <a:latin typeface="Calibri" charset="0"/>
                <a:ea typeface="Calibri" charset="0"/>
                <a:cs typeface="Calibri" charset="0"/>
              </a:rPr>
              <a:t>ou</a:t>
            </a:r>
            <a:r>
              <a:rPr lang="en-US" sz="1200" b="1" dirty="0">
                <a:solidFill>
                  <a:srgbClr val="222222"/>
                </a:solidFill>
                <a:latin typeface="Calibri" charset="0"/>
                <a:ea typeface="Calibri" charset="0"/>
                <a:cs typeface="Calibri" charset="0"/>
              </a:rPr>
              <a:t> d’un ARA et d’un </a:t>
            </a:r>
            <a:r>
              <a:rPr lang="en-US" sz="1200" b="1" dirty="0" err="1">
                <a:solidFill>
                  <a:srgbClr val="222222"/>
                </a:solidFill>
                <a:latin typeface="Calibri" charset="0"/>
                <a:ea typeface="Calibri" charset="0"/>
                <a:cs typeface="Calibri" charset="0"/>
              </a:rPr>
              <a:t>diurétique</a:t>
            </a:r>
            <a:r>
              <a:rPr lang="en-US" sz="1200" b="1" dirty="0">
                <a:solidFill>
                  <a:srgbClr val="222222"/>
                </a:solidFill>
                <a:latin typeface="Calibri" charset="0"/>
                <a:ea typeface="Calibri" charset="0"/>
                <a:cs typeface="Calibri" charset="0"/>
              </a:rPr>
              <a:t>.</a:t>
            </a:r>
          </a:p>
        </p:txBody>
      </p:sp>
      <p:sp>
        <p:nvSpPr>
          <p:cNvPr id="64" name="Text Box 102"/>
          <p:cNvSpPr txBox="1">
            <a:spLocks noChangeArrowheads="1"/>
          </p:cNvSpPr>
          <p:nvPr/>
        </p:nvSpPr>
        <p:spPr bwMode="auto">
          <a:xfrm>
            <a:off x="866837" y="6126937"/>
            <a:ext cx="7442708" cy="461665"/>
          </a:xfrm>
          <a:prstGeom prst="rect">
            <a:avLst/>
          </a:prstGeom>
          <a:noFill/>
          <a:ln w="38100">
            <a:solidFill>
              <a:schemeClr val="accent3">
                <a:lumMod val="75000"/>
              </a:schemeClr>
            </a:solidFill>
            <a:miter lim="800000"/>
            <a:headEnd/>
            <a:tailEnd/>
          </a:ln>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lvl="0" algn="ctr" eaLnBrk="1" hangingPunct="1">
              <a:spcBef>
                <a:spcPct val="50000"/>
              </a:spcBef>
              <a:buNone/>
              <a:defRPr/>
            </a:pPr>
            <a:r>
              <a:rPr lang="fr-CA" altLang="en-US" sz="1200" b="1" baseline="30000" dirty="0">
                <a:solidFill>
                  <a:srgbClr val="000000"/>
                </a:solidFill>
                <a:latin typeface="Calibri" charset="0"/>
                <a:ea typeface="Calibri" charset="0"/>
                <a:cs typeface="Calibri" charset="0"/>
              </a:rPr>
              <a:t>§</a:t>
            </a:r>
            <a:r>
              <a:rPr lang="fr-CA" altLang="en-US" sz="1200" b="1" dirty="0">
                <a:solidFill>
                  <a:srgbClr val="000000"/>
                </a:solidFill>
                <a:latin typeface="Calibri" charset="0"/>
                <a:ea typeface="Calibri" charset="0"/>
                <a:cs typeface="Calibri" charset="0"/>
              </a:rPr>
              <a:t>Les inhibiteurs du système rénine-angiotensine sont contre-indiqués en cas de grossesse, et la prudence s’impose chez les femmes en âge de procréer. </a:t>
            </a:r>
            <a:endParaRPr lang="en-US" altLang="en-US" sz="1200" b="1" dirty="0">
              <a:solidFill>
                <a:srgbClr val="000000"/>
              </a:solidFill>
              <a:latin typeface="Calibri" charset="0"/>
              <a:ea typeface="Calibri" charset="0"/>
              <a:cs typeface="Calibri" charset="0"/>
            </a:endParaRPr>
          </a:p>
        </p:txBody>
      </p:sp>
    </p:spTree>
    <p:extLst>
      <p:ext uri="{BB962C8B-B14F-4D97-AF65-F5344CB8AC3E}">
        <p14:creationId xmlns:p14="http://schemas.microsoft.com/office/powerpoint/2010/main" val="242964866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1"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Hypertension 2017</a:t>
            </a:r>
          </a:p>
        </p:txBody>
      </p:sp>
      <p:sp>
        <p:nvSpPr>
          <p:cNvPr id="4" name="Espace réservé du contenu 3"/>
          <p:cNvSpPr>
            <a:spLocks noGrp="1"/>
          </p:cNvSpPr>
          <p:nvPr>
            <p:ph idx="1"/>
          </p:nvPr>
        </p:nvSpPr>
        <p:spPr>
          <a:xfrm>
            <a:off x="628650" y="2250000"/>
            <a:ext cx="7886700" cy="3995352"/>
          </a:xfrm>
        </p:spPr>
        <p:txBody>
          <a:bodyPr>
            <a:normAutofit/>
          </a:bodyPr>
          <a:lstStyle/>
          <a:p>
            <a:pPr marL="0" indent="0">
              <a:spcBef>
                <a:spcPts val="1200"/>
              </a:spcBef>
              <a:buNone/>
            </a:pPr>
            <a:r>
              <a:rPr lang="fr-FR" b="1" dirty="0">
                <a:solidFill>
                  <a:schemeClr val="accent1"/>
                </a:solidFill>
              </a:rPr>
              <a:t>Qu’y </a:t>
            </a:r>
            <a:r>
              <a:rPr lang="fr-FR" b="1" dirty="0" err="1">
                <a:solidFill>
                  <a:schemeClr val="accent1"/>
                </a:solidFill>
              </a:rPr>
              <a:t>a-t-il</a:t>
            </a:r>
            <a:r>
              <a:rPr lang="fr-FR" b="1" dirty="0">
                <a:solidFill>
                  <a:schemeClr val="accent1"/>
                </a:solidFill>
              </a:rPr>
              <a:t> de nouveau?</a:t>
            </a:r>
          </a:p>
          <a:p>
            <a:pPr>
              <a:spcBef>
                <a:spcPts val="1200"/>
              </a:spcBef>
            </a:pPr>
            <a:r>
              <a:rPr lang="fr-FR" dirty="0"/>
              <a:t>L’utilisation des diurétiques à action prolongée </a:t>
            </a:r>
            <a:br>
              <a:rPr lang="fr-FR" dirty="0"/>
            </a:br>
            <a:r>
              <a:rPr lang="fr-FR" dirty="0"/>
              <a:t>(de type thiazidique) de préférence aux diurétiques </a:t>
            </a:r>
            <a:br>
              <a:rPr lang="fr-FR" dirty="0"/>
            </a:br>
            <a:r>
              <a:rPr lang="fr-FR" dirty="0"/>
              <a:t>à action brève (thiazidiques) </a:t>
            </a:r>
          </a:p>
          <a:p>
            <a:pPr>
              <a:spcBef>
                <a:spcPts val="1200"/>
              </a:spcBef>
            </a:pPr>
            <a:r>
              <a:rPr lang="fr-FR" dirty="0"/>
              <a:t>L’utilisation d’associations de médicaments en </a:t>
            </a:r>
            <a:r>
              <a:rPr lang="fr-FR" dirty="0" err="1"/>
              <a:t>monocomprimé</a:t>
            </a:r>
            <a:r>
              <a:rPr lang="fr-FR" dirty="0"/>
              <a:t> comme traitement de première intention (indépendamment du degré d’élévation </a:t>
            </a:r>
            <a:br>
              <a:rPr lang="fr-FR" dirty="0"/>
            </a:br>
            <a:r>
              <a:rPr lang="fr-FR" dirty="0"/>
              <a:t>de la pression artérielle)</a:t>
            </a:r>
          </a:p>
        </p:txBody>
      </p:sp>
    </p:spTree>
    <p:extLst>
      <p:ext uri="{BB962C8B-B14F-4D97-AF65-F5344CB8AC3E}">
        <p14:creationId xmlns:p14="http://schemas.microsoft.com/office/powerpoint/2010/main" val="20537028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Hypertension 2017</a:t>
            </a:r>
          </a:p>
        </p:txBody>
      </p:sp>
      <p:sp>
        <p:nvSpPr>
          <p:cNvPr id="4" name="Espace réservé du contenu 3"/>
          <p:cNvSpPr>
            <a:spLocks noGrp="1"/>
          </p:cNvSpPr>
          <p:nvPr>
            <p:ph idx="1"/>
          </p:nvPr>
        </p:nvSpPr>
        <p:spPr/>
        <p:txBody>
          <a:bodyPr>
            <a:normAutofit/>
          </a:bodyPr>
          <a:lstStyle/>
          <a:p>
            <a:pPr marL="0" indent="0">
              <a:spcBef>
                <a:spcPts val="1200"/>
              </a:spcBef>
              <a:buNone/>
            </a:pPr>
            <a:r>
              <a:rPr lang="fr-FR" b="1" dirty="0">
                <a:solidFill>
                  <a:schemeClr val="accent1"/>
                </a:solidFill>
              </a:rPr>
              <a:t>Qu’y </a:t>
            </a:r>
            <a:r>
              <a:rPr lang="fr-FR" b="1" dirty="0" err="1">
                <a:solidFill>
                  <a:schemeClr val="accent1"/>
                </a:solidFill>
              </a:rPr>
              <a:t>a-t-il</a:t>
            </a:r>
            <a:r>
              <a:rPr lang="fr-FR" b="1" dirty="0">
                <a:solidFill>
                  <a:schemeClr val="accent1"/>
                </a:solidFill>
              </a:rPr>
              <a:t> d’important encore?</a:t>
            </a:r>
          </a:p>
          <a:p>
            <a:pPr>
              <a:spcBef>
                <a:spcPts val="1200"/>
              </a:spcBef>
            </a:pPr>
            <a:r>
              <a:rPr lang="fr-FR" dirty="0"/>
              <a:t>Le diagnostic de l’hypertension devrait reposer sur </a:t>
            </a:r>
            <a:br>
              <a:rPr lang="fr-FR" dirty="0"/>
            </a:br>
            <a:r>
              <a:rPr lang="fr-FR" dirty="0"/>
              <a:t>des mesures </a:t>
            </a:r>
            <a:r>
              <a:rPr lang="fr-FR" b="1" dirty="0"/>
              <a:t>hors clinique</a:t>
            </a:r>
            <a:r>
              <a:rPr lang="fr-FR" dirty="0"/>
              <a:t>; en clinique, ayez recours </a:t>
            </a:r>
            <a:br>
              <a:rPr lang="fr-FR" dirty="0"/>
            </a:br>
            <a:r>
              <a:rPr lang="fr-FR" dirty="0"/>
              <a:t>à la mesure oscillométrique, en série de la pression artérielle (MPAC-OS).</a:t>
            </a:r>
          </a:p>
          <a:p>
            <a:pPr>
              <a:spcBef>
                <a:spcPts val="1200"/>
              </a:spcBef>
            </a:pPr>
            <a:r>
              <a:rPr lang="fr-FR" dirty="0"/>
              <a:t>Les seuils et les cibles de pression artérielle sont </a:t>
            </a:r>
            <a:br>
              <a:rPr lang="fr-FR" dirty="0"/>
            </a:br>
            <a:r>
              <a:rPr lang="fr-FR" dirty="0"/>
              <a:t>plus bas chez les personnes à risque élevé. </a:t>
            </a:r>
          </a:p>
        </p:txBody>
      </p:sp>
    </p:spTree>
    <p:extLst>
      <p:ext uri="{BB962C8B-B14F-4D97-AF65-F5344CB8AC3E}">
        <p14:creationId xmlns:p14="http://schemas.microsoft.com/office/powerpoint/2010/main" val="22669083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6" name="Shape 756"/>
          <p:cNvSpPr>
            <a:spLocks noGrp="1"/>
          </p:cNvSpPr>
          <p:nvPr>
            <p:ph type="title"/>
          </p:nvPr>
        </p:nvSpPr>
        <p:spPr>
          <a:xfrm>
            <a:off x="327721" y="1267470"/>
            <a:ext cx="8892480" cy="1143001"/>
          </a:xfrm>
          <a:prstGeom prst="rect">
            <a:avLst/>
          </a:prstGeom>
        </p:spPr>
        <p:txBody>
          <a:bodyPr/>
          <a:lstStyle>
            <a:lvl1pPr algn="l">
              <a:defRPr sz="3200"/>
            </a:lvl1pPr>
          </a:lstStyle>
          <a:p>
            <a:r>
              <a:rPr dirty="0"/>
              <a:t>hypertension.ca</a:t>
            </a:r>
          </a:p>
        </p:txBody>
      </p:sp>
      <p:sp>
        <p:nvSpPr>
          <p:cNvPr id="757" name="Shape 757"/>
          <p:cNvSpPr>
            <a:spLocks noGrp="1"/>
          </p:cNvSpPr>
          <p:nvPr>
            <p:ph type="body" sz="half" idx="1"/>
          </p:nvPr>
        </p:nvSpPr>
        <p:spPr>
          <a:xfrm>
            <a:off x="327721" y="4201652"/>
            <a:ext cx="8229601" cy="1787839"/>
          </a:xfrm>
          <a:prstGeom prst="rect">
            <a:avLst/>
          </a:prstGeom>
        </p:spPr>
        <p:txBody>
          <a:bodyPr>
            <a:noAutofit/>
          </a:bodyPr>
          <a:lstStyle/>
          <a:p>
            <a:pPr marL="0" indent="0">
              <a:buNone/>
              <a:defRPr b="1"/>
            </a:pPr>
            <a:r>
              <a:rPr sz="2400" dirty="0"/>
              <a:t>For professionals:</a:t>
            </a:r>
          </a:p>
          <a:p>
            <a:pPr>
              <a:defRPr sz="1800"/>
            </a:pPr>
            <a:r>
              <a:rPr lang="en-CA" sz="2200" dirty="0"/>
              <a:t>A</a:t>
            </a:r>
            <a:r>
              <a:rPr sz="2200" dirty="0" err="1"/>
              <a:t>ccredited</a:t>
            </a:r>
            <a:r>
              <a:rPr sz="2200" dirty="0"/>
              <a:t> 15.5 hour interdisciplinary training program</a:t>
            </a:r>
          </a:p>
          <a:p>
            <a:pPr>
              <a:defRPr sz="1800"/>
            </a:pPr>
            <a:r>
              <a:rPr lang="en-CA" sz="2200" dirty="0"/>
              <a:t>F</a:t>
            </a:r>
            <a:r>
              <a:rPr sz="2200" dirty="0" err="1"/>
              <a:t>ree</a:t>
            </a:r>
            <a:r>
              <a:rPr sz="2200" dirty="0"/>
              <a:t> monthly news updates, featured research and educational resources</a:t>
            </a:r>
          </a:p>
          <a:p>
            <a:pPr>
              <a:defRPr sz="1800"/>
            </a:pPr>
            <a:r>
              <a:rPr sz="2200" dirty="0"/>
              <a:t>Become a member for special privileges and savings</a:t>
            </a:r>
          </a:p>
        </p:txBody>
      </p:sp>
      <p:sp>
        <p:nvSpPr>
          <p:cNvPr id="6" name="Shape 757"/>
          <p:cNvSpPr txBox="1">
            <a:spLocks/>
          </p:cNvSpPr>
          <p:nvPr/>
        </p:nvSpPr>
        <p:spPr>
          <a:xfrm>
            <a:off x="327721" y="2410470"/>
            <a:ext cx="2994551" cy="1787839"/>
          </a:xfrm>
          <a:prstGeom prst="rect">
            <a:avLst/>
          </a:prstGeom>
        </p:spPr>
        <p:txBody>
          <a:bodyPr vert="horz" lIns="91440" tIns="45720" rIns="91440" bIns="45720" rtlCol="0" anchor="t">
            <a:noAutofit/>
          </a:bodyPr>
          <a:lstStyle>
            <a:lvl1pPr marL="323850" indent="-323850" algn="l" defTabSz="914400" rtl="0" eaLnBrk="1" latinLnBrk="0" hangingPunct="1">
              <a:lnSpc>
                <a:spcPct val="100000"/>
              </a:lnSpc>
              <a:spcBef>
                <a:spcPts val="600"/>
              </a:spcBef>
              <a:spcAft>
                <a:spcPts val="300"/>
              </a:spcAft>
              <a:buClr>
                <a:schemeClr val="accent1"/>
              </a:buClr>
              <a:buFont typeface="Arial" panose="020B0604020202020204" pitchFamily="34" charset="0"/>
              <a:buChar char="•"/>
              <a:tabLst/>
              <a:defRPr sz="2600" kern="1200">
                <a:solidFill>
                  <a:schemeClr val="tx1"/>
                </a:solidFill>
                <a:latin typeface="+mn-lt"/>
                <a:ea typeface="+mn-ea"/>
                <a:cs typeface="+mn-cs"/>
              </a:defRPr>
            </a:lvl1pPr>
            <a:lvl2pPr marL="719138" indent="-261938" algn="l" defTabSz="914400" rtl="0" eaLnBrk="1" latinLnBrk="0" hangingPunct="1">
              <a:lnSpc>
                <a:spcPct val="100000"/>
              </a:lnSpc>
              <a:spcBef>
                <a:spcPts val="600"/>
              </a:spcBef>
              <a:spcAft>
                <a:spcPts val="300"/>
              </a:spcAft>
              <a:buClr>
                <a:schemeClr val="bg2">
                  <a:lumMod val="50000"/>
                </a:schemeClr>
              </a:buClr>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300"/>
              </a:spcAft>
              <a:buClr>
                <a:schemeClr val="bg2">
                  <a:lumMod val="50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300"/>
              </a:spcAft>
              <a:buClr>
                <a:schemeClr val="bg2">
                  <a:lumMod val="50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300"/>
              </a:spcAft>
              <a:buClr>
                <a:schemeClr val="bg2">
                  <a:lumMod val="50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b="1"/>
            </a:pPr>
            <a:r>
              <a:rPr lang="en-CA" sz="2400" b="1" dirty="0"/>
              <a:t>For patients:</a:t>
            </a:r>
          </a:p>
          <a:p>
            <a:pPr>
              <a:defRPr sz="1800"/>
            </a:pPr>
            <a:r>
              <a:rPr lang="en-CA" sz="2200" dirty="0"/>
              <a:t>Free access to the latest information and resources</a:t>
            </a:r>
          </a:p>
        </p:txBody>
      </p:sp>
      <p:pic>
        <p:nvPicPr>
          <p:cNvPr id="2" name="Picture 1"/>
          <p:cNvPicPr>
            <a:picLocks noChangeAspect="1"/>
          </p:cNvPicPr>
          <p:nvPr/>
        </p:nvPicPr>
        <p:blipFill>
          <a:blip r:embed="rId3"/>
          <a:stretch>
            <a:fillRect/>
          </a:stretch>
        </p:blipFill>
        <p:spPr>
          <a:xfrm>
            <a:off x="3801682" y="1103181"/>
            <a:ext cx="4755640" cy="3317921"/>
          </a:xfrm>
          <a:prstGeom prst="rect">
            <a:avLst/>
          </a:prstGeom>
        </p:spPr>
      </p:pic>
    </p:spTree>
    <p:extLst>
      <p:ext uri="{BB962C8B-B14F-4D97-AF65-F5344CB8AC3E}">
        <p14:creationId xmlns:p14="http://schemas.microsoft.com/office/powerpoint/2010/main" val="4127108212"/>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Personnalisée 17">
      <a:dk1>
        <a:srgbClr val="000000"/>
      </a:dk1>
      <a:lt1>
        <a:srgbClr val="FFFFFF"/>
      </a:lt1>
      <a:dk2>
        <a:srgbClr val="44546A"/>
      </a:dk2>
      <a:lt2>
        <a:srgbClr val="E7E6E6"/>
      </a:lt2>
      <a:accent1>
        <a:srgbClr val="AE1D27"/>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ureau">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2_Office Theme">
  <a:themeElements>
    <a:clrScheme name="Personnalisée 17">
      <a:dk1>
        <a:srgbClr val="000000"/>
      </a:dk1>
      <a:lt1>
        <a:srgbClr val="FFFFFF"/>
      </a:lt1>
      <a:dk2>
        <a:srgbClr val="44546A"/>
      </a:dk2>
      <a:lt2>
        <a:srgbClr val="E7E6E6"/>
      </a:lt2>
      <a:accent1>
        <a:srgbClr val="AE1D27"/>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ureau">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1166429</TotalTime>
  <Words>10705</Words>
  <Application>Microsoft Macintosh PowerPoint</Application>
  <PresentationFormat>On-screen Show (4:3)</PresentationFormat>
  <Paragraphs>1119</Paragraphs>
  <Slides>58</Slides>
  <Notes>58</Notes>
  <HiddenSlides>0</HiddenSlides>
  <MMClips>0</MMClips>
  <ScaleCrop>false</ScaleCrop>
  <HeadingPairs>
    <vt:vector size="6" baseType="variant">
      <vt:variant>
        <vt:lpstr>Theme</vt:lpstr>
      </vt:variant>
      <vt:variant>
        <vt:i4>2</vt:i4>
      </vt:variant>
      <vt:variant>
        <vt:lpstr>Embedded OLE Servers</vt:lpstr>
      </vt:variant>
      <vt:variant>
        <vt:i4>2</vt:i4>
      </vt:variant>
      <vt:variant>
        <vt:lpstr>Slide Titles</vt:lpstr>
      </vt:variant>
      <vt:variant>
        <vt:i4>58</vt:i4>
      </vt:variant>
    </vt:vector>
  </HeadingPairs>
  <TitlesOfParts>
    <vt:vector size="62" baseType="lpstr">
      <vt:lpstr>Office Theme</vt:lpstr>
      <vt:lpstr>2_Office Theme</vt:lpstr>
      <vt:lpstr>Excel.Chart.8</vt:lpstr>
      <vt:lpstr>Chart</vt:lpstr>
      <vt:lpstr>PowerPoint Presentation</vt:lpstr>
      <vt:lpstr>Déclaration</vt:lpstr>
      <vt:lpstr>Déclaration – Soutien commercial</vt:lpstr>
      <vt:lpstr>Atténuation des sources potentielles de partialité</vt:lpstr>
      <vt:lpstr>Lignes directrices annuelles,  fondées sur des données probantes</vt:lpstr>
      <vt:lpstr>Objectifs d’apprentissage</vt:lpstr>
      <vt:lpstr>Hypertension 2017</vt:lpstr>
      <vt:lpstr>Hypertension 2017</vt:lpstr>
      <vt:lpstr>Algorithme de diagnostic de l’hypertension</vt:lpstr>
      <vt:lpstr>L’évaluation hors clinique : moyen privilégié  de pose du diagnostic d’hypertension</vt:lpstr>
      <vt:lpstr>Mesures hors clinique de la PA</vt:lpstr>
      <vt:lpstr>Mesures hors clinique : en corrélation plus étroite avec le risque lié à la PA que les mesures en clinique</vt:lpstr>
      <vt:lpstr>Syndrome du sarrau blanc et  hypertension masquée</vt:lpstr>
      <vt:lpstr>Critères de diagnostic de l’hypertension masquée</vt:lpstr>
      <vt:lpstr>Prévalence de l’hypertension masquée</vt:lpstr>
      <vt:lpstr>Le pronostic du syndrome du sarrau blanc  et de l’hypertension masquée</vt:lpstr>
      <vt:lpstr>Mesure de la PA en clinique – oscillométrique  en série : méthode à privilégier</vt:lpstr>
      <vt:lpstr> Mesure de la PA en clinique –  oscillométrique en série </vt:lpstr>
      <vt:lpstr>Les mesures par MPAC-OS  sont plus basses que celles par MPAC et se rapprochent davantage des mesures par MAPA</vt:lpstr>
      <vt:lpstr>Hypertension 2017</vt:lpstr>
      <vt:lpstr>Seuils habituels de PA en clinique pour  l’instauration du traitement pharmacologique</vt:lpstr>
      <vt:lpstr>Valeurs cibles de traitement  recommandées en clinique</vt:lpstr>
      <vt:lpstr>Nouvelle ligne directrice consécutive  à l’essai SPRINT </vt:lpstr>
      <vt:lpstr>Essai SPRINT : valeurs de PS atteintes</vt:lpstr>
      <vt:lpstr>Essai SPRINT : principal critère d’évaluation</vt:lpstr>
      <vt:lpstr>Nouveaux seuils et nouvelles cibles de PA  pour les patients à risque élevé par suite de l’étude SPRINT :  à qui s’appliquent ces nouvelles valeurs?</vt:lpstr>
      <vt:lpstr>PowerPoint Presentation</vt:lpstr>
      <vt:lpstr>Hypertension 2017</vt:lpstr>
      <vt:lpstr>Privilégier les diurétiques à action prolongée (autrement dit, prescrire des diurétiques de type thiazidique  de préférence aux diurétiques thiazidiques)</vt:lpstr>
      <vt:lpstr>Diurétiques thiazidiques contre  diurétiques de type thiazidique – Méta-analyse  sur les événements CV et la mortalité</vt:lpstr>
      <vt:lpstr>Méta-analyse sur les types de diurétiques comparativement au placébo</vt:lpstr>
      <vt:lpstr>PowerPoint Presentation</vt:lpstr>
      <vt:lpstr>Comparaison directe de l’HCTZ avec  la chlorthalidone dans l’abaissement de la PA</vt:lpstr>
      <vt:lpstr>PowerPoint Presentation</vt:lpstr>
      <vt:lpstr>L’indapamide et l’hydrochorothiazide ont des  effets comparables sur le potassium sérique</vt:lpstr>
      <vt:lpstr>La chlorthalidone contre l’hydrochlorothiazide  dans l’abaissement de la PA (monitorage ambulatoire de la PA)</vt:lpstr>
      <vt:lpstr>La chlorthalidone plus efficace que l’hydrochlorothiazide dans l’abaissement de la PA</vt:lpstr>
      <vt:lpstr>Résumé : préférer les diurétiques  à action prolongée</vt:lpstr>
      <vt:lpstr>Hypertension 2017</vt:lpstr>
      <vt:lpstr>Médicaments de 1re intention recommandés :   1999-2016</vt:lpstr>
      <vt:lpstr>Traitement de l’HTA systolique ou diastolique chez les adultes, sans indication impérative de médicaments particuliers</vt:lpstr>
      <vt:lpstr>Avantages des associations de  médicaments en monocomprimé (AMM)</vt:lpstr>
      <vt:lpstr>PowerPoint Presentation</vt:lpstr>
      <vt:lpstr>Effet différentiel de l’abaissement de la PA à des doses normales : associer ou doubler?</vt:lpstr>
      <vt:lpstr>Les effets indésirables de la plupart des antihypertenseurs à faible dose se rapprochent  de ceux liés aux placébos</vt:lpstr>
      <vt:lpstr>Les AMM en traitement initial améliorent les taux de maîtrise de la PA : étude STITCH</vt:lpstr>
      <vt:lpstr>Étude STITCH : résultats</vt:lpstr>
      <vt:lpstr>Traitement initial par association de médicaments : diminution du risque de MCV (étude d’observation)</vt:lpstr>
      <vt:lpstr>Traitement initial par association de médicaments : diminution du risque de MCV (étude d’observation)</vt:lpstr>
      <vt:lpstr>AMM – IECA/ARA avec IC/diurétique  comme traitement de 1re intention</vt:lpstr>
      <vt:lpstr>PowerPoint Presentation</vt:lpstr>
      <vt:lpstr>PowerPoint Presentation</vt:lpstr>
      <vt:lpstr>PowerPoint Presentation</vt:lpstr>
      <vt:lpstr>PowerPoint Presentation</vt:lpstr>
      <vt:lpstr>PowerPoint Presentation</vt:lpstr>
      <vt:lpstr>Hypertension 2017</vt:lpstr>
      <vt:lpstr>Hypertension 2017</vt:lpstr>
      <vt:lpstr>hypertension.ca</vt:lpstr>
    </vt:vector>
  </TitlesOfParts>
  <Company>Robarts Research Institute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Feldman Lab</dc:creator>
  <cp:lastModifiedBy>Caroline Hornyak</cp:lastModifiedBy>
  <cp:revision>1172</cp:revision>
  <dcterms:created xsi:type="dcterms:W3CDTF">2014-03-14T18:40:40Z</dcterms:created>
  <dcterms:modified xsi:type="dcterms:W3CDTF">2017-05-19T14:18:26Z</dcterms:modified>
</cp:coreProperties>
</file>