
<file path=[Content_Types].xml><?xml version="1.0" encoding="utf-8"?>
<Types xmlns="http://schemas.openxmlformats.org/package/2006/content-types">
  <Default Extension="xml" ContentType="application/xml"/>
  <Default Extension="jpg" ContentType="image/jpeg"/>
  <Default Extension="tiff" ContentType="image/tiff"/>
  <Default Extension="jpeg" ContentType="image/jpeg"/>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5.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embeddings/oleObject1.bin" ContentType="application/vnd.openxmlformats-officedocument.oleObject"/>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embeddings/oleObject2.bin" ContentType="application/vnd.openxmlformats-officedocument.oleObject"/>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0"/>
  </p:notesMasterIdLst>
  <p:sldIdLst>
    <p:sldId id="447" r:id="rId2"/>
    <p:sldId id="448" r:id="rId3"/>
    <p:sldId id="449" r:id="rId4"/>
    <p:sldId id="450" r:id="rId5"/>
    <p:sldId id="451" r:id="rId6"/>
    <p:sldId id="452" r:id="rId7"/>
    <p:sldId id="453" r:id="rId8"/>
    <p:sldId id="454" r:id="rId9"/>
    <p:sldId id="455" r:id="rId10"/>
    <p:sldId id="456" r:id="rId11"/>
    <p:sldId id="457" r:id="rId12"/>
    <p:sldId id="458" r:id="rId13"/>
    <p:sldId id="459" r:id="rId14"/>
    <p:sldId id="354" r:id="rId15"/>
    <p:sldId id="355" r:id="rId16"/>
    <p:sldId id="460" r:id="rId17"/>
    <p:sldId id="461" r:id="rId18"/>
    <p:sldId id="462" r:id="rId19"/>
    <p:sldId id="435" r:id="rId20"/>
    <p:sldId id="463" r:id="rId21"/>
    <p:sldId id="464" r:id="rId22"/>
    <p:sldId id="465" r:id="rId23"/>
    <p:sldId id="466" r:id="rId24"/>
    <p:sldId id="436" r:id="rId25"/>
    <p:sldId id="437" r:id="rId26"/>
    <p:sldId id="467" r:id="rId27"/>
    <p:sldId id="468" r:id="rId28"/>
    <p:sldId id="469" r:id="rId29"/>
    <p:sldId id="470" r:id="rId30"/>
    <p:sldId id="395" r:id="rId31"/>
    <p:sldId id="471" r:id="rId32"/>
    <p:sldId id="438" r:id="rId33"/>
    <p:sldId id="398" r:id="rId34"/>
    <p:sldId id="399" r:id="rId35"/>
    <p:sldId id="444" r:id="rId36"/>
    <p:sldId id="400" r:id="rId37"/>
    <p:sldId id="472" r:id="rId38"/>
    <p:sldId id="473" r:id="rId39"/>
    <p:sldId id="474" r:id="rId40"/>
    <p:sldId id="475" r:id="rId41"/>
    <p:sldId id="476" r:id="rId42"/>
    <p:sldId id="477" r:id="rId43"/>
    <p:sldId id="445" r:id="rId44"/>
    <p:sldId id="407" r:id="rId45"/>
    <p:sldId id="410" r:id="rId46"/>
    <p:sldId id="411" r:id="rId47"/>
    <p:sldId id="412" r:id="rId48"/>
    <p:sldId id="414" r:id="rId49"/>
    <p:sldId id="446" r:id="rId50"/>
    <p:sldId id="478" r:id="rId51"/>
    <p:sldId id="418" r:id="rId52"/>
    <p:sldId id="483" r:id="rId53"/>
    <p:sldId id="420" r:id="rId54"/>
    <p:sldId id="421" r:id="rId55"/>
    <p:sldId id="482" r:id="rId56"/>
    <p:sldId id="479" r:id="rId57"/>
    <p:sldId id="480" r:id="rId58"/>
    <p:sldId id="484"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306"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tina clark" initials="CC" lastIdx="26" clrIdx="0"/>
  <p:cmAuthor id="1" name="Ross Feldman" initials="RF" lastIdx="28" clrIdx="1">
    <p:extLst/>
  </p:cmAuthor>
  <p:cmAuthor id="2" name="Caroline Hornyak" initials="" lastIdx="7" clrIdx="2"/>
  <p:cmAuthor id="3" name="Feldman, Ross" initials="FR"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Style moyen 3 - Accentuation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69" autoAdjust="0"/>
    <p:restoredTop sz="67993" autoAdjust="0"/>
  </p:normalViewPr>
  <p:slideViewPr>
    <p:cSldViewPr>
      <p:cViewPr>
        <p:scale>
          <a:sx n="76" d="100"/>
          <a:sy n="76" d="100"/>
        </p:scale>
        <p:origin x="-2040" y="-80"/>
      </p:cViewPr>
      <p:guideLst>
        <p:guide orient="horz" pos="1306"/>
        <p:guide pos="2880"/>
      </p:guideLst>
    </p:cSldViewPr>
  </p:slideViewPr>
  <p:outlineViewPr>
    <p:cViewPr>
      <p:scale>
        <a:sx n="33" d="100"/>
        <a:sy n="33" d="100"/>
      </p:scale>
      <p:origin x="0" y="-27258"/>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printerSettings" Target="printerSettings/printerSettings1.bin"/><Relationship Id="rId62" Type="http://schemas.openxmlformats.org/officeDocument/2006/relationships/commentAuthors" Target="commentAuthor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29457"/>
          <c:y val="0.120442"/>
          <c:w val="0.739257"/>
          <c:h val="0.675003"/>
        </c:manualLayout>
      </c:layout>
      <c:barChart>
        <c:barDir val="bar"/>
        <c:grouping val="clustered"/>
        <c:varyColors val="0"/>
        <c:ser>
          <c:idx val="0"/>
          <c:order val="0"/>
          <c:tx>
            <c:strRef>
              <c:f>Sheet1!$B$1</c:f>
            </c:strRef>
          </c:tx>
          <c:spPr>
            <a:solidFill>
              <a:schemeClr val="tx2">
                <a:lumMod val="60000"/>
                <a:lumOff val="40000"/>
              </a:schemeClr>
            </a:solidFill>
            <a:ln w="12700" cap="flat">
              <a:noFill/>
              <a:miter lim="400000"/>
            </a:ln>
            <a:effectLst/>
          </c:spPr>
          <c:invertIfNegative val="0"/>
          <c:cat>
            <c:strRef>
              <c:f>Sheet1!$A$2:$A$4</c:f>
              <c:strCache>
                <c:ptCount val="3"/>
                <c:pt idx="0">
                  <c:v>OBP</c:v>
                </c:pt>
                <c:pt idx="1">
                  <c:v>HBPM</c:v>
                </c:pt>
                <c:pt idx="2">
                  <c:v>ABPM</c:v>
                </c:pt>
              </c:strCache>
            </c:strRef>
          </c:cat>
          <c:val>
            <c:numRef>
              <c:f>Sheet1!$B$2:$B$4</c:f>
              <c:numCache>
                <c:formatCode>General</c:formatCode>
                <c:ptCount val="3"/>
                <c:pt idx="0">
                  <c:v>0.26</c:v>
                </c:pt>
                <c:pt idx="1">
                  <c:v>0.43</c:v>
                </c:pt>
                <c:pt idx="2">
                  <c:v>0.51</c:v>
                </c:pt>
              </c:numCache>
            </c:numRef>
          </c:val>
          <c:extLst xmlns:c16r2="http://schemas.microsoft.com/office/drawing/2015/06/chart">
            <c:ext xmlns:c16="http://schemas.microsoft.com/office/drawing/2014/chart" uri="{C3380CC4-5D6E-409C-BE32-E72D297353CC}">
              <c16:uniqueId val="{00000000-3DEB-4068-B94B-31257BB56755}"/>
            </c:ext>
          </c:extLst>
        </c:ser>
        <c:dLbls>
          <c:showLegendKey val="0"/>
          <c:showVal val="0"/>
          <c:showCatName val="0"/>
          <c:showSerName val="0"/>
          <c:showPercent val="0"/>
          <c:showBubbleSize val="0"/>
        </c:dLbls>
        <c:gapWidth val="50"/>
        <c:axId val="-2114764744"/>
        <c:axId val="2044909368"/>
      </c:barChart>
      <c:catAx>
        <c:axId val="-2114764744"/>
        <c:scaling>
          <c:orientation val="maxMin"/>
        </c:scaling>
        <c:delete val="0"/>
        <c:axPos val="l"/>
        <c:numFmt formatCode="General" sourceLinked="0"/>
        <c:majorTickMark val="out"/>
        <c:minorTickMark val="none"/>
        <c:tickLblPos val="nextTo"/>
        <c:spPr>
          <a:ln w="12700" cap="flat">
            <a:solidFill>
              <a:srgbClr val="808080"/>
            </a:solidFill>
            <a:prstDash val="solid"/>
            <a:round/>
          </a:ln>
        </c:spPr>
        <c:txPr>
          <a:bodyPr rot="0"/>
          <a:lstStyle/>
          <a:p>
            <a:pPr>
              <a:defRPr sz="1600" b="0" i="0" u="none" strike="noStrike">
                <a:solidFill>
                  <a:srgbClr val="000000"/>
                </a:solidFill>
                <a:latin typeface="Calibri"/>
              </a:defRPr>
            </a:pPr>
            <a:endParaRPr lang="en-US"/>
          </a:p>
        </c:txPr>
        <c:crossAx val="2044909368"/>
        <c:crosses val="autoZero"/>
        <c:auto val="1"/>
        <c:lblAlgn val="ctr"/>
        <c:lblOffset val="100"/>
        <c:noMultiLvlLbl val="1"/>
      </c:catAx>
      <c:valAx>
        <c:axId val="2044909368"/>
        <c:scaling>
          <c:orientation val="minMax"/>
          <c:max val="0.6"/>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2114764744"/>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28652"/>
          <c:y val="0.127306"/>
          <c:w val="0.740172"/>
          <c:h val="0.657195"/>
        </c:manualLayout>
      </c:layout>
      <c:barChart>
        <c:barDir val="bar"/>
        <c:grouping val="clustered"/>
        <c:varyColors val="0"/>
        <c:ser>
          <c:idx val="0"/>
          <c:order val="0"/>
          <c:tx>
            <c:strRef>
              <c:f>Sheet1!$B$1</c:f>
              <c:strCache>
                <c:ptCount val="1"/>
                <c:pt idx="0">
                  <c:v>LVH</c:v>
                </c:pt>
              </c:strCache>
            </c:strRef>
          </c:tx>
          <c:spPr>
            <a:solidFill>
              <a:schemeClr val="tx2">
                <a:lumMod val="60000"/>
                <a:lumOff val="40000"/>
              </a:schemeClr>
            </a:solidFill>
            <a:ln w="12700" cap="flat">
              <a:noFill/>
              <a:miter lim="400000"/>
            </a:ln>
            <a:effectLst/>
          </c:spPr>
          <c:invertIfNegative val="0"/>
          <c:cat>
            <c:strRef>
              <c:f>Sheet1!$A$2:$A$4</c:f>
              <c:strCache>
                <c:ptCount val="3"/>
                <c:pt idx="0">
                  <c:v>OBP</c:v>
                </c:pt>
                <c:pt idx="1">
                  <c:v>HBPM</c:v>
                </c:pt>
                <c:pt idx="2">
                  <c:v>ABPM</c:v>
                </c:pt>
              </c:strCache>
            </c:strRef>
          </c:cat>
          <c:val>
            <c:numRef>
              <c:f>Sheet1!$B$2:$B$4</c:f>
              <c:numCache>
                <c:formatCode>General</c:formatCode>
                <c:ptCount val="3"/>
                <c:pt idx="0">
                  <c:v>0.27</c:v>
                </c:pt>
                <c:pt idx="1">
                  <c:v>0.41</c:v>
                </c:pt>
                <c:pt idx="2">
                  <c:v>0.47</c:v>
                </c:pt>
              </c:numCache>
            </c:numRef>
          </c:val>
          <c:extLst xmlns:c16r2="http://schemas.microsoft.com/office/drawing/2015/06/chart">
            <c:ext xmlns:c16="http://schemas.microsoft.com/office/drawing/2014/chart" uri="{C3380CC4-5D6E-409C-BE32-E72D297353CC}">
              <c16:uniqueId val="{00000000-681C-49B6-A554-A185FE22A85E}"/>
            </c:ext>
          </c:extLst>
        </c:ser>
        <c:dLbls>
          <c:showLegendKey val="0"/>
          <c:showVal val="0"/>
          <c:showCatName val="0"/>
          <c:showSerName val="0"/>
          <c:showPercent val="0"/>
          <c:showBubbleSize val="0"/>
        </c:dLbls>
        <c:gapWidth val="50"/>
        <c:axId val="2084112088"/>
        <c:axId val="2084198840"/>
      </c:barChart>
      <c:catAx>
        <c:axId val="2084112088"/>
        <c:scaling>
          <c:orientation val="maxMin"/>
        </c:scaling>
        <c:delete val="0"/>
        <c:axPos val="l"/>
        <c:numFmt formatCode="General" sourceLinked="0"/>
        <c:majorTickMark val="out"/>
        <c:minorTickMark val="none"/>
        <c:tickLblPos val="nextTo"/>
        <c:spPr>
          <a:ln w="12700" cap="flat">
            <a:solidFill>
              <a:srgbClr val="808080"/>
            </a:solidFill>
            <a:prstDash val="solid"/>
            <a:round/>
          </a:ln>
        </c:spPr>
        <c:txPr>
          <a:bodyPr rot="0"/>
          <a:lstStyle/>
          <a:p>
            <a:pPr>
              <a:defRPr sz="1600" b="0" i="0" u="none" strike="noStrike">
                <a:solidFill>
                  <a:srgbClr val="000000"/>
                </a:solidFill>
                <a:latin typeface="Calibri"/>
              </a:defRPr>
            </a:pPr>
            <a:endParaRPr lang="en-US"/>
          </a:p>
        </c:txPr>
        <c:crossAx val="2084198840"/>
        <c:crosses val="autoZero"/>
        <c:auto val="1"/>
        <c:lblAlgn val="ctr"/>
        <c:lblOffset val="100"/>
        <c:noMultiLvlLbl val="1"/>
      </c:catAx>
      <c:valAx>
        <c:axId val="2084198840"/>
        <c:scaling>
          <c:orientation val="minMax"/>
          <c:max val="0.6"/>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2084112088"/>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869384"/>
          <c:y val="0.118158"/>
          <c:w val="0.875987"/>
          <c:h val="0.680928"/>
        </c:manualLayout>
      </c:layout>
      <c:barChart>
        <c:barDir val="bar"/>
        <c:grouping val="clustered"/>
        <c:varyColors val="0"/>
        <c:ser>
          <c:idx val="0"/>
          <c:order val="0"/>
          <c:tx>
            <c:strRef>
              <c:f>Sheet1!$B$1</c:f>
              <c:strCache>
                <c:ptCount val="1"/>
                <c:pt idx="0">
                  <c:v>LVH</c:v>
                </c:pt>
              </c:strCache>
            </c:strRef>
          </c:tx>
          <c:spPr>
            <a:solidFill>
              <a:srgbClr val="AA2329"/>
            </a:solidFill>
            <a:ln w="12700" cap="flat">
              <a:noFill/>
              <a:miter lim="400000"/>
            </a:ln>
            <a:effectLst/>
          </c:spPr>
          <c:invertIfNegative val="0"/>
          <c:cat>
            <c:strRef>
              <c:f>Sheet1!$A$2:$A$4</c:f>
              <c:strCache>
                <c:ptCount val="3"/>
                <c:pt idx="0">
                  <c:v>OBP</c:v>
                </c:pt>
                <c:pt idx="1">
                  <c:v>Average HBP</c:v>
                </c:pt>
                <c:pt idx="2">
                  <c:v>ABPM</c:v>
                </c:pt>
              </c:strCache>
            </c:strRef>
          </c:cat>
          <c:val>
            <c:numRef>
              <c:f>Sheet1!$B$2:$B$4</c:f>
              <c:numCache>
                <c:formatCode>General</c:formatCode>
                <c:ptCount val="3"/>
                <c:pt idx="0">
                  <c:v>0.25</c:v>
                </c:pt>
                <c:pt idx="1">
                  <c:v>0.4</c:v>
                </c:pt>
                <c:pt idx="2">
                  <c:v>0.45</c:v>
                </c:pt>
              </c:numCache>
            </c:numRef>
          </c:val>
          <c:extLst xmlns:c16r2="http://schemas.microsoft.com/office/drawing/2015/06/chart">
            <c:ext xmlns:c16="http://schemas.microsoft.com/office/drawing/2014/chart" uri="{C3380CC4-5D6E-409C-BE32-E72D297353CC}">
              <c16:uniqueId val="{00000000-02D7-42E1-A3FE-1623606536DD}"/>
            </c:ext>
          </c:extLst>
        </c:ser>
        <c:dLbls>
          <c:showLegendKey val="0"/>
          <c:showVal val="0"/>
          <c:showCatName val="0"/>
          <c:showSerName val="0"/>
          <c:showPercent val="0"/>
          <c:showBubbleSize val="0"/>
        </c:dLbls>
        <c:gapWidth val="50"/>
        <c:axId val="-2113192216"/>
        <c:axId val="-2113188760"/>
      </c:barChart>
      <c:catAx>
        <c:axId val="-2113192216"/>
        <c:scaling>
          <c:orientation val="maxMin"/>
        </c:scaling>
        <c:delete val="0"/>
        <c:axPos val="l"/>
        <c:numFmt formatCode="General" sourceLinked="0"/>
        <c:majorTickMark val="out"/>
        <c:minorTickMark val="none"/>
        <c:tickLblPos val="none"/>
        <c:spPr>
          <a:ln w="12700" cap="flat">
            <a:solidFill>
              <a:srgbClr val="808080"/>
            </a:solidFill>
            <a:prstDash val="solid"/>
            <a:round/>
          </a:ln>
        </c:spPr>
        <c:txPr>
          <a:bodyPr rot="0"/>
          <a:lstStyle/>
          <a:p>
            <a:pPr>
              <a:defRPr sz="1800" b="0" i="0" u="none" strike="noStrike">
                <a:solidFill>
                  <a:srgbClr val="000000"/>
                </a:solidFill>
                <a:latin typeface="Calibri"/>
              </a:defRPr>
            </a:pPr>
            <a:endParaRPr lang="en-US"/>
          </a:p>
        </c:txPr>
        <c:crossAx val="-2113188760"/>
        <c:crosses val="autoZero"/>
        <c:auto val="1"/>
        <c:lblAlgn val="ctr"/>
        <c:lblOffset val="100"/>
        <c:noMultiLvlLbl val="1"/>
      </c:catAx>
      <c:valAx>
        <c:axId val="-2113188760"/>
        <c:scaling>
          <c:orientation val="minMax"/>
          <c:max val="0.5"/>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2113192216"/>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869384"/>
          <c:y val="0.1254"/>
          <c:w val="0.875987"/>
          <c:h val="0.662139"/>
        </c:manualLayout>
      </c:layout>
      <c:barChart>
        <c:barDir val="bar"/>
        <c:grouping val="clustered"/>
        <c:varyColors val="0"/>
        <c:ser>
          <c:idx val="0"/>
          <c:order val="0"/>
          <c:tx>
            <c:strRef>
              <c:f>Sheet1!$B$1</c:f>
              <c:strCache>
                <c:ptCount val="1"/>
                <c:pt idx="0">
                  <c:v>LVH</c:v>
                </c:pt>
              </c:strCache>
            </c:strRef>
          </c:tx>
          <c:spPr>
            <a:solidFill>
              <a:srgbClr val="AA2329"/>
            </a:solidFill>
            <a:ln w="12700" cap="flat">
              <a:noFill/>
              <a:miter lim="400000"/>
            </a:ln>
            <a:effectLst/>
          </c:spPr>
          <c:invertIfNegative val="0"/>
          <c:cat>
            <c:strRef>
              <c:f>Sheet1!$A$2:$A$4</c:f>
              <c:strCache>
                <c:ptCount val="3"/>
                <c:pt idx="0">
                  <c:v>OBP</c:v>
                </c:pt>
                <c:pt idx="1">
                  <c:v>Average HBP</c:v>
                </c:pt>
                <c:pt idx="2">
                  <c:v>ABPM</c:v>
                </c:pt>
              </c:strCache>
            </c:strRef>
          </c:cat>
          <c:val>
            <c:numRef>
              <c:f>Sheet1!$B$2:$B$4</c:f>
              <c:numCache>
                <c:formatCode>General</c:formatCode>
                <c:ptCount val="3"/>
                <c:pt idx="0">
                  <c:v>0.15</c:v>
                </c:pt>
                <c:pt idx="1">
                  <c:v>0.33</c:v>
                </c:pt>
                <c:pt idx="2">
                  <c:v>0.4</c:v>
                </c:pt>
              </c:numCache>
            </c:numRef>
          </c:val>
          <c:extLst xmlns:c16r2="http://schemas.microsoft.com/office/drawing/2015/06/chart">
            <c:ext xmlns:c16="http://schemas.microsoft.com/office/drawing/2014/chart" uri="{C3380CC4-5D6E-409C-BE32-E72D297353CC}">
              <c16:uniqueId val="{00000000-BD20-4569-B67C-C60DEBF42816}"/>
            </c:ext>
          </c:extLst>
        </c:ser>
        <c:dLbls>
          <c:showLegendKey val="0"/>
          <c:showVal val="0"/>
          <c:showCatName val="0"/>
          <c:showSerName val="0"/>
          <c:showPercent val="0"/>
          <c:showBubbleSize val="0"/>
        </c:dLbls>
        <c:gapWidth val="50"/>
        <c:axId val="-2113162904"/>
        <c:axId val="-2113159448"/>
      </c:barChart>
      <c:catAx>
        <c:axId val="-2113162904"/>
        <c:scaling>
          <c:orientation val="maxMin"/>
        </c:scaling>
        <c:delete val="0"/>
        <c:axPos val="l"/>
        <c:numFmt formatCode="General" sourceLinked="0"/>
        <c:majorTickMark val="out"/>
        <c:minorTickMark val="none"/>
        <c:tickLblPos val="none"/>
        <c:spPr>
          <a:ln w="12700" cap="flat">
            <a:solidFill>
              <a:srgbClr val="808080"/>
            </a:solidFill>
            <a:prstDash val="solid"/>
            <a:round/>
          </a:ln>
        </c:spPr>
        <c:txPr>
          <a:bodyPr rot="0"/>
          <a:lstStyle/>
          <a:p>
            <a:pPr>
              <a:defRPr sz="1800" b="0" i="0" u="none" strike="noStrike">
                <a:solidFill>
                  <a:srgbClr val="000000"/>
                </a:solidFill>
                <a:latin typeface="Calibri"/>
              </a:defRPr>
            </a:pPr>
            <a:endParaRPr lang="en-US"/>
          </a:p>
        </c:txPr>
        <c:crossAx val="-2113159448"/>
        <c:crosses val="autoZero"/>
        <c:auto val="1"/>
        <c:lblAlgn val="ctr"/>
        <c:lblOffset val="100"/>
        <c:noMultiLvlLbl val="1"/>
      </c:catAx>
      <c:valAx>
        <c:axId val="-2113159448"/>
        <c:scaling>
          <c:orientation val="minMax"/>
          <c:max val="0.5"/>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2113162904"/>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940754107125498"/>
          <c:y val="0.0283930302521568"/>
          <c:w val="0.614091450374259"/>
          <c:h val="0.763897254037832"/>
        </c:manualLayout>
      </c:layout>
      <c:barChart>
        <c:barDir val="col"/>
        <c:grouping val="clustered"/>
        <c:varyColors val="0"/>
        <c:ser>
          <c:idx val="0"/>
          <c:order val="0"/>
          <c:tx>
            <c:strRef>
              <c:f>Sheet1!$B$1</c:f>
              <c:strCache>
                <c:ptCount val="1"/>
                <c:pt idx="0">
                  <c:v>HCTZ (n=18)</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Ambulatory SBP</c:v>
                </c:pt>
                <c:pt idx="1">
                  <c:v>Ambulatory DBP</c:v>
                </c:pt>
              </c:strCache>
            </c:strRef>
          </c:cat>
          <c:val>
            <c:numRef>
              <c:f>Sheet1!$B$2:$B$3</c:f>
              <c:numCache>
                <c:formatCode>General</c:formatCode>
                <c:ptCount val="2"/>
                <c:pt idx="0">
                  <c:v>-6.02</c:v>
                </c:pt>
                <c:pt idx="1">
                  <c:v>-4.17</c:v>
                </c:pt>
              </c:numCache>
            </c:numRef>
          </c:val>
          <c:extLst xmlns:c16r2="http://schemas.microsoft.com/office/drawing/2015/06/chart">
            <c:ext xmlns:c16="http://schemas.microsoft.com/office/drawing/2014/chart" uri="{C3380CC4-5D6E-409C-BE32-E72D297353CC}">
              <c16:uniqueId val="{00000000-30A9-48FA-82D4-8F5F8191DBF5}"/>
            </c:ext>
          </c:extLst>
        </c:ser>
        <c:ser>
          <c:idx val="1"/>
          <c:order val="1"/>
          <c:tx>
            <c:strRef>
              <c:f>Sheet1!$C$1</c:f>
              <c:strCache>
                <c:ptCount val="1"/>
                <c:pt idx="0">
                  <c:v>Chlorthalidone (n=16)</c:v>
                </c:pt>
              </c:strCache>
            </c:strRef>
          </c:tx>
          <c:spPr>
            <a:solidFill>
              <a:schemeClr val="tx2">
                <a:lumMod val="60000"/>
                <a:lumOff val="40000"/>
              </a:schemeClr>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Ambulatory SBP</c:v>
                </c:pt>
                <c:pt idx="1">
                  <c:v>Ambulatory DBP</c:v>
                </c:pt>
              </c:strCache>
            </c:strRef>
          </c:cat>
          <c:val>
            <c:numRef>
              <c:f>Sheet1!$C$2:$C$3</c:f>
              <c:numCache>
                <c:formatCode>General</c:formatCode>
                <c:ptCount val="2"/>
                <c:pt idx="0">
                  <c:v>-11.14</c:v>
                </c:pt>
                <c:pt idx="1">
                  <c:v>-7.78</c:v>
                </c:pt>
              </c:numCache>
            </c:numRef>
          </c:val>
          <c:extLst xmlns:c16r2="http://schemas.microsoft.com/office/drawing/2015/06/chart">
            <c:ext xmlns:c16="http://schemas.microsoft.com/office/drawing/2014/chart" uri="{C3380CC4-5D6E-409C-BE32-E72D297353CC}">
              <c16:uniqueId val="{00000001-30A9-48FA-82D4-8F5F8191DBF5}"/>
            </c:ext>
          </c:extLst>
        </c:ser>
        <c:dLbls>
          <c:showLegendKey val="0"/>
          <c:showVal val="0"/>
          <c:showCatName val="0"/>
          <c:showSerName val="0"/>
          <c:showPercent val="0"/>
          <c:showBubbleSize val="0"/>
        </c:dLbls>
        <c:gapWidth val="150"/>
        <c:axId val="-2119300328"/>
        <c:axId val="-2119297352"/>
      </c:barChart>
      <c:catAx>
        <c:axId val="-2119300328"/>
        <c:scaling>
          <c:orientation val="minMax"/>
        </c:scaling>
        <c:delete val="1"/>
        <c:axPos val="b"/>
        <c:numFmt formatCode="General" sourceLinked="0"/>
        <c:majorTickMark val="out"/>
        <c:minorTickMark val="none"/>
        <c:tickLblPos val="nextTo"/>
        <c:crossAx val="-2119297352"/>
        <c:crosses val="autoZero"/>
        <c:auto val="1"/>
        <c:lblAlgn val="ctr"/>
        <c:lblOffset val="100"/>
        <c:noMultiLvlLbl val="0"/>
      </c:catAx>
      <c:valAx>
        <c:axId val="-2119297352"/>
        <c:scaling>
          <c:orientation val="minMax"/>
          <c:min val="-14.0"/>
        </c:scaling>
        <c:delete val="0"/>
        <c:axPos val="l"/>
        <c:majorGridlines/>
        <c:numFmt formatCode="General" sourceLinked="1"/>
        <c:majorTickMark val="out"/>
        <c:minorTickMark val="none"/>
        <c:tickLblPos val="nextTo"/>
        <c:crossAx val="-2119300328"/>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76FA0-7576-4E8F-8B62-919978CA3AB0}" type="datetimeFigureOut">
              <a:rPr lang="en-US" smtClean="0"/>
              <a:pPr/>
              <a:t>17-06-01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6EFE9D-044C-4BA1-9A40-FBFDC38C0AB7}" type="slidenum">
              <a:rPr lang="en-US" smtClean="0"/>
              <a:pPr/>
              <a:t>‹#›</a:t>
            </a:fld>
            <a:endParaRPr lang="en-US"/>
          </a:p>
        </p:txBody>
      </p:sp>
    </p:spTree>
    <p:extLst>
      <p:ext uri="{BB962C8B-B14F-4D97-AF65-F5344CB8AC3E}">
        <p14:creationId xmlns:p14="http://schemas.microsoft.com/office/powerpoint/2010/main" val="218149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 Id="rId3" Type="http://schemas.openxmlformats.org/officeDocument/2006/relationships/hyperlink" Target="http://www.thelancet.com/journals/lancet/article/PIIS0140-6736(04)16451-9/abstract"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 Id="rId3" Type="http://schemas.openxmlformats.org/officeDocument/2006/relationships/hyperlink" Target="http://www.hypertension.ca/"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E0DAFB86-E9BC-A04A-BD29-7ECBFF04B708}"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p14="http://schemas.microsoft.com/office/powerpoint/2010/main" val="4012409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Servier</a:t>
            </a:r>
            <a:r>
              <a:rPr lang="en-US" dirty="0"/>
              <a:t> products (Hypertension)</a:t>
            </a:r>
            <a:r>
              <a:rPr lang="en-US" baseline="0" dirty="0"/>
              <a:t> include:</a:t>
            </a:r>
          </a:p>
          <a:p>
            <a:pPr marL="171450" indent="-171450">
              <a:buFont typeface="Arial" pitchFamily="34" charset="0"/>
              <a:buChar char="•"/>
            </a:pPr>
            <a:r>
              <a:rPr lang="en-US" baseline="0" dirty="0" err="1"/>
              <a:t>Coversyl</a:t>
            </a:r>
            <a:r>
              <a:rPr lang="en-US" baseline="0" dirty="0"/>
              <a:t> (perindopril)</a:t>
            </a:r>
          </a:p>
          <a:p>
            <a:pPr marL="171450" indent="-171450">
              <a:buFont typeface="Arial" pitchFamily="34" charset="0"/>
              <a:buChar char="•"/>
            </a:pPr>
            <a:r>
              <a:rPr lang="en-US" baseline="0" dirty="0" err="1"/>
              <a:t>Coversyl</a:t>
            </a:r>
            <a:r>
              <a:rPr lang="en-US" baseline="0" dirty="0"/>
              <a:t> Plus (perindopril + </a:t>
            </a:r>
            <a:r>
              <a:rPr lang="en-US" baseline="0" dirty="0" err="1"/>
              <a:t>indapamide</a:t>
            </a:r>
            <a:r>
              <a:rPr lang="en-US" baseline="0" dirty="0"/>
              <a:t>)</a:t>
            </a:r>
          </a:p>
          <a:p>
            <a:pPr marL="171450" indent="-171450">
              <a:buFont typeface="Arial" pitchFamily="34" charset="0"/>
              <a:buChar char="•"/>
            </a:pPr>
            <a:r>
              <a:rPr lang="en-US" baseline="0" dirty="0" err="1"/>
              <a:t>Lozide</a:t>
            </a:r>
            <a:r>
              <a:rPr lang="en-US" baseline="0" dirty="0"/>
              <a:t> (</a:t>
            </a:r>
            <a:r>
              <a:rPr lang="en-US" baseline="0" dirty="0" err="1"/>
              <a:t>indapamide</a:t>
            </a:r>
            <a:r>
              <a:rPr lang="en-US" baseline="0" dirty="0"/>
              <a:t>)</a:t>
            </a:r>
          </a:p>
          <a:p>
            <a:pPr marL="171450" indent="-171450">
              <a:buFont typeface="Arial" pitchFamily="34" charset="0"/>
              <a:buChar char="•"/>
            </a:pPr>
            <a:r>
              <a:rPr lang="en-US" baseline="0" dirty="0" err="1"/>
              <a:t>Viacoram</a:t>
            </a:r>
            <a:r>
              <a:rPr lang="en-US" baseline="0" dirty="0"/>
              <a:t> (perindopril + amlodipine)</a:t>
            </a:r>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3</a:t>
            </a:fld>
            <a:endParaRPr lang="en-US">
              <a:solidFill>
                <a:prstClr val="black"/>
              </a:solidFill>
              <a:latin typeface="Calibri"/>
            </a:endParaRPr>
          </a:p>
        </p:txBody>
      </p:sp>
    </p:spTree>
    <p:extLst>
      <p:ext uri="{BB962C8B-B14F-4D97-AF65-F5344CB8AC3E}">
        <p14:creationId xmlns:p14="http://schemas.microsoft.com/office/powerpoint/2010/main" val="448339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4</a:t>
            </a:fld>
            <a:endParaRPr lang="en-US">
              <a:solidFill>
                <a:prstClr val="black"/>
              </a:solidFill>
              <a:latin typeface="Calibri"/>
            </a:endParaRPr>
          </a:p>
        </p:txBody>
      </p:sp>
    </p:spTree>
    <p:extLst>
      <p:ext uri="{BB962C8B-B14F-4D97-AF65-F5344CB8AC3E}">
        <p14:creationId xmlns:p14="http://schemas.microsoft.com/office/powerpoint/2010/main" val="3911270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err="1"/>
              <a:t>Servier</a:t>
            </a:r>
            <a:r>
              <a:rPr lang="en-US" sz="1600" dirty="0"/>
              <a:t> products (Hypertension)</a:t>
            </a:r>
            <a:r>
              <a:rPr lang="en-US" sz="1600" baseline="0" dirty="0"/>
              <a:t> include:</a:t>
            </a:r>
          </a:p>
          <a:p>
            <a:pPr marL="171450" indent="-171450">
              <a:buFont typeface="Arial" pitchFamily="34" charset="0"/>
              <a:buChar char="•"/>
            </a:pPr>
            <a:r>
              <a:rPr lang="en-US" sz="1600" baseline="0" dirty="0" err="1"/>
              <a:t>Coversyl</a:t>
            </a:r>
            <a:r>
              <a:rPr lang="en-US" sz="1600" baseline="0" dirty="0"/>
              <a:t> (perindopril)</a:t>
            </a:r>
          </a:p>
          <a:p>
            <a:pPr marL="171450" indent="-171450">
              <a:buFont typeface="Arial" pitchFamily="34" charset="0"/>
              <a:buChar char="•"/>
            </a:pPr>
            <a:r>
              <a:rPr lang="en-US" sz="1600" baseline="0" dirty="0" err="1"/>
              <a:t>Coversyl</a:t>
            </a:r>
            <a:r>
              <a:rPr lang="en-US" sz="1600" baseline="0" dirty="0"/>
              <a:t> Plus (perindopril + </a:t>
            </a:r>
            <a:r>
              <a:rPr lang="en-US" sz="1600" baseline="0" dirty="0" err="1"/>
              <a:t>indapamide</a:t>
            </a:r>
            <a:r>
              <a:rPr lang="en-US" sz="1600" baseline="0" dirty="0"/>
              <a:t>)</a:t>
            </a:r>
          </a:p>
          <a:p>
            <a:pPr marL="171450" indent="-171450">
              <a:buFont typeface="Arial" pitchFamily="34" charset="0"/>
              <a:buChar char="•"/>
            </a:pPr>
            <a:r>
              <a:rPr lang="en-US" sz="1600" baseline="0" dirty="0" err="1"/>
              <a:t>Lozide</a:t>
            </a:r>
            <a:r>
              <a:rPr lang="en-US" sz="1600" baseline="0" dirty="0"/>
              <a:t> (</a:t>
            </a:r>
            <a:r>
              <a:rPr lang="en-US" sz="1600" baseline="0" dirty="0" err="1"/>
              <a:t>indapamide</a:t>
            </a:r>
            <a:r>
              <a:rPr lang="en-US" sz="1600" baseline="0" dirty="0"/>
              <a:t>)</a:t>
            </a:r>
          </a:p>
          <a:p>
            <a:pPr marL="171450" indent="-171450">
              <a:buFont typeface="Arial" pitchFamily="34" charset="0"/>
              <a:buChar char="•"/>
            </a:pPr>
            <a:r>
              <a:rPr lang="en-US" sz="1600" baseline="0" dirty="0" err="1"/>
              <a:t>Viacoram</a:t>
            </a:r>
            <a:r>
              <a:rPr lang="en-US" sz="1600" baseline="0" dirty="0"/>
              <a:t> (perindopril + amlodipine)</a:t>
            </a:r>
            <a:endParaRPr lang="en-CA" sz="1600" dirty="0"/>
          </a:p>
          <a:p>
            <a:endParaRPr lang="en-US" sz="1600"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p14="http://schemas.microsoft.com/office/powerpoint/2010/main" val="3007066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422700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Hypertension Canada provides annually-updated, evidence-based guidelines for the diagnosis, assessment, prevention and treatment of hypertension. In 2017, 10 new recommendations were introduced,</a:t>
            </a:r>
            <a:r>
              <a:rPr lang="en-CA" baseline="0" dirty="0"/>
              <a:t> three previous recommendations have been revised, and five have been removed.</a:t>
            </a:r>
          </a:p>
          <a:p>
            <a:endParaRPr lang="en-CA" baseline="0" dirty="0"/>
          </a:p>
          <a:p>
            <a:r>
              <a:rPr lang="en-CA" baseline="0" dirty="0"/>
              <a:t>Among the new recommendations, two will be the focus of this educational program: </a:t>
            </a:r>
          </a:p>
          <a:p>
            <a:pPr marL="285750" lvl="0" indent="-285750">
              <a:buClr>
                <a:srgbClr val="C00000"/>
              </a:buClr>
              <a:buFont typeface="Arial" panose="020B0604020202020204" pitchFamily="34" charset="0"/>
              <a:buChar char="•"/>
              <a:defRPr/>
            </a:pPr>
            <a:r>
              <a:rPr kumimoji="0" lang="en-CA" sz="1200" b="0" i="0" u="none" strike="noStrike" kern="1200" cap="none" spc="0" normalizeH="0" baseline="0" noProof="0" dirty="0">
                <a:ln>
                  <a:noFill/>
                </a:ln>
                <a:effectLst/>
                <a:uLnTx/>
                <a:uFillTx/>
                <a:latin typeface="+mn-lt"/>
                <a:ea typeface="+mn-ea"/>
                <a:cs typeface="+mn-cs"/>
              </a:rPr>
              <a:t>Longer acting (thiazide-like) diuretics are preferred vs. shorter acting </a:t>
            </a:r>
            <a:r>
              <a:rPr lang="en-CA" sz="1200" dirty="0">
                <a:solidFill>
                  <a:prstClr val="black"/>
                </a:solidFill>
              </a:rPr>
              <a:t>(thiazides) </a:t>
            </a:r>
            <a:endParaRPr kumimoji="0" lang="en-CA" sz="1200" b="0" i="0" u="none" strike="noStrike" kern="1200" cap="none" spc="0" normalizeH="0" baseline="0" noProof="0" dirty="0">
              <a:ln>
                <a:noFill/>
              </a:ln>
              <a:effectLst/>
              <a:uLnTx/>
              <a:uFillTx/>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kumimoji="0" lang="en-CA" sz="1200" b="0" i="0" u="none" strike="noStrike" kern="0" cap="none" spc="0" normalizeH="0" baseline="0" noProof="0" dirty="0">
                <a:ln>
                  <a:noFill/>
                </a:ln>
                <a:solidFill>
                  <a:srgbClr val="000000"/>
                </a:solidFill>
                <a:effectLst/>
                <a:uLnTx/>
                <a:uFillTx/>
                <a:latin typeface="+mn-lt"/>
                <a:ea typeface="+mn-ea"/>
                <a:cs typeface="Helvetica"/>
                <a:sym typeface="Helvetica"/>
              </a:rPr>
              <a:t>Single pill combinations as a first line treatment (regardless of the extent of BP elevation) </a:t>
            </a:r>
          </a:p>
          <a:p>
            <a:pPr marL="0" indent="0">
              <a:buFont typeface="+mj-lt"/>
              <a:buNone/>
            </a:pPr>
            <a:endParaRPr lang="en-CA" baseline="0" dirty="0"/>
          </a:p>
          <a:p>
            <a:r>
              <a:rPr lang="en-CA" b="1" baseline="0" dirty="0"/>
              <a:t>Reference</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2544700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previous Hypertension Canada 2016 guideline recommendations, two were thought to </a:t>
            </a:r>
            <a:r>
              <a:rPr lang="en-US" baseline="0" dirty="0"/>
              <a:t>still </a:t>
            </a:r>
            <a:r>
              <a:rPr lang="en-US" dirty="0"/>
              <a:t>be</a:t>
            </a:r>
            <a:r>
              <a:rPr lang="en-US" baseline="0" dirty="0"/>
              <a:t> very important, and </a:t>
            </a:r>
            <a:r>
              <a:rPr lang="en-US" dirty="0"/>
              <a:t>merit revisiting</a:t>
            </a:r>
            <a:r>
              <a:rPr lang="en-US" baseline="0" dirty="0"/>
              <a:t> in this educational program:</a:t>
            </a:r>
          </a:p>
          <a:p>
            <a:endParaRPr lang="en-US" baseline="0" dirty="0"/>
          </a:p>
          <a:p>
            <a:pPr marL="285750" indent="-285750">
              <a:buClr>
                <a:srgbClr val="C00000"/>
              </a:buClr>
              <a:buFont typeface="Arial" panose="020B0604020202020204" pitchFamily="34" charset="0"/>
              <a:buChar char="•"/>
            </a:pPr>
            <a:r>
              <a:rPr lang="en-CA" sz="1200" dirty="0"/>
              <a:t>The diagnosis of hypertension should be based on </a:t>
            </a:r>
            <a:r>
              <a:rPr lang="en-CA" sz="1200" b="1" dirty="0"/>
              <a:t>out-of-office </a:t>
            </a:r>
            <a:r>
              <a:rPr lang="en-CA" sz="1200" dirty="0"/>
              <a:t>measurements; in the office, use automated office BP monitoring (AOBP)</a:t>
            </a: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en-CA" sz="1200" dirty="0">
                <a:latin typeface="+mn-lt"/>
              </a:rPr>
              <a:t>The threshold and target blood pressures are lower in those at greater risk</a:t>
            </a:r>
          </a:p>
          <a:p>
            <a:endParaRPr lang="en-US" dirty="0"/>
          </a:p>
          <a:p>
            <a:r>
              <a:rPr lang="en-US" dirty="0"/>
              <a:t>Examples of automated office BP measurement devices include:</a:t>
            </a:r>
          </a:p>
          <a:p>
            <a:pPr marL="171450" indent="-171450">
              <a:buFont typeface="Arial" pitchFamily="34" charset="0"/>
              <a:buChar char="•"/>
            </a:pPr>
            <a:r>
              <a:rPr lang="en-US" dirty="0" err="1"/>
              <a:t>BpTRU</a:t>
            </a:r>
            <a:r>
              <a:rPr lang="en-US" dirty="0"/>
              <a:t> Vital Signs</a:t>
            </a:r>
            <a:r>
              <a:rPr lang="en-US" baseline="0" dirty="0"/>
              <a:t> Monitor</a:t>
            </a:r>
          </a:p>
          <a:p>
            <a:pPr marL="171450" indent="-171450">
              <a:buFont typeface="Arial" pitchFamily="34" charset="0"/>
              <a:buChar char="•"/>
            </a:pPr>
            <a:r>
              <a:rPr lang="en-US" baseline="0" dirty="0"/>
              <a:t>Omron HEM-907</a:t>
            </a:r>
          </a:p>
          <a:p>
            <a:pPr marL="171450" indent="-171450">
              <a:buFont typeface="Arial" pitchFamily="34" charset="0"/>
              <a:buChar char="•"/>
            </a:pPr>
            <a:r>
              <a:rPr lang="en-US" baseline="0" dirty="0" err="1"/>
              <a:t>Microlife</a:t>
            </a:r>
            <a:r>
              <a:rPr lang="en-US" baseline="0" dirty="0"/>
              <a:t> </a:t>
            </a:r>
            <a:r>
              <a:rPr lang="en-US" baseline="0" dirty="0" err="1"/>
              <a:t>WatchBP</a:t>
            </a:r>
            <a:r>
              <a:rPr lang="en-US" baseline="0" dirty="0"/>
              <a:t> Office</a:t>
            </a:r>
          </a:p>
          <a:p>
            <a:pPr marL="0" indent="0">
              <a:buFont typeface="Arial" pitchFamily="34" charset="0"/>
              <a:buNone/>
            </a:pPr>
            <a:endParaRPr lang="en-CA"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CA" dirty="0"/>
          </a:p>
          <a:p>
            <a:pPr marL="228600" indent="-228600">
              <a:buFont typeface="+mj-lt"/>
              <a:buAutoNum type="arabicPeriod"/>
            </a:pPr>
            <a:endParaRPr lang="en-CA" dirty="0"/>
          </a:p>
          <a:p>
            <a:pPr marL="0" indent="0">
              <a:buFont typeface="Arial" pitchFamily="34" charset="0"/>
              <a:buNone/>
            </a:pPr>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2256736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CA" dirty="0"/>
              <a:t>The</a:t>
            </a:r>
            <a:r>
              <a:rPr lang="en-CA" baseline="0" dirty="0"/>
              <a:t> hypertension algorithm shown on this slide is supplemented by the following n</a:t>
            </a:r>
            <a:r>
              <a:rPr lang="en-CA" dirty="0"/>
              <a:t>otes:  </a:t>
            </a:r>
          </a:p>
          <a:p>
            <a:pPr marL="228600" indent="-228600">
              <a:buAutoNum type="arabicPeriod"/>
            </a:pPr>
            <a:r>
              <a:rPr lang="en-CA" dirty="0"/>
              <a:t>If AOBP is used, use the</a:t>
            </a:r>
            <a:r>
              <a:rPr lang="en-CA" baseline="0" dirty="0"/>
              <a:t> mean calculated and displayed by the device.  If non-AOBP (see note 2) is used, take at least three readings, discard the first and calculate the mean of the remaining measurements.  A history and physical exam should be performed and diagnostic tests ordered.  </a:t>
            </a:r>
          </a:p>
          <a:p>
            <a:pPr marL="228600" indent="-228600">
              <a:buAutoNum type="arabicPeriod"/>
            </a:pPr>
            <a:r>
              <a:rPr lang="en-CA" baseline="0" dirty="0"/>
              <a:t>AOBP = Automated Office BP.  This is performed with the patient unattended in a private area.  </a:t>
            </a:r>
          </a:p>
          <a:p>
            <a:pPr marL="0" indent="0">
              <a:buNone/>
            </a:pPr>
            <a:r>
              <a:rPr lang="en-CA" baseline="0" dirty="0"/>
              <a:t>     Non-AOBP = Non-automated measurement performed using an electronic upper arm device with the provider in the room.  </a:t>
            </a:r>
          </a:p>
          <a:p>
            <a:pPr marL="228600" indent="-228600">
              <a:buAutoNum type="arabicPeriod" startAt="3"/>
            </a:pPr>
            <a:r>
              <a:rPr lang="en-CA" baseline="0" dirty="0"/>
              <a:t>Diagnostic thresholds for AOBP, ABPM, and home BP in patients with diabetes have yet to be established (and may be lower than 130/80 mmHg).  </a:t>
            </a:r>
          </a:p>
          <a:p>
            <a:pPr marL="228600" indent="-228600">
              <a:buAutoNum type="arabicPeriod" startAt="3"/>
            </a:pPr>
            <a:r>
              <a:rPr lang="en-CA" baseline="0" dirty="0"/>
              <a:t>Serial office measurements over 3-5 visits can be used if ABPM or home measurement not available.  </a:t>
            </a:r>
          </a:p>
          <a:p>
            <a:pPr marL="228600" indent="-228600">
              <a:buAutoNum type="arabicPeriod" startAt="3"/>
            </a:pPr>
            <a:r>
              <a:rPr lang="en-CA" baseline="0" dirty="0"/>
              <a:t>Home BP Series:  Two readings taken each morning and evening for 7 days (28 total).  Discard first day readings and average the last 6 days.  </a:t>
            </a:r>
          </a:p>
          <a:p>
            <a:pPr marL="228600" indent="-228600">
              <a:buAutoNum type="arabicPeriod" startAt="3"/>
            </a:pPr>
            <a:r>
              <a:rPr lang="en-CA" baseline="0" dirty="0"/>
              <a:t>Annual BP measurement is recommended to detect progression to hypertension.  </a:t>
            </a:r>
          </a:p>
          <a:p>
            <a:pPr marL="0" indent="0">
              <a:buNone/>
            </a:pPr>
            <a:endParaRPr lang="en-CA" baseline="0" dirty="0"/>
          </a:p>
          <a:p>
            <a:endParaRPr lang="en-CA" baseline="0"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p:txBody>
      </p:sp>
    </p:spTree>
    <p:extLst>
      <p:ext uri="{BB962C8B-B14F-4D97-AF65-F5344CB8AC3E}">
        <p14:creationId xmlns:p14="http://schemas.microsoft.com/office/powerpoint/2010/main" val="2407461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There is consistent evidence that blood pressure is not accurately </a:t>
            </a:r>
            <a:r>
              <a:rPr lang="en-CA" baseline="0" dirty="0"/>
              <a:t>assessed in routine practice. This is particularly true when BP is measured manually using an </a:t>
            </a:r>
            <a:r>
              <a:rPr lang="en-CA" baseline="0" dirty="0" err="1"/>
              <a:t>auscultatory</a:t>
            </a:r>
            <a:r>
              <a:rPr lang="en-CA" baseline="0" dirty="0"/>
              <a:t> technique and when standardized methodology is not followed. </a:t>
            </a:r>
          </a:p>
          <a:p>
            <a:endParaRPr lang="en-CA" baseline="0" dirty="0"/>
          </a:p>
          <a:p>
            <a:r>
              <a:rPr lang="en-CA" baseline="0" dirty="0"/>
              <a:t>Studies suggest that BP obtained in clinical practice is, on average, 9/6 mmHg higher than when standardized measurement tools are used. Inaccuracies in BP measurement can have clinical consequences such as misclassification of cardiovascular risk.</a:t>
            </a:r>
          </a:p>
          <a:p>
            <a:endParaRPr lang="en-CA" baseline="0" dirty="0"/>
          </a:p>
          <a:p>
            <a:r>
              <a:rPr lang="en-CA" dirty="0"/>
              <a:t>The Hypertension Canada Task Force strongly encourages the use of validated electronic</a:t>
            </a:r>
            <a:r>
              <a:rPr lang="en-CA" baseline="0" dirty="0"/>
              <a:t> digital </a:t>
            </a:r>
            <a:r>
              <a:rPr lang="en-CA" baseline="0" dirty="0" err="1"/>
              <a:t>oscillometric</a:t>
            </a:r>
            <a:r>
              <a:rPr lang="en-CA" baseline="0" dirty="0"/>
              <a:t> devices for accurate BP measurement. Furthermore, out-of-office BP measurement should be performed to confirm a diagnosis of hypertension (if possible).</a:t>
            </a:r>
          </a:p>
          <a:p>
            <a:endParaRPr lang="en-CA" baseline="0"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876585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Masked hypertension describes</a:t>
            </a:r>
            <a:r>
              <a:rPr lang="en-CA" baseline="0" dirty="0"/>
              <a:t> the situation in which BP appears to be controlled when measured in the office but </a:t>
            </a:r>
            <a:r>
              <a:rPr lang="en-CA" i="1" baseline="0" dirty="0"/>
              <a:t>not at home</a:t>
            </a:r>
            <a:r>
              <a:rPr lang="en-CA" baseline="0" dirty="0"/>
              <a:t>. Therefore, relying on office-based BP measurement alone may result in missed cases of </a:t>
            </a:r>
            <a:r>
              <a:rPr lang="en-CA" b="0" u="none" baseline="0" dirty="0"/>
              <a:t>masked</a:t>
            </a:r>
            <a:r>
              <a:rPr lang="en-CA" baseline="0" dirty="0"/>
              <a:t> hypertension.</a:t>
            </a:r>
          </a:p>
          <a:p>
            <a:endParaRPr lang="en-CA"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a:t>There are two options for out-of-office BP assessment: ambulatory 24-hour BP measurement and home BP measurement. 24-hour ABPM is the preferred out-of-office BP measurement modality because it assesses BP throughout the day and night. However, if ABPM is not available or if the patient is unable to tolerate it, HBPM is a suitable alternative.</a:t>
            </a:r>
          </a:p>
          <a:p>
            <a:endParaRPr lang="en-CA" baseline="0"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1742100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392"/>
          <p:cNvSpPr>
            <a:spLocks noGrp="1" noRot="1" noChangeAspect="1"/>
          </p:cNvSpPr>
          <p:nvPr>
            <p:ph type="sldImg"/>
          </p:nvPr>
        </p:nvSpPr>
        <p:spPr>
          <a:prstGeom prst="rect">
            <a:avLst/>
          </a:prstGeom>
        </p:spPr>
        <p:txBody>
          <a:bodyPr/>
          <a:lstStyle/>
          <a:p>
            <a:endParaRPr/>
          </a:p>
        </p:txBody>
      </p:sp>
      <p:sp>
        <p:nvSpPr>
          <p:cNvPr id="393" name="Shape 393"/>
          <p:cNvSpPr>
            <a:spLocks noGrp="1"/>
          </p:cNvSpPr>
          <p:nvPr>
            <p:ph type="body" sz="quarter" idx="1"/>
          </p:nvPr>
        </p:nvSpPr>
        <p:spPr>
          <a:prstGeom prst="rect">
            <a:avLst/>
          </a:prstGeom>
        </p:spPr>
        <p:txBody>
          <a:bodyPr/>
          <a:lstStyle/>
          <a:p>
            <a:r>
              <a:rPr lang="en-CA" dirty="0"/>
              <a:t>This study assessed</a:t>
            </a:r>
            <a:r>
              <a:rPr lang="en-CA" baseline="0" dirty="0"/>
              <a:t> the value of BP as a predictor of target organ damage in patients mild arterial hypertension. </a:t>
            </a:r>
          </a:p>
          <a:p>
            <a:endParaRPr lang="en-CA" dirty="0"/>
          </a:p>
          <a:p>
            <a:pPr lvl="0"/>
            <a:r>
              <a:rPr lang="en-CA" dirty="0"/>
              <a:t>The correlation between target organ damage, such as left ventricular hypertrophy</a:t>
            </a:r>
            <a:r>
              <a:rPr lang="en-CA" baseline="0" dirty="0"/>
              <a:t> (</a:t>
            </a:r>
            <a:r>
              <a:rPr lang="en-CA" dirty="0"/>
              <a:t>LVH), and albumin excretion ratio was weaker with office BP (OBP) and stronger with ambulatory BP</a:t>
            </a:r>
            <a:r>
              <a:rPr lang="en-CA" baseline="0" dirty="0"/>
              <a:t> measurement</a:t>
            </a:r>
            <a:r>
              <a:rPr lang="en-CA" dirty="0"/>
              <a:t> (ABPM). </a:t>
            </a:r>
          </a:p>
          <a:p>
            <a:pPr lvl="0"/>
            <a:endParaRPr lang="en-CA" dirty="0"/>
          </a:p>
          <a:p>
            <a:pPr lvl="0"/>
            <a:r>
              <a:rPr lang="en-CA" dirty="0"/>
              <a:t>Moreover, the correlation with self (home) BP was higher than with OBP, but less than with ABPM, for both systolic and diastolic BP.</a:t>
            </a:r>
          </a:p>
          <a:p>
            <a:pPr lvl="0"/>
            <a:endParaRPr lang="en-CA" dirty="0"/>
          </a:p>
          <a:p>
            <a:pPr lvl="0"/>
            <a:r>
              <a:rPr lang="en-CA" b="1" dirty="0"/>
              <a:t>Reference</a:t>
            </a:r>
          </a:p>
          <a:p>
            <a:pPr lvl="0"/>
            <a:r>
              <a:rPr lang="en-CA" sz="1200" dirty="0" err="1">
                <a:latin typeface="Verdana" panose="020B0604030504040204" pitchFamily="34" charset="0"/>
                <a:ea typeface="Verdana" panose="020B0604030504040204" pitchFamily="34" charset="0"/>
                <a:cs typeface="Verdana" panose="020B0604030504040204" pitchFamily="34" charset="0"/>
              </a:rPr>
              <a:t>Mulè</a:t>
            </a:r>
            <a:r>
              <a:rPr lang="en-CA" sz="1200" dirty="0">
                <a:latin typeface="Verdana" panose="020B0604030504040204" pitchFamily="34" charset="0"/>
                <a:ea typeface="Verdana" panose="020B0604030504040204" pitchFamily="34" charset="0"/>
                <a:cs typeface="Verdana" panose="020B0604030504040204" pitchFamily="34" charset="0"/>
              </a:rPr>
              <a:t> G, </a:t>
            </a:r>
            <a:r>
              <a:rPr lang="en-CA" sz="1200" i="1" dirty="0">
                <a:latin typeface="Verdana" panose="020B0604030504040204" pitchFamily="34" charset="0"/>
                <a:ea typeface="Verdana" panose="020B0604030504040204" pitchFamily="34" charset="0"/>
                <a:cs typeface="Verdana" panose="020B0604030504040204" pitchFamily="34" charset="0"/>
              </a:rPr>
              <a:t>et al</a:t>
            </a:r>
            <a:r>
              <a:rPr lang="en-CA" sz="1200" dirty="0">
                <a:latin typeface="Verdana" panose="020B0604030504040204" pitchFamily="34" charset="0"/>
                <a:ea typeface="Verdana" panose="020B0604030504040204" pitchFamily="34" charset="0"/>
                <a:cs typeface="Verdana" panose="020B0604030504040204" pitchFamily="34" charset="0"/>
              </a:rPr>
              <a:t>. Value</a:t>
            </a:r>
            <a:r>
              <a:rPr lang="en-CA" sz="1200" baseline="0" dirty="0">
                <a:latin typeface="Verdana" panose="020B0604030504040204" pitchFamily="34" charset="0"/>
                <a:ea typeface="Verdana" panose="020B0604030504040204" pitchFamily="34" charset="0"/>
                <a:cs typeface="Verdana" panose="020B0604030504040204" pitchFamily="34" charset="0"/>
              </a:rPr>
              <a:t> of home pressures as predictor of target organ damage in mild arterial hypertension.</a:t>
            </a:r>
            <a:r>
              <a:rPr lang="en-CA" sz="1200" dirty="0">
                <a:latin typeface="Verdana" panose="020B0604030504040204" pitchFamily="34" charset="0"/>
                <a:ea typeface="Verdana" panose="020B0604030504040204" pitchFamily="34" charset="0"/>
                <a:cs typeface="Verdana" panose="020B0604030504040204" pitchFamily="34" charset="0"/>
              </a:rPr>
              <a:t> </a:t>
            </a:r>
            <a:r>
              <a:rPr lang="en-CA" sz="1200" i="1" dirty="0">
                <a:latin typeface="Verdana" panose="020B0604030504040204" pitchFamily="34" charset="0"/>
                <a:ea typeface="Verdana" panose="020B0604030504040204" pitchFamily="34" charset="0"/>
                <a:cs typeface="Verdana" panose="020B0604030504040204" pitchFamily="34" charset="0"/>
              </a:rPr>
              <a:t>J </a:t>
            </a:r>
            <a:r>
              <a:rPr lang="en-CA" sz="1200" i="1" dirty="0" err="1">
                <a:latin typeface="Verdana" panose="020B0604030504040204" pitchFamily="34" charset="0"/>
                <a:ea typeface="Verdana" panose="020B0604030504040204" pitchFamily="34" charset="0"/>
                <a:cs typeface="Verdana" panose="020B0604030504040204" pitchFamily="34" charset="0"/>
              </a:rPr>
              <a:t>Cardiovasc</a:t>
            </a:r>
            <a:r>
              <a:rPr lang="en-CA" sz="1200" i="1" dirty="0">
                <a:latin typeface="Verdana" panose="020B0604030504040204" pitchFamily="34" charset="0"/>
                <a:ea typeface="Verdana" panose="020B0604030504040204" pitchFamily="34" charset="0"/>
                <a:cs typeface="Verdana" panose="020B0604030504040204" pitchFamily="34" charset="0"/>
              </a:rPr>
              <a:t> Risk.</a:t>
            </a:r>
            <a:r>
              <a:rPr lang="en-CA" sz="1200" dirty="0">
                <a:latin typeface="Verdana" panose="020B0604030504040204" pitchFamily="34" charset="0"/>
                <a:ea typeface="Verdana" panose="020B0604030504040204" pitchFamily="34" charset="0"/>
                <a:cs typeface="Verdana" panose="020B0604030504040204" pitchFamily="34" charset="0"/>
              </a:rPr>
              <a:t> 2002;9:123-9.</a:t>
            </a:r>
            <a:endParaRPr lang="en-CA" dirty="0"/>
          </a:p>
        </p:txBody>
      </p:sp>
    </p:spTree>
    <p:extLst>
      <p:ext uri="{BB962C8B-B14F-4D97-AF65-F5344CB8AC3E}">
        <p14:creationId xmlns:p14="http://schemas.microsoft.com/office/powerpoint/2010/main" val="3915992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noRot="1" noChangeAspect="1"/>
          </p:cNvSpPr>
          <p:nvPr>
            <p:ph type="sldImg"/>
          </p:nvPr>
        </p:nvSpPr>
        <p:spPr>
          <a:prstGeom prst="rect">
            <a:avLst/>
          </a:prstGeom>
        </p:spPr>
        <p:txBody>
          <a:bodyPr/>
          <a:lstStyle/>
          <a:p>
            <a:endParaRPr/>
          </a:p>
        </p:txBody>
      </p:sp>
      <p:sp>
        <p:nvSpPr>
          <p:cNvPr id="288" name="Shape 288"/>
          <p:cNvSpPr>
            <a:spLocks noGrp="1"/>
          </p:cNvSpPr>
          <p:nvPr>
            <p:ph type="body" sz="quarter" idx="1"/>
          </p:nvPr>
        </p:nvSpPr>
        <p:spPr>
          <a:prstGeom prst="rect">
            <a:avLst/>
          </a:prstGeom>
        </p:spPr>
        <p:txBody>
          <a:bodyPr>
            <a:normAutofit fontScale="92500"/>
          </a:bodyPr>
          <a:lstStyle/>
          <a:p>
            <a:pPr lvl="0" indent="457200"/>
            <a:r>
              <a:rPr dirty="0"/>
              <a:t>The addition of ABPM to conventional OBPM for defining BP status in clinical practice has added a layer of complexity to the process because the separation of </a:t>
            </a:r>
            <a:r>
              <a:rPr dirty="0" err="1"/>
              <a:t>normotension</a:t>
            </a:r>
            <a:r>
              <a:rPr dirty="0"/>
              <a:t> and hypertension can be assessed independently by each of the two methods. Only relying on OBPM risks missing cases of white coat or masked hypertension.</a:t>
            </a:r>
            <a:r>
              <a:rPr baseline="30000" dirty="0"/>
              <a:t>1</a:t>
            </a:r>
          </a:p>
          <a:p>
            <a:pPr lvl="1" indent="457200"/>
            <a:endParaRPr lang="en-CA" dirty="0"/>
          </a:p>
          <a:p>
            <a:pPr lvl="0" indent="457200"/>
            <a:r>
              <a:rPr dirty="0"/>
              <a:t>This slide depicts the four potential groups of patients who are:</a:t>
            </a:r>
            <a:r>
              <a:rPr baseline="30000" dirty="0"/>
              <a:t>2</a:t>
            </a:r>
          </a:p>
          <a:p>
            <a:pPr marL="1143000" lvl="2" indent="-228600">
              <a:buFont typeface="+mj-lt"/>
              <a:buAutoNum type="arabicPeriod"/>
            </a:pPr>
            <a:r>
              <a:rPr dirty="0"/>
              <a:t>Normotensive by both methods (true normotensives)</a:t>
            </a:r>
          </a:p>
          <a:p>
            <a:pPr marL="1143000" lvl="2" indent="-228600">
              <a:buFont typeface="+mj-lt"/>
              <a:buAutoNum type="arabicPeriod"/>
            </a:pPr>
            <a:r>
              <a:rPr dirty="0"/>
              <a:t>Hypertensive by both methods (true or sustained </a:t>
            </a:r>
            <a:r>
              <a:rPr dirty="0" err="1"/>
              <a:t>hypertensives</a:t>
            </a:r>
            <a:r>
              <a:rPr dirty="0"/>
              <a:t>)</a:t>
            </a:r>
          </a:p>
          <a:p>
            <a:pPr marL="1143000" lvl="2" indent="-228600">
              <a:buFont typeface="+mj-lt"/>
              <a:buAutoNum type="arabicPeriod"/>
            </a:pPr>
            <a:r>
              <a:rPr dirty="0"/>
              <a:t>Hypertensive by OBPM and normotensive by ABPM (white coat </a:t>
            </a:r>
            <a:r>
              <a:rPr dirty="0" err="1"/>
              <a:t>hypertensives</a:t>
            </a:r>
            <a:r>
              <a:rPr dirty="0"/>
              <a:t>)</a:t>
            </a:r>
          </a:p>
          <a:p>
            <a:pPr marL="1143000" lvl="2" indent="-228600">
              <a:buFont typeface="+mj-lt"/>
              <a:buAutoNum type="arabicPeriod"/>
            </a:pPr>
            <a:r>
              <a:rPr dirty="0"/>
              <a:t>Normotensive by OBPM and hypertensive by ABPM (masked </a:t>
            </a:r>
            <a:r>
              <a:rPr dirty="0" err="1"/>
              <a:t>hypertensives</a:t>
            </a:r>
            <a:r>
              <a:rPr dirty="0"/>
              <a:t>)</a:t>
            </a:r>
          </a:p>
          <a:p>
            <a:pPr lvl="1" indent="457200"/>
            <a:endParaRPr lang="en-CA" dirty="0"/>
          </a:p>
          <a:p>
            <a:pPr lvl="0" indent="457200"/>
            <a:r>
              <a:rPr dirty="0"/>
              <a:t>From a clinical perspective, the first two groups are simple because both methods give the same classification. The last two groups are more complex because there is disagreement between the methods. Their distinction is important because white coat </a:t>
            </a:r>
            <a:r>
              <a:rPr dirty="0" err="1"/>
              <a:t>hypertensives</a:t>
            </a:r>
            <a:r>
              <a:rPr dirty="0"/>
              <a:t> are generally at low relative risk of CV morbidity, whereas masked </a:t>
            </a:r>
            <a:r>
              <a:rPr dirty="0" err="1"/>
              <a:t>hypertensives</a:t>
            </a:r>
            <a:r>
              <a:rPr dirty="0"/>
              <a:t> show more extensive target organ damage than true normotensives.</a:t>
            </a:r>
            <a:r>
              <a:rPr baseline="30000" dirty="0"/>
              <a:t>2</a:t>
            </a:r>
          </a:p>
          <a:p>
            <a:pPr>
              <a:defRPr baseline="30000"/>
            </a:pPr>
            <a:endParaRPr baseline="30000" dirty="0"/>
          </a:p>
          <a:p>
            <a:r>
              <a:rPr b="1" dirty="0"/>
              <a:t>References</a:t>
            </a:r>
          </a:p>
          <a:p>
            <a:pPr marL="228600" lvl="2" indent="-228600">
              <a:buSzPct val="100000"/>
              <a:buAutoNum type="arabicPeriod"/>
            </a:pPr>
            <a:r>
              <a:rPr dirty="0"/>
              <a:t>Hypertension Canada. The 2015 Canadian Hypertension Education Program recommendations (2015 annual update). Available at www.hypertension.ca. </a:t>
            </a:r>
          </a:p>
          <a:p>
            <a:pPr marL="228600" lvl="2" indent="-228600">
              <a:buSzPct val="100000"/>
              <a:buAutoNum type="arabicPeriod"/>
            </a:pPr>
            <a:r>
              <a:rPr dirty="0"/>
              <a:t>Pickering TG, </a:t>
            </a:r>
            <a:r>
              <a:rPr i="1" dirty="0"/>
              <a:t>et al. </a:t>
            </a:r>
            <a:r>
              <a:rPr dirty="0"/>
              <a:t>Masked hypertension. </a:t>
            </a:r>
            <a:r>
              <a:rPr i="1" dirty="0"/>
              <a:t>Hypertension</a:t>
            </a:r>
            <a:r>
              <a:rPr dirty="0"/>
              <a:t> 2002;40:795-6.</a:t>
            </a:r>
          </a:p>
        </p:txBody>
      </p:sp>
    </p:spTree>
    <p:extLst>
      <p:ext uri="{BB962C8B-B14F-4D97-AF65-F5344CB8AC3E}">
        <p14:creationId xmlns:p14="http://schemas.microsoft.com/office/powerpoint/2010/main" val="693157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The term ‘masked hypertension’ is defined as having non-elevated clinical (office) BP with elevated out-of-clinic average BP, typically determined by ambulatory BP monitoring.</a:t>
            </a:r>
            <a:r>
              <a:rPr lang="en-CA" baseline="30000" dirty="0"/>
              <a:t>1</a:t>
            </a:r>
            <a:r>
              <a:rPr lang="en-CA" dirty="0"/>
              <a:t> </a:t>
            </a:r>
          </a:p>
          <a:p>
            <a:endParaRPr lang="en-CA" dirty="0"/>
          </a:p>
          <a:p>
            <a:r>
              <a:rPr lang="en-CA" dirty="0"/>
              <a:t>A diagnosis of masked hypertension is defined by non-elevated office</a:t>
            </a:r>
            <a:r>
              <a:rPr lang="en-CA" baseline="0" dirty="0"/>
              <a:t> BP &lt;140/90 mmHg or &lt;135/85 mmHg using automated devices,</a:t>
            </a:r>
            <a:r>
              <a:rPr lang="en-CA" baseline="30000" dirty="0"/>
              <a:t>2</a:t>
            </a:r>
            <a:r>
              <a:rPr lang="en-CA" baseline="0" dirty="0"/>
              <a:t> and the most widely used definition for elevated awake ambulatory BP is ≥135/85 mmHg.</a:t>
            </a:r>
            <a:r>
              <a:rPr lang="en-CA" baseline="30000" dirty="0"/>
              <a:t>2,3,4</a:t>
            </a:r>
          </a:p>
          <a:p>
            <a:endParaRPr lang="en-CA" dirty="0"/>
          </a:p>
          <a:p>
            <a:r>
              <a:rPr lang="en-CA" b="1" baseline="0" dirty="0"/>
              <a:t>References</a:t>
            </a:r>
          </a:p>
          <a:p>
            <a:pPr marL="228600" indent="-228600">
              <a:buAutoNum type="arabicPeriod"/>
            </a:pPr>
            <a:r>
              <a:rPr lang="en-CA" dirty="0"/>
              <a:t>Pickering TG </a:t>
            </a:r>
            <a:r>
              <a:rPr lang="en-CA" i="1" dirty="0"/>
              <a:t>et al</a:t>
            </a:r>
            <a:r>
              <a:rPr lang="en-CA" dirty="0"/>
              <a:t>. Masked</a:t>
            </a:r>
            <a:r>
              <a:rPr lang="en-CA" baseline="0" dirty="0"/>
              <a:t> hypertension. </a:t>
            </a:r>
            <a:r>
              <a:rPr lang="en-CA" i="1" baseline="0" dirty="0"/>
              <a:t>Hypertension.</a:t>
            </a:r>
            <a:r>
              <a:rPr lang="en-CA" baseline="0" dirty="0"/>
              <a:t> 2002; 49)6):795-6.</a:t>
            </a:r>
          </a:p>
          <a:p>
            <a:pPr marL="228600" indent="-228600">
              <a:buAutoNum type="arabicPeriod"/>
            </a:pPr>
            <a:r>
              <a:rPr lang="en-CA" baseline="0" dirty="0"/>
              <a:t>Canadian Hypertension Education Program (CHEP). The 2015 CHEP recommendations. Available at www.hypertension.ca/en/chep. </a:t>
            </a:r>
          </a:p>
          <a:p>
            <a:pPr marL="228600" indent="-228600">
              <a:buAutoNum type="arabicPeriod"/>
            </a:pPr>
            <a:r>
              <a:rPr lang="en-CA" baseline="0" dirty="0"/>
              <a:t>O’Brien E </a:t>
            </a:r>
            <a:r>
              <a:rPr lang="en-CA" i="1" baseline="0" dirty="0"/>
              <a:t>et al</a:t>
            </a:r>
            <a:r>
              <a:rPr lang="en-CA" baseline="0" dirty="0"/>
              <a:t>. Practice guidelines of the European Society of Hypertension for clinic, ambulatory and self blood pressure measurement. </a:t>
            </a:r>
            <a:r>
              <a:rPr lang="en-CA" i="1" baseline="0" dirty="0"/>
              <a:t>J </a:t>
            </a:r>
            <a:r>
              <a:rPr lang="en-CA" i="1" baseline="0" dirty="0" err="1"/>
              <a:t>Hypertens</a:t>
            </a:r>
            <a:r>
              <a:rPr lang="en-CA" i="1" baseline="0" dirty="0"/>
              <a:t>. </a:t>
            </a:r>
            <a:r>
              <a:rPr lang="en-CA" baseline="0" dirty="0"/>
              <a:t>2005; 23(4):697.</a:t>
            </a:r>
          </a:p>
          <a:p>
            <a:pPr marL="228600" indent="-228600">
              <a:buAutoNum type="arabicPeriod"/>
            </a:pPr>
            <a:r>
              <a:rPr lang="en-CA" dirty="0"/>
              <a:t>Peacock</a:t>
            </a:r>
            <a:r>
              <a:rPr lang="en-CA" baseline="0" dirty="0"/>
              <a:t> J </a:t>
            </a:r>
            <a:r>
              <a:rPr lang="en-CA" i="1" baseline="0" dirty="0"/>
              <a:t>et al</a:t>
            </a:r>
            <a:r>
              <a:rPr lang="en-CA" baseline="0" dirty="0"/>
              <a:t>. Unmasking masked hypertension: prevalence, clinical implications, diagnosis, correlates and future directions. </a:t>
            </a:r>
            <a:r>
              <a:rPr lang="en-CA" i="1" baseline="0" dirty="0"/>
              <a:t>J Hum </a:t>
            </a:r>
            <a:r>
              <a:rPr lang="en-CA" i="1" baseline="0" dirty="0" err="1"/>
              <a:t>Hypertens</a:t>
            </a:r>
            <a:r>
              <a:rPr lang="en-CA" i="1" baseline="0" dirty="0"/>
              <a:t>. </a:t>
            </a:r>
            <a:r>
              <a:rPr lang="en-CA" baseline="0" dirty="0"/>
              <a:t>2014; 28:521-8</a:t>
            </a:r>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pPr/>
              <a:t>14</a:t>
            </a:fld>
            <a:endParaRPr lang="en-US"/>
          </a:p>
        </p:txBody>
      </p:sp>
    </p:spTree>
    <p:extLst>
      <p:ext uri="{BB962C8B-B14F-4D97-AF65-F5344CB8AC3E}">
        <p14:creationId xmlns:p14="http://schemas.microsoft.com/office/powerpoint/2010/main" val="2309363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hape 330"/>
          <p:cNvSpPr>
            <a:spLocks noGrp="1" noRot="1" noChangeAspect="1"/>
          </p:cNvSpPr>
          <p:nvPr>
            <p:ph type="sldImg"/>
          </p:nvPr>
        </p:nvSpPr>
        <p:spPr>
          <a:prstGeom prst="rect">
            <a:avLst/>
          </a:prstGeom>
        </p:spPr>
        <p:txBody>
          <a:bodyPr/>
          <a:lstStyle/>
          <a:p>
            <a:endParaRPr/>
          </a:p>
        </p:txBody>
      </p:sp>
      <p:sp>
        <p:nvSpPr>
          <p:cNvPr id="331" name="Shape 331"/>
          <p:cNvSpPr>
            <a:spLocks noGrp="1"/>
          </p:cNvSpPr>
          <p:nvPr>
            <p:ph type="body" sz="quarter" idx="1"/>
          </p:nvPr>
        </p:nvSpPr>
        <p:spPr>
          <a:prstGeom prst="rect">
            <a:avLst/>
          </a:prstGeom>
        </p:spPr>
        <p:txBody>
          <a:bodyPr/>
          <a:lstStyle/>
          <a:p>
            <a:pPr lvl="0" indent="457200"/>
            <a:r>
              <a:rPr dirty="0"/>
              <a:t>The estimated prevalence of masked hypertension (MH) as reported in prospective cohort studies varies. In the general population, the prevalence of MH is ~10% whereas the prevalence is higher in populations of treated hypertensive patients, reaching ~30%.</a:t>
            </a:r>
            <a:r>
              <a:rPr baseline="30000" dirty="0"/>
              <a:t>1</a:t>
            </a:r>
            <a:r>
              <a:rPr dirty="0"/>
              <a:t> The prevalence of MH is higher in patients with comorbidities including those with diabetes (up to 42.5%)</a:t>
            </a:r>
            <a:r>
              <a:rPr baseline="30000" dirty="0"/>
              <a:t>2</a:t>
            </a:r>
            <a:r>
              <a:rPr dirty="0"/>
              <a:t> and kidney disease (up to 32%).</a:t>
            </a:r>
            <a:r>
              <a:rPr baseline="30000" dirty="0"/>
              <a:t>3</a:t>
            </a:r>
            <a:r>
              <a:rPr dirty="0"/>
              <a:t> </a:t>
            </a:r>
          </a:p>
          <a:p>
            <a:pPr lvl="1" indent="457200"/>
            <a:endParaRPr lang="en-CA" dirty="0"/>
          </a:p>
          <a:p>
            <a:pPr lvl="0" indent="457200"/>
            <a:r>
              <a:rPr dirty="0"/>
              <a:t>National and international registries suggest that when looking for MH within office-controlled patients, up to one in three could have MH.</a:t>
            </a:r>
            <a:r>
              <a:rPr baseline="30000" dirty="0"/>
              <a:t>4</a:t>
            </a:r>
          </a:p>
          <a:p>
            <a:endParaRPr dirty="0"/>
          </a:p>
          <a:p>
            <a:r>
              <a:rPr b="1" dirty="0"/>
              <a:t>References</a:t>
            </a:r>
          </a:p>
          <a:p>
            <a:pPr marL="228600" lvl="2" indent="-228600">
              <a:buSzPct val="100000"/>
              <a:buAutoNum type="arabicPeriod"/>
            </a:pPr>
            <a:r>
              <a:rPr dirty="0"/>
              <a:t>Peacock J </a:t>
            </a:r>
            <a:r>
              <a:rPr i="1" dirty="0"/>
              <a:t>et al. </a:t>
            </a:r>
            <a:r>
              <a:rPr dirty="0"/>
              <a:t>Unmasking masked hypertension: prevalence, clinical implications, diagnosis, correlates and future directions. </a:t>
            </a:r>
            <a:r>
              <a:rPr i="1" dirty="0"/>
              <a:t>J Hum </a:t>
            </a:r>
            <a:r>
              <a:rPr i="1" dirty="0" err="1"/>
              <a:t>Hypertens</a:t>
            </a:r>
            <a:r>
              <a:rPr lang="en-CA" i="1" dirty="0"/>
              <a:t>.</a:t>
            </a:r>
            <a:r>
              <a:rPr i="1" dirty="0"/>
              <a:t> </a:t>
            </a:r>
            <a:r>
              <a:rPr dirty="0"/>
              <a:t>2014; 28:521-8.</a:t>
            </a:r>
          </a:p>
          <a:p>
            <a:pPr marL="228600" lvl="2" indent="-228600">
              <a:buSzPct val="100000"/>
              <a:buAutoNum type="arabicPeriod"/>
            </a:pPr>
            <a:r>
              <a:rPr dirty="0"/>
              <a:t>Franklin SS </a:t>
            </a:r>
            <a:r>
              <a:rPr i="1" dirty="0"/>
              <a:t>et al. </a:t>
            </a:r>
            <a:r>
              <a:rPr dirty="0"/>
              <a:t>Masked hypertension in diabetes mellitus: treatment implications for clinical practice. </a:t>
            </a:r>
            <a:r>
              <a:rPr i="1" dirty="0"/>
              <a:t>Hypertension</a:t>
            </a:r>
            <a:r>
              <a:rPr lang="en-CA" i="1" dirty="0"/>
              <a:t>.</a:t>
            </a:r>
            <a:r>
              <a:rPr dirty="0"/>
              <a:t> 2013; 61(5):964-71.</a:t>
            </a:r>
          </a:p>
          <a:p>
            <a:pPr marL="228600" lvl="2" indent="-228600">
              <a:buSzPct val="100000"/>
              <a:buAutoNum type="arabicPeriod"/>
            </a:pPr>
            <a:r>
              <a:rPr dirty="0" err="1"/>
              <a:t>Gorostidi</a:t>
            </a:r>
            <a:r>
              <a:rPr dirty="0"/>
              <a:t> M </a:t>
            </a:r>
            <a:r>
              <a:rPr i="1" dirty="0"/>
              <a:t>et al. </a:t>
            </a:r>
            <a:r>
              <a:rPr dirty="0"/>
              <a:t>Differences between office and 24-hour blood pressure control in hypertensive patients with CKD: A 5,693-patient cross-sectional analysis from Spain. </a:t>
            </a:r>
            <a:r>
              <a:rPr i="1" dirty="0"/>
              <a:t>Am J Kidney Dis</a:t>
            </a:r>
            <a:r>
              <a:rPr lang="en-CA" i="1" dirty="0"/>
              <a:t>.</a:t>
            </a:r>
            <a:r>
              <a:rPr i="1" dirty="0"/>
              <a:t> </a:t>
            </a:r>
            <a:r>
              <a:rPr dirty="0"/>
              <a:t>2013; 62(2):285-94.</a:t>
            </a:r>
          </a:p>
          <a:p>
            <a:pPr marL="228600" lvl="2" indent="-228600">
              <a:buSzPct val="100000"/>
              <a:buAutoNum type="arabicPeriod"/>
            </a:pPr>
            <a:r>
              <a:rPr dirty="0" err="1"/>
              <a:t>Gorostidi</a:t>
            </a:r>
            <a:r>
              <a:rPr dirty="0"/>
              <a:t> M </a:t>
            </a:r>
            <a:r>
              <a:rPr i="1" dirty="0"/>
              <a:t>et al. </a:t>
            </a:r>
            <a:r>
              <a:rPr dirty="0"/>
              <a:t>Prevalence of white-coat and masked hypertension in national and international registries. </a:t>
            </a:r>
            <a:r>
              <a:rPr i="1" dirty="0" err="1"/>
              <a:t>Hypertens</a:t>
            </a:r>
            <a:r>
              <a:rPr i="1" dirty="0"/>
              <a:t> Res</a:t>
            </a:r>
            <a:r>
              <a:rPr lang="en-CA" i="1" dirty="0"/>
              <a:t>.</a:t>
            </a:r>
            <a:r>
              <a:rPr i="1" dirty="0"/>
              <a:t> </a:t>
            </a:r>
            <a:r>
              <a:rPr dirty="0"/>
              <a:t>2015; 38:1-7.</a:t>
            </a:r>
          </a:p>
        </p:txBody>
      </p:sp>
    </p:spTree>
    <p:extLst>
      <p:ext uri="{BB962C8B-B14F-4D97-AF65-F5344CB8AC3E}">
        <p14:creationId xmlns:p14="http://schemas.microsoft.com/office/powerpoint/2010/main" val="1660481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study</a:t>
            </a:r>
            <a:r>
              <a:rPr lang="en-CA" baseline="0" dirty="0"/>
              <a:t> evaluated 24-hour ABPM and in-office BP values obtained from 1,332 Japanese subjects who were followed for a mean of 10.2 years.</a:t>
            </a:r>
          </a:p>
          <a:p>
            <a:endParaRPr lang="en-CA" baseline="0" dirty="0"/>
          </a:p>
          <a:p>
            <a:r>
              <a:rPr lang="en-CA" baseline="0" dirty="0"/>
              <a:t>The risk of CV events (CV mortality and stroke morbidity) in subjects with masked hypertension or uncontrolled hypertension was significantly higher than for subjects with normal BP or white coat hypertension.</a:t>
            </a:r>
          </a:p>
          <a:p>
            <a:endParaRPr lang="en-CA" baseline="0" dirty="0"/>
          </a:p>
          <a:p>
            <a:r>
              <a:rPr lang="en-CA" baseline="0" dirty="0"/>
              <a:t>This pattern was observed across subgroups including men vs. women, treated vs. untreated hypertension, and high- vs. low-CV risk groups.</a:t>
            </a:r>
          </a:p>
          <a:p>
            <a:endParaRPr lang="en-CA" baseline="0" dirty="0"/>
          </a:p>
          <a:p>
            <a:r>
              <a:rPr lang="en-CA" baseline="0" dirty="0"/>
              <a:t>This study provides evidence that white coat hypertension is associated with a more benign outcome than sustained hypertension over a period of 10 years, and in fact approximates outcomes of subjects with </a:t>
            </a:r>
            <a:r>
              <a:rPr lang="en-CA" baseline="0" dirty="0" err="1"/>
              <a:t>normotension</a:t>
            </a:r>
            <a:r>
              <a:rPr lang="en-CA" baseline="0" dirty="0"/>
              <a:t>. It also supports the observation that masked hypertension is a strong predictor of CV risk.</a:t>
            </a:r>
          </a:p>
          <a:p>
            <a:endParaRPr lang="en-CA" baseline="0" dirty="0"/>
          </a:p>
          <a:p>
            <a:r>
              <a:rPr lang="en-CA" b="1" baseline="0" dirty="0"/>
              <a:t>Reference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err="1">
                <a:latin typeface="Verdana" panose="020B0604030504040204" pitchFamily="34" charset="0"/>
                <a:ea typeface="Verdana" panose="020B0604030504040204" pitchFamily="34" charset="0"/>
                <a:cs typeface="Verdana" panose="020B0604030504040204" pitchFamily="34" charset="0"/>
              </a:rPr>
              <a:t>Okhubo</a:t>
            </a:r>
            <a:r>
              <a:rPr lang="fr-FR" sz="1200" dirty="0">
                <a:latin typeface="Verdana" panose="020B0604030504040204" pitchFamily="34" charset="0"/>
                <a:ea typeface="Verdana" panose="020B0604030504040204" pitchFamily="34" charset="0"/>
                <a:cs typeface="Verdana" panose="020B0604030504040204" pitchFamily="34" charset="0"/>
              </a:rPr>
              <a:t> T, </a:t>
            </a:r>
            <a:r>
              <a:rPr lang="fr-FR" sz="1200" i="1" dirty="0">
                <a:latin typeface="Verdana" panose="020B0604030504040204" pitchFamily="34" charset="0"/>
                <a:ea typeface="Verdana" panose="020B0604030504040204" pitchFamily="34" charset="0"/>
                <a:cs typeface="Verdana" panose="020B0604030504040204" pitchFamily="34" charset="0"/>
              </a:rPr>
              <a:t>et al</a:t>
            </a:r>
            <a:r>
              <a:rPr lang="fr-FR" sz="1200" dirty="0">
                <a:latin typeface="Verdana" panose="020B0604030504040204" pitchFamily="34" charset="0"/>
                <a:ea typeface="Verdana" panose="020B0604030504040204" pitchFamily="34" charset="0"/>
                <a:cs typeface="Verdana" panose="020B0604030504040204" pitchFamily="34" charset="0"/>
              </a:rPr>
              <a:t>. </a:t>
            </a:r>
            <a:r>
              <a:rPr lang="fr-FR" sz="1200" dirty="0" err="1">
                <a:latin typeface="Verdana" panose="020B0604030504040204" pitchFamily="34" charset="0"/>
                <a:ea typeface="Verdana" panose="020B0604030504040204" pitchFamily="34" charset="0"/>
                <a:cs typeface="Verdana" panose="020B0604030504040204" pitchFamily="34" charset="0"/>
              </a:rPr>
              <a:t>Prognosis</a:t>
            </a:r>
            <a:r>
              <a:rPr lang="fr-FR" sz="1200" baseline="0" dirty="0">
                <a:latin typeface="Verdana" panose="020B0604030504040204" pitchFamily="34" charset="0"/>
                <a:ea typeface="Verdana" panose="020B0604030504040204" pitchFamily="34" charset="0"/>
                <a:cs typeface="Verdana" panose="020B0604030504040204" pitchFamily="34" charset="0"/>
              </a:rPr>
              <a:t> of « </a:t>
            </a:r>
            <a:r>
              <a:rPr lang="fr-FR" sz="1200" baseline="0" dirty="0" err="1">
                <a:latin typeface="Verdana" panose="020B0604030504040204" pitchFamily="34" charset="0"/>
                <a:ea typeface="Verdana" panose="020B0604030504040204" pitchFamily="34" charset="0"/>
                <a:cs typeface="Verdana" panose="020B0604030504040204" pitchFamily="34" charset="0"/>
              </a:rPr>
              <a:t>masked</a:t>
            </a:r>
            <a:r>
              <a:rPr lang="fr-FR" sz="1200" baseline="0" dirty="0">
                <a:latin typeface="Verdana" panose="020B0604030504040204" pitchFamily="34" charset="0"/>
                <a:ea typeface="Verdana" panose="020B0604030504040204" pitchFamily="34" charset="0"/>
                <a:cs typeface="Verdana" panose="020B0604030504040204" pitchFamily="34" charset="0"/>
              </a:rPr>
              <a:t> » hypertension and « white </a:t>
            </a:r>
            <a:r>
              <a:rPr lang="fr-FR" sz="1200" baseline="0" dirty="0" err="1">
                <a:latin typeface="Verdana" panose="020B0604030504040204" pitchFamily="34" charset="0"/>
                <a:ea typeface="Verdana" panose="020B0604030504040204" pitchFamily="34" charset="0"/>
                <a:cs typeface="Verdana" panose="020B0604030504040204" pitchFamily="34" charset="0"/>
              </a:rPr>
              <a:t>coat</a:t>
            </a:r>
            <a:r>
              <a:rPr lang="fr-FR" sz="1200" baseline="0" dirty="0">
                <a:latin typeface="Verdana" panose="020B0604030504040204" pitchFamily="34" charset="0"/>
                <a:ea typeface="Verdana" panose="020B0604030504040204" pitchFamily="34" charset="0"/>
                <a:cs typeface="Verdana" panose="020B0604030504040204" pitchFamily="34" charset="0"/>
              </a:rPr>
              <a:t> » hypertension </a:t>
            </a:r>
            <a:r>
              <a:rPr lang="fr-FR" sz="1200" baseline="0" dirty="0" err="1">
                <a:latin typeface="Verdana" panose="020B0604030504040204" pitchFamily="34" charset="0"/>
                <a:ea typeface="Verdana" panose="020B0604030504040204" pitchFamily="34" charset="0"/>
                <a:cs typeface="Verdana" panose="020B0604030504040204" pitchFamily="34" charset="0"/>
              </a:rPr>
              <a:t>detected</a:t>
            </a:r>
            <a:r>
              <a:rPr lang="fr-FR" sz="1200" baseline="0" dirty="0">
                <a:latin typeface="Verdana" panose="020B0604030504040204" pitchFamily="34" charset="0"/>
                <a:ea typeface="Verdana" panose="020B0604030504040204" pitchFamily="34" charset="0"/>
                <a:cs typeface="Verdana" panose="020B0604030504040204" pitchFamily="34" charset="0"/>
              </a:rPr>
              <a:t> by 24-h </a:t>
            </a:r>
            <a:r>
              <a:rPr lang="fr-FR" sz="1200" baseline="0" dirty="0" err="1">
                <a:latin typeface="Verdana" panose="020B0604030504040204" pitchFamily="34" charset="0"/>
                <a:ea typeface="Verdana" panose="020B0604030504040204" pitchFamily="34" charset="0"/>
                <a:cs typeface="Verdana" panose="020B0604030504040204" pitchFamily="34" charset="0"/>
              </a:rPr>
              <a:t>ambulatory</a:t>
            </a:r>
            <a:r>
              <a:rPr lang="fr-FR" sz="1200" baseline="0" dirty="0">
                <a:latin typeface="Verdana" panose="020B0604030504040204" pitchFamily="34" charset="0"/>
                <a:ea typeface="Verdana" panose="020B0604030504040204" pitchFamily="34" charset="0"/>
                <a:cs typeface="Verdana" panose="020B0604030504040204" pitchFamily="34" charset="0"/>
              </a:rPr>
              <a:t> </a:t>
            </a:r>
            <a:r>
              <a:rPr lang="fr-FR" sz="1200" baseline="0" dirty="0" err="1">
                <a:latin typeface="Verdana" panose="020B0604030504040204" pitchFamily="34" charset="0"/>
                <a:ea typeface="Verdana" panose="020B0604030504040204" pitchFamily="34" charset="0"/>
                <a:cs typeface="Verdana" panose="020B0604030504040204" pitchFamily="34" charset="0"/>
              </a:rPr>
              <a:t>blood</a:t>
            </a:r>
            <a:r>
              <a:rPr lang="fr-FR" sz="1200" baseline="0" dirty="0">
                <a:latin typeface="Verdana" panose="020B0604030504040204" pitchFamily="34" charset="0"/>
                <a:ea typeface="Verdana" panose="020B0604030504040204" pitchFamily="34" charset="0"/>
                <a:cs typeface="Verdana" panose="020B0604030504040204" pitchFamily="34" charset="0"/>
              </a:rPr>
              <a:t> pressure monitoring 10-year </a:t>
            </a:r>
            <a:r>
              <a:rPr lang="fr-FR" sz="1200" baseline="0" dirty="0" err="1">
                <a:latin typeface="Verdana" panose="020B0604030504040204" pitchFamily="34" charset="0"/>
                <a:ea typeface="Verdana" panose="020B0604030504040204" pitchFamily="34" charset="0"/>
                <a:cs typeface="Verdana" panose="020B0604030504040204" pitchFamily="34" charset="0"/>
              </a:rPr>
              <a:t>follow</a:t>
            </a:r>
            <a:r>
              <a:rPr lang="fr-FR" sz="1200" baseline="0" dirty="0">
                <a:latin typeface="Verdana" panose="020B0604030504040204" pitchFamily="34" charset="0"/>
                <a:ea typeface="Verdana" panose="020B0604030504040204" pitchFamily="34" charset="0"/>
                <a:cs typeface="Verdana" panose="020B0604030504040204" pitchFamily="34" charset="0"/>
              </a:rPr>
              <a:t>-up </a:t>
            </a:r>
            <a:r>
              <a:rPr lang="fr-FR" sz="1200" baseline="0" dirty="0" err="1">
                <a:latin typeface="Verdana" panose="020B0604030504040204" pitchFamily="34" charset="0"/>
                <a:ea typeface="Verdana" panose="020B0604030504040204" pitchFamily="34" charset="0"/>
                <a:cs typeface="Verdana" panose="020B0604030504040204" pitchFamily="34" charset="0"/>
              </a:rPr>
              <a:t>from</a:t>
            </a:r>
            <a:r>
              <a:rPr lang="fr-FR" sz="1200" baseline="0" dirty="0">
                <a:latin typeface="Verdana" panose="020B0604030504040204" pitchFamily="34" charset="0"/>
                <a:ea typeface="Verdana" panose="020B0604030504040204" pitchFamily="34" charset="0"/>
                <a:cs typeface="Verdana" panose="020B0604030504040204" pitchFamily="34" charset="0"/>
              </a:rPr>
              <a:t> the </a:t>
            </a:r>
            <a:r>
              <a:rPr lang="fr-FR" sz="1200" baseline="0" dirty="0" err="1">
                <a:latin typeface="Verdana" panose="020B0604030504040204" pitchFamily="34" charset="0"/>
                <a:ea typeface="Verdana" panose="020B0604030504040204" pitchFamily="34" charset="0"/>
                <a:cs typeface="Verdana" panose="020B0604030504040204" pitchFamily="34" charset="0"/>
              </a:rPr>
              <a:t>Ohasama</a:t>
            </a:r>
            <a:r>
              <a:rPr lang="fr-FR" sz="1200" baseline="0" dirty="0">
                <a:latin typeface="Verdana" panose="020B0604030504040204" pitchFamily="34" charset="0"/>
                <a:ea typeface="Verdana" panose="020B0604030504040204" pitchFamily="34" charset="0"/>
                <a:cs typeface="Verdana" panose="020B0604030504040204" pitchFamily="34" charset="0"/>
              </a:rPr>
              <a:t> </a:t>
            </a:r>
            <a:r>
              <a:rPr lang="fr-FR" sz="1200" baseline="0" dirty="0" err="1">
                <a:latin typeface="Verdana" panose="020B0604030504040204" pitchFamily="34" charset="0"/>
                <a:ea typeface="Verdana" panose="020B0604030504040204" pitchFamily="34" charset="0"/>
                <a:cs typeface="Verdana" panose="020B0604030504040204" pitchFamily="34" charset="0"/>
              </a:rPr>
              <a:t>study</a:t>
            </a:r>
            <a:r>
              <a:rPr lang="fr-FR" sz="1200" baseline="0" dirty="0">
                <a:latin typeface="Verdana" panose="020B0604030504040204" pitchFamily="34" charset="0"/>
                <a:ea typeface="Verdana" panose="020B0604030504040204" pitchFamily="34" charset="0"/>
                <a:cs typeface="Verdana" panose="020B0604030504040204" pitchFamily="34" charset="0"/>
              </a:rPr>
              <a:t>.</a:t>
            </a:r>
            <a:r>
              <a:rPr lang="fr-FR" sz="1200" dirty="0">
                <a:latin typeface="Verdana" panose="020B0604030504040204" pitchFamily="34" charset="0"/>
                <a:ea typeface="Verdana" panose="020B0604030504040204" pitchFamily="34" charset="0"/>
                <a:cs typeface="Verdana" panose="020B0604030504040204" pitchFamily="34" charset="0"/>
              </a:rPr>
              <a:t> </a:t>
            </a:r>
            <a:r>
              <a:rPr lang="fr-FR" sz="1200" i="1" dirty="0">
                <a:latin typeface="Verdana" panose="020B0604030504040204" pitchFamily="34" charset="0"/>
                <a:ea typeface="Verdana" panose="020B0604030504040204" pitchFamily="34" charset="0"/>
                <a:cs typeface="Verdana" panose="020B0604030504040204" pitchFamily="34" charset="0"/>
              </a:rPr>
              <a:t>J Am </a:t>
            </a:r>
            <a:r>
              <a:rPr lang="fr-FR" sz="1200" i="1" dirty="0" err="1">
                <a:latin typeface="Verdana" panose="020B0604030504040204" pitchFamily="34" charset="0"/>
                <a:ea typeface="Verdana" panose="020B0604030504040204" pitchFamily="34" charset="0"/>
                <a:cs typeface="Verdana" panose="020B0604030504040204" pitchFamily="34" charset="0"/>
              </a:rPr>
              <a:t>Coll</a:t>
            </a:r>
            <a:r>
              <a:rPr lang="fr-FR" sz="1200" i="1" dirty="0">
                <a:latin typeface="Verdana" panose="020B0604030504040204" pitchFamily="34" charset="0"/>
                <a:ea typeface="Verdana" panose="020B0604030504040204" pitchFamily="34" charset="0"/>
                <a:cs typeface="Verdana" panose="020B0604030504040204" pitchFamily="34" charset="0"/>
              </a:rPr>
              <a:t> </a:t>
            </a:r>
            <a:r>
              <a:rPr lang="fr-FR" sz="1200" i="1" dirty="0" err="1">
                <a:latin typeface="Verdana" panose="020B0604030504040204" pitchFamily="34" charset="0"/>
                <a:ea typeface="Verdana" panose="020B0604030504040204" pitchFamily="34" charset="0"/>
                <a:cs typeface="Verdana" panose="020B0604030504040204" pitchFamily="34" charset="0"/>
              </a:rPr>
              <a:t>Cardiol</a:t>
            </a:r>
            <a:r>
              <a:rPr lang="fr-FR" sz="1200" i="1" dirty="0">
                <a:latin typeface="Verdana" panose="020B0604030504040204" pitchFamily="34" charset="0"/>
                <a:ea typeface="Verdana" panose="020B0604030504040204" pitchFamily="34" charset="0"/>
                <a:cs typeface="Verdana" panose="020B0604030504040204" pitchFamily="34" charset="0"/>
              </a:rPr>
              <a:t>. </a:t>
            </a:r>
            <a:r>
              <a:rPr lang="fr-FR" sz="1200" dirty="0">
                <a:latin typeface="Verdana" panose="020B0604030504040204" pitchFamily="34" charset="0"/>
                <a:ea typeface="Verdana" panose="020B0604030504040204" pitchFamily="34" charset="0"/>
                <a:cs typeface="Verdana" panose="020B0604030504040204" pitchFamily="34" charset="0"/>
              </a:rPr>
              <a:t>2005;46;508-15.</a:t>
            </a:r>
          </a:p>
          <a:p>
            <a:endParaRPr lang="en-CA" baseline="0"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3121924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baseline="0" dirty="0"/>
              <a:t>In 2016, the Hypertension Canada guidelines made a new recommendation regarding the preferred use of automated devices for in-office BP measurement (Grade D recommendation). </a:t>
            </a:r>
          </a:p>
          <a:p>
            <a:endParaRPr lang="en-CA" b="0" baseline="0" dirty="0"/>
          </a:p>
          <a:p>
            <a:r>
              <a:rPr lang="en-CA" b="0" baseline="0" dirty="0"/>
              <a:t>AOBP uses fully automated electronic </a:t>
            </a:r>
            <a:r>
              <a:rPr lang="en-CA" b="0" baseline="0" dirty="0" err="1"/>
              <a:t>oscillometric</a:t>
            </a:r>
            <a:r>
              <a:rPr lang="en-CA" b="0" baseline="0" dirty="0"/>
              <a:t> devices without any patient-provider interaction; it is designed to be used while the patient rests alone in a quiet room or private area.</a:t>
            </a:r>
          </a:p>
          <a:p>
            <a:endParaRPr lang="en-CA" b="0" baseline="0"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439313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baseline="0" dirty="0"/>
              <a:t>There are several other advantages of AOBP over manual approaches including:</a:t>
            </a:r>
          </a:p>
          <a:p>
            <a:endParaRPr lang="en-CA" b="0" baseline="0" dirty="0"/>
          </a:p>
          <a:p>
            <a:pPr marL="171450" indent="-171450">
              <a:buFont typeface="Arial" pitchFamily="34" charset="0"/>
              <a:buChar char="•"/>
            </a:pPr>
            <a:r>
              <a:rPr lang="en-CA" b="0" baseline="0" dirty="0"/>
              <a:t>Eliminates the risk of conversation during readings</a:t>
            </a:r>
          </a:p>
          <a:p>
            <a:pPr marL="171450" indent="-171450">
              <a:buFont typeface="Arial" pitchFamily="34" charset="0"/>
              <a:buChar char="•"/>
            </a:pPr>
            <a:r>
              <a:rPr lang="en-CA" b="0" baseline="0" dirty="0"/>
              <a:t>Facilitates multiple measurements with each clinical encounter</a:t>
            </a:r>
          </a:p>
          <a:p>
            <a:pPr marL="171450" indent="-171450">
              <a:buFont typeface="Arial" pitchFamily="34" charset="0"/>
              <a:buChar char="•"/>
            </a:pPr>
            <a:r>
              <a:rPr lang="en-CA" b="0" baseline="0" dirty="0"/>
              <a:t>Automatically calculates a mean BP</a:t>
            </a:r>
          </a:p>
          <a:p>
            <a:pPr marL="171450" indent="-171450">
              <a:buFont typeface="Arial" pitchFamily="34" charset="0"/>
              <a:buChar char="•"/>
            </a:pPr>
            <a:r>
              <a:rPr lang="en-CA" b="0" baseline="0" dirty="0"/>
              <a:t>Demonstrated consistency of measurements from visit to visit</a:t>
            </a:r>
          </a:p>
          <a:p>
            <a:pPr marL="171450" indent="-171450">
              <a:buFont typeface="Arial" pitchFamily="34" charset="0"/>
              <a:buChar char="•"/>
            </a:pPr>
            <a:r>
              <a:rPr lang="en-CA" b="0" baseline="0" dirty="0"/>
              <a:t>Eliminates the need for the health care provider to perform sequential electronic measurements</a:t>
            </a:r>
          </a:p>
          <a:p>
            <a:endParaRPr lang="en-CA" b="1" baseline="0"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660363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Shape 591"/>
          <p:cNvSpPr>
            <a:spLocks noGrp="1" noRot="1" noChangeAspect="1"/>
          </p:cNvSpPr>
          <p:nvPr>
            <p:ph type="sldImg"/>
          </p:nvPr>
        </p:nvSpPr>
        <p:spPr>
          <a:prstGeom prst="rect">
            <a:avLst/>
          </a:prstGeom>
        </p:spPr>
        <p:txBody>
          <a:bodyPr/>
          <a:lstStyle/>
          <a:p>
            <a:endParaRPr/>
          </a:p>
        </p:txBody>
      </p:sp>
      <p:sp>
        <p:nvSpPr>
          <p:cNvPr id="592" name="Shape 592"/>
          <p:cNvSpPr>
            <a:spLocks noGrp="1"/>
          </p:cNvSpPr>
          <p:nvPr>
            <p:ph type="body" sz="quarter" idx="1"/>
          </p:nvPr>
        </p:nvSpPr>
        <p:spPr>
          <a:prstGeom prst="rect">
            <a:avLst/>
          </a:prstGeom>
        </p:spPr>
        <p:txBody>
          <a:bodyPr>
            <a:normAutofit fontScale="92500" lnSpcReduction="20000"/>
          </a:bodyPr>
          <a:lstStyle/>
          <a:p>
            <a:r>
              <a:rPr lang="en-CA" dirty="0"/>
              <a:t>Studies have shown that across clinical settings, AOBP measurements are consistently lower than in-office</a:t>
            </a:r>
            <a:r>
              <a:rPr lang="en-CA" baseline="0" dirty="0"/>
              <a:t> BP readings and more closely approximate awake ambulatory BP readings.</a:t>
            </a:r>
            <a:r>
              <a:rPr lang="en-CA" baseline="30000" dirty="0"/>
              <a:t>1-3</a:t>
            </a:r>
            <a:r>
              <a:rPr lang="en-CA" baseline="0" dirty="0"/>
              <a:t> In other words, AOBP significantly reduces the white coat effect compared to manual BP measurement.</a:t>
            </a:r>
          </a:p>
          <a:p>
            <a:endParaRPr lang="en-CA" baseline="0" dirty="0"/>
          </a:p>
          <a:p>
            <a:r>
              <a:rPr lang="en-CA" baseline="0" dirty="0"/>
              <a:t>These observations are important when considering the application of the SPRINT BP thresholds to routine clinical practice. Given the consistently lower BP readings using AOBP compared with manual in-office techniques, it is important that the SPRINT thresholds be applied in the same context as the clinical trial, i.e. with the use of AOBP measurements, and not in-office manual readings. </a:t>
            </a:r>
          </a:p>
          <a:p>
            <a:endParaRPr lang="en-CA" baseline="0" dirty="0"/>
          </a:p>
          <a:p>
            <a:r>
              <a:rPr lang="en-CA" baseline="0" dirty="0"/>
              <a:t>It has been suggested that if standard in-office BP measurement is used without a resting period and without automated </a:t>
            </a:r>
            <a:r>
              <a:rPr lang="en-CA" baseline="0" dirty="0" err="1"/>
              <a:t>oscillometric</a:t>
            </a:r>
            <a:r>
              <a:rPr lang="en-CA" baseline="0" dirty="0"/>
              <a:t> measurements while personnel are not in the room (i.e. </a:t>
            </a:r>
            <a:r>
              <a:rPr lang="en-CA" u="sng" baseline="0" dirty="0"/>
              <a:t>not</a:t>
            </a:r>
            <a:r>
              <a:rPr lang="en-CA" baseline="0" dirty="0"/>
              <a:t> following the SPRINT protocol for AOBP), the goal SBP ranges should be adjusted to 5-10 mmHg higher than in the trial.</a:t>
            </a:r>
            <a:r>
              <a:rPr lang="en-CA" baseline="30000" dirty="0"/>
              <a:t>4</a:t>
            </a:r>
          </a:p>
          <a:p>
            <a:endParaRPr lang="en-CA" baseline="0" dirty="0"/>
          </a:p>
          <a:p>
            <a:r>
              <a:rPr lang="en-CA" b="1" baseline="0" dirty="0"/>
              <a:t>References</a:t>
            </a:r>
          </a:p>
          <a:p>
            <a:pPr marL="228600" indent="-228600">
              <a:buFont typeface="+mj-lt"/>
              <a:buAutoNum type="arabicPeriod"/>
            </a:pPr>
            <a:r>
              <a:rPr lang="en-CA" sz="1200" i="0" kern="0" dirty="0">
                <a:solidFill>
                  <a:sysClr val="windowText" lastClr="000000"/>
                </a:solidFill>
                <a:sym typeface="Calibri"/>
              </a:rPr>
              <a:t>Beckett L, </a:t>
            </a:r>
            <a:r>
              <a:rPr lang="en-CA" sz="1200" i="1" kern="0" dirty="0">
                <a:solidFill>
                  <a:sysClr val="windowText" lastClr="000000"/>
                </a:solidFill>
                <a:sym typeface="Calibri"/>
              </a:rPr>
              <a:t>et al</a:t>
            </a:r>
            <a:r>
              <a:rPr lang="en-CA" sz="1200" i="0" kern="0" dirty="0">
                <a:solidFill>
                  <a:sysClr val="windowText" lastClr="000000"/>
                </a:solidFill>
                <a:sym typeface="Calibri"/>
              </a:rPr>
              <a:t>. The </a:t>
            </a:r>
            <a:r>
              <a:rPr lang="en-CA" sz="1200" i="0" kern="0" dirty="0" err="1">
                <a:solidFill>
                  <a:sysClr val="windowText" lastClr="000000"/>
                </a:solidFill>
                <a:sym typeface="Calibri"/>
              </a:rPr>
              <a:t>BpTRU</a:t>
            </a:r>
            <a:r>
              <a:rPr lang="en-CA" sz="1200" i="0" kern="0" baseline="0" dirty="0">
                <a:solidFill>
                  <a:sysClr val="windowText" lastClr="000000"/>
                </a:solidFill>
                <a:sym typeface="Calibri"/>
              </a:rPr>
              <a:t> automatic blood pressure monitor compared to 24 hour ambulatory blood pressure monitoring in the assessment of blood pressure in patients with hypertension.</a:t>
            </a:r>
            <a:r>
              <a:rPr lang="en-CA" sz="1200" i="0" kern="0" dirty="0">
                <a:solidFill>
                  <a:sysClr val="windowText" lastClr="000000"/>
                </a:solidFill>
                <a:sym typeface="Calibri"/>
              </a:rPr>
              <a:t> </a:t>
            </a:r>
            <a:r>
              <a:rPr lang="en-CA" sz="1200" i="1" kern="0" dirty="0">
                <a:solidFill>
                  <a:sysClr val="windowText" lastClr="000000"/>
                </a:solidFill>
                <a:sym typeface="Calibri"/>
              </a:rPr>
              <a:t>BMC </a:t>
            </a:r>
            <a:r>
              <a:rPr lang="en-CA" sz="1200" i="1" kern="0" dirty="0" err="1">
                <a:solidFill>
                  <a:sysClr val="windowText" lastClr="000000"/>
                </a:solidFill>
                <a:sym typeface="Calibri"/>
              </a:rPr>
              <a:t>Cardiovasc</a:t>
            </a:r>
            <a:r>
              <a:rPr lang="en-CA" sz="1200" i="1" kern="0" dirty="0">
                <a:solidFill>
                  <a:sysClr val="windowText" lastClr="000000"/>
                </a:solidFill>
                <a:sym typeface="Calibri"/>
              </a:rPr>
              <a:t> </a:t>
            </a:r>
            <a:r>
              <a:rPr lang="en-CA" sz="1200" i="1" kern="0" dirty="0" err="1">
                <a:solidFill>
                  <a:sysClr val="windowText" lastClr="000000"/>
                </a:solidFill>
                <a:sym typeface="Calibri"/>
              </a:rPr>
              <a:t>Disord</a:t>
            </a:r>
            <a:r>
              <a:rPr lang="en-CA" sz="1200" i="0" kern="0" dirty="0">
                <a:solidFill>
                  <a:sysClr val="windowText" lastClr="000000"/>
                </a:solidFill>
                <a:sym typeface="Calibri"/>
              </a:rPr>
              <a:t>. 2005; 5: 18. </a:t>
            </a:r>
            <a:r>
              <a:rPr lang="en-CA" sz="1200" b="1" i="0" kern="0" dirty="0">
                <a:solidFill>
                  <a:sysClr val="windowText" lastClr="000000"/>
                </a:solidFill>
                <a:sym typeface="Calibri"/>
              </a:rPr>
              <a:t> </a:t>
            </a:r>
          </a:p>
          <a:p>
            <a:pPr marL="228600" indent="-228600">
              <a:buFont typeface="+mj-lt"/>
              <a:buAutoNum type="arabicPeriod"/>
            </a:pPr>
            <a:r>
              <a:rPr lang="en-CA" sz="1200" i="0" kern="0" dirty="0">
                <a:solidFill>
                  <a:sysClr val="windowText" lastClr="000000"/>
                </a:solidFill>
                <a:sym typeface="Calibri"/>
              </a:rPr>
              <a:t>Myers MG, </a:t>
            </a:r>
            <a:r>
              <a:rPr lang="en-CA" sz="1200" i="1" kern="0" dirty="0">
                <a:solidFill>
                  <a:sysClr val="windowText" lastClr="000000"/>
                </a:solidFill>
                <a:sym typeface="Calibri"/>
              </a:rPr>
              <a:t>et al</a:t>
            </a:r>
            <a:r>
              <a:rPr lang="en-CA" sz="1200" i="0" kern="0" dirty="0">
                <a:solidFill>
                  <a:sysClr val="windowText" lastClr="000000"/>
                </a:solidFill>
                <a:sym typeface="Calibri"/>
              </a:rPr>
              <a:t>. Use of automated</a:t>
            </a:r>
            <a:r>
              <a:rPr lang="en-CA" sz="1200" i="0" kern="0" baseline="0" dirty="0">
                <a:solidFill>
                  <a:sysClr val="windowText" lastClr="000000"/>
                </a:solidFill>
                <a:sym typeface="Calibri"/>
              </a:rPr>
              <a:t> office blood pressure measurement to reduce the white coat response. </a:t>
            </a:r>
            <a:r>
              <a:rPr lang="en-CA" sz="1200" i="1" kern="0" dirty="0">
                <a:solidFill>
                  <a:sysClr val="windowText" lastClr="000000"/>
                </a:solidFill>
                <a:sym typeface="Calibri"/>
              </a:rPr>
              <a:t>J </a:t>
            </a:r>
            <a:r>
              <a:rPr lang="en-CA" sz="1200" i="1" kern="0" dirty="0" err="1">
                <a:solidFill>
                  <a:sysClr val="windowText" lastClr="000000"/>
                </a:solidFill>
                <a:sym typeface="Calibri"/>
              </a:rPr>
              <a:t>Hypertens</a:t>
            </a:r>
            <a:r>
              <a:rPr lang="en-CA" sz="1200" i="0" kern="0" dirty="0">
                <a:solidFill>
                  <a:sysClr val="windowText" lastClr="000000"/>
                </a:solidFill>
                <a:sym typeface="Calibri"/>
              </a:rPr>
              <a:t>. 2009; 27: 280-286.  </a:t>
            </a:r>
          </a:p>
          <a:p>
            <a:pPr marL="228600" indent="-228600">
              <a:buFont typeface="+mj-lt"/>
              <a:buAutoNum type="arabicPeriod"/>
            </a:pPr>
            <a:r>
              <a:rPr lang="en-CA" sz="1200" i="0" kern="0" dirty="0">
                <a:solidFill>
                  <a:sysClr val="windowText" lastClr="000000"/>
                </a:solidFill>
                <a:sym typeface="Calibri"/>
              </a:rPr>
              <a:t>Myers MG, </a:t>
            </a:r>
            <a:r>
              <a:rPr lang="en-CA" sz="1200" i="1" kern="0" dirty="0">
                <a:solidFill>
                  <a:sysClr val="windowText" lastClr="000000"/>
                </a:solidFill>
                <a:sym typeface="Calibri"/>
              </a:rPr>
              <a:t>et al</a:t>
            </a:r>
            <a:r>
              <a:rPr lang="en-CA" sz="1200" i="0" kern="0" dirty="0">
                <a:solidFill>
                  <a:sysClr val="windowText" lastClr="000000"/>
                </a:solidFill>
                <a:sym typeface="Calibri"/>
              </a:rPr>
              <a:t>. Conventional versus automated measurement of blood pressure in primary care patients with systolic hypertension:</a:t>
            </a:r>
            <a:r>
              <a:rPr lang="en-CA" sz="1200" i="0" kern="0" baseline="0" dirty="0">
                <a:solidFill>
                  <a:sysClr val="windowText" lastClr="000000"/>
                </a:solidFill>
                <a:sym typeface="Calibri"/>
              </a:rPr>
              <a:t> randomised parallel design controlled trial.</a:t>
            </a:r>
            <a:r>
              <a:rPr lang="en-CA" sz="1200" i="0" kern="0" dirty="0">
                <a:solidFill>
                  <a:sysClr val="windowText" lastClr="000000"/>
                </a:solidFill>
                <a:sym typeface="Calibri"/>
              </a:rPr>
              <a:t> </a:t>
            </a:r>
            <a:r>
              <a:rPr lang="en-CA" sz="1200" i="1" kern="0" dirty="0">
                <a:solidFill>
                  <a:sysClr val="windowText" lastClr="000000"/>
                </a:solidFill>
                <a:sym typeface="Calibri"/>
              </a:rPr>
              <a:t>BMJ</a:t>
            </a:r>
            <a:r>
              <a:rPr lang="en-CA" sz="1200" i="0" kern="0" dirty="0">
                <a:solidFill>
                  <a:sysClr val="windowText" lastClr="000000"/>
                </a:solidFill>
                <a:sym typeface="Calibri"/>
              </a:rPr>
              <a:t>. 2011; 342: d286.</a:t>
            </a:r>
          </a:p>
          <a:p>
            <a:pPr marL="228600" indent="-228600">
              <a:buFont typeface="+mj-lt"/>
              <a:buAutoNum type="arabicPeriod"/>
            </a:pPr>
            <a:r>
              <a:rPr lang="en-CA" sz="1200" i="0" kern="0" dirty="0" err="1">
                <a:solidFill>
                  <a:sysClr val="windowText" lastClr="000000"/>
                </a:solidFill>
                <a:sym typeface="Calibri"/>
              </a:rPr>
              <a:t>Bakris</a:t>
            </a:r>
            <a:r>
              <a:rPr lang="en-CA" sz="1200" i="0" kern="0" baseline="0" dirty="0">
                <a:solidFill>
                  <a:sysClr val="windowText" lastClr="000000"/>
                </a:solidFill>
                <a:sym typeface="Calibri"/>
              </a:rPr>
              <a:t> GL. The implications of blood pressure measurement methods on treatment targets for blood pressure. </a:t>
            </a:r>
            <a:r>
              <a:rPr lang="en-CA" sz="1200" i="1" kern="0" baseline="0" dirty="0">
                <a:solidFill>
                  <a:sysClr val="windowText" lastClr="000000"/>
                </a:solidFill>
                <a:sym typeface="Calibri"/>
              </a:rPr>
              <a:t>Circulation</a:t>
            </a:r>
            <a:r>
              <a:rPr lang="en-CA" sz="1200" i="0" kern="0" baseline="0" dirty="0">
                <a:solidFill>
                  <a:sysClr val="windowText" lastClr="000000"/>
                </a:solidFill>
                <a:sym typeface="Calibri"/>
              </a:rPr>
              <a:t>. 2016; 134: 904-905.</a:t>
            </a:r>
            <a:endParaRPr lang="en-CA" i="0" dirty="0"/>
          </a:p>
        </p:txBody>
      </p:sp>
    </p:spTree>
    <p:extLst>
      <p:ext uri="{BB962C8B-B14F-4D97-AF65-F5344CB8AC3E}">
        <p14:creationId xmlns:p14="http://schemas.microsoft.com/office/powerpoint/2010/main" val="2464092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slide shows the Hypertension Canada </a:t>
            </a:r>
            <a:r>
              <a:rPr lang="en-CA" u="sng" dirty="0"/>
              <a:t>thresholds for initiating </a:t>
            </a:r>
            <a:r>
              <a:rPr lang="en-CA" dirty="0"/>
              <a:t>antihypertensive</a:t>
            </a:r>
            <a:r>
              <a:rPr lang="en-CA" baseline="0" dirty="0"/>
              <a:t> treatment. In 2016, a row was added for high-risk patients based on the SPRINT study findings, which will be detailed in the subsequent slides</a:t>
            </a:r>
            <a:r>
              <a:rPr lang="en-CA" baseline="0" dirty="0" smtClean="0"/>
              <a:t>. Moderate risk represents a risk of up to </a:t>
            </a:r>
            <a:r>
              <a:rPr lang="en-CA" b="1" baseline="0" dirty="0" smtClean="0"/>
              <a:t>15%.</a:t>
            </a:r>
            <a:endParaRPr lang="en-CA" baseline="0" dirty="0"/>
          </a:p>
          <a:p>
            <a:endParaRPr lang="en-CA" baseline="0"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21</a:t>
            </a:fld>
            <a:endParaRPr lang="en-US">
              <a:solidFill>
                <a:prstClr val="black"/>
              </a:solidFill>
              <a:latin typeface="Calibri"/>
            </a:endParaRPr>
          </a:p>
        </p:txBody>
      </p:sp>
    </p:spTree>
    <p:extLst>
      <p:ext uri="{BB962C8B-B14F-4D97-AF65-F5344CB8AC3E}">
        <p14:creationId xmlns:p14="http://schemas.microsoft.com/office/powerpoint/2010/main" val="3332406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r>
              <a:rPr lang="en-CA" dirty="0"/>
              <a:t>This slide shows the Hypertension Canada BP </a:t>
            </a:r>
            <a:r>
              <a:rPr lang="en-CA" u="sng" baseline="0" dirty="0"/>
              <a:t>treatment targets </a:t>
            </a:r>
            <a:r>
              <a:rPr lang="en-CA" u="none" baseline="0" dirty="0"/>
              <a:t>based on the presence (or not) of additional risk factors</a:t>
            </a:r>
            <a:r>
              <a:rPr lang="en-CA" baseline="0" dirty="0"/>
              <a:t>. </a:t>
            </a:r>
            <a:endParaRPr lang="en-CA" dirty="0"/>
          </a:p>
          <a:p>
            <a:endParaRPr lang="en-CA" dirty="0"/>
          </a:p>
          <a:p>
            <a:r>
              <a:rPr lang="en-CA" dirty="0"/>
              <a:t>The lower treatment target for selected patients at high</a:t>
            </a:r>
            <a:r>
              <a:rPr lang="en-CA" baseline="0" dirty="0"/>
              <a:t> CV </a:t>
            </a:r>
            <a:r>
              <a:rPr lang="en-CA" dirty="0"/>
              <a:t>risk reflects current evidence notably from the SPRINT trial.  This threshold can be considered for patients at high CV risk but without diabetes or previous stroke.</a:t>
            </a:r>
          </a:p>
          <a:p>
            <a:endParaRPr lang="en-CA"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a:p>
            <a:endParaRPr lang="en-CA" dirty="0"/>
          </a:p>
        </p:txBody>
      </p:sp>
    </p:spTree>
    <p:extLst>
      <p:ext uri="{BB962C8B-B14F-4D97-AF65-F5344CB8AC3E}">
        <p14:creationId xmlns:p14="http://schemas.microsoft.com/office/powerpoint/2010/main" val="1384623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These recommendations by Hypertension Canada</a:t>
            </a:r>
            <a:r>
              <a:rPr lang="en-CA" baseline="0" dirty="0"/>
              <a:t> were established in 2016 and were largely the result of the SPRINT study findings. </a:t>
            </a:r>
          </a:p>
          <a:p>
            <a:endParaRPr lang="en-CA" baseline="0" dirty="0"/>
          </a:p>
          <a:p>
            <a:r>
              <a:rPr lang="en-CA" baseline="0" dirty="0"/>
              <a:t>SPRINT was a randomized controlled trial that randomized 9631 subjects at high risk for CVD (but without diabetes or prior stroke) to a SBP target of &lt;120 mmHg or standard SBP target of &lt;140 mmHg as assessed using AOBP. The trial was stopped early (i.e. after 3.2 years of the planned 5 years of follow-up) after an interim analysis found a significant reduction in CV events with intensive treatment.</a:t>
            </a:r>
          </a:p>
          <a:p>
            <a:endParaRPr lang="en-CA" baseline="0" dirty="0"/>
          </a:p>
          <a:p>
            <a:r>
              <a:rPr lang="en-CA" baseline="0" dirty="0"/>
              <a:t>The SPRINT results are consistent with two meta-analyses that reported a strong linear association between lower SBP targets and fewer major adverse CV events. These meta-analyses provide additional support for Hypertension Canada’s 2016 recommendation for lower SBP targets in selected high-risk patients.</a:t>
            </a:r>
            <a:endParaRPr lang="en-CA" dirty="0"/>
          </a:p>
          <a:p>
            <a:endParaRPr lang="en-CA"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16275837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SPRINT, both the standard and intensive treatment strategies rapidly and significantly reduced SBP. At 1 year, the mean SBP values were 121.4</a:t>
            </a:r>
            <a:r>
              <a:rPr lang="en-CA" baseline="0" dirty="0"/>
              <a:t> mmHg and 136.2 mmHg for the intensive and standard arms, respectively. This difference of ~15 mmHg was maintained over time.</a:t>
            </a:r>
          </a:p>
          <a:p>
            <a:endParaRPr lang="en-CA" baseline="0" dirty="0"/>
          </a:p>
          <a:p>
            <a:r>
              <a:rPr lang="en-CA" baseline="0" dirty="0"/>
              <a:t>These SBP reductions were obtained using an average of 2.8 and 1.8 antihypertensive medications, respectively. The number of medications used in each group was largely stable from year 1 onwards. The relative distribution of the antihypertensive medication classes was largely similar between the two treatment arms.</a:t>
            </a:r>
            <a:endParaRPr lang="en-CA" dirty="0"/>
          </a:p>
          <a:p>
            <a:endParaRPr lang="en-CA" dirty="0"/>
          </a:p>
          <a:p>
            <a:r>
              <a:rPr lang="en-CA" b="1" dirty="0"/>
              <a:t>Reference</a:t>
            </a:r>
          </a:p>
          <a:p>
            <a:r>
              <a:rPr lang="en-CA" dirty="0"/>
              <a:t>SPRINT Research</a:t>
            </a:r>
            <a:r>
              <a:rPr lang="en-CA" baseline="0" dirty="0"/>
              <a:t> Group. A randomized trial of intensive versus standard blood-pressure control. </a:t>
            </a:r>
            <a:r>
              <a:rPr lang="en-CA" i="1" baseline="0" dirty="0"/>
              <a:t>N </a:t>
            </a:r>
            <a:r>
              <a:rPr lang="en-CA" i="1" baseline="0" dirty="0" err="1"/>
              <a:t>Engl</a:t>
            </a:r>
            <a:r>
              <a:rPr lang="en-CA" i="1" baseline="0" dirty="0"/>
              <a:t> J Med</a:t>
            </a:r>
            <a:r>
              <a:rPr lang="en-CA" baseline="0" dirty="0"/>
              <a:t>. 2015; 373: 2103-2116.</a:t>
            </a:r>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pPr/>
              <a:t>24</a:t>
            </a:fld>
            <a:endParaRPr lang="en-US"/>
          </a:p>
        </p:txBody>
      </p:sp>
    </p:spTree>
    <p:extLst>
      <p:ext uri="{BB962C8B-B14F-4D97-AF65-F5344CB8AC3E}">
        <p14:creationId xmlns:p14="http://schemas.microsoft.com/office/powerpoint/2010/main" val="1493202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primary endpoint</a:t>
            </a:r>
            <a:r>
              <a:rPr lang="en-CA" baseline="0" dirty="0"/>
              <a:t> </a:t>
            </a:r>
            <a:r>
              <a:rPr lang="en-CA" dirty="0"/>
              <a:t>in the SPRINT trial was a composite outcome of myocardial infarction, acute coronary syndrome not resulting in myocardial infarction, stroke, acute decompensated heart failure, or death from CV causes.</a:t>
            </a:r>
          </a:p>
          <a:p>
            <a:endParaRPr lang="en-CA" dirty="0"/>
          </a:p>
          <a:p>
            <a:r>
              <a:rPr lang="en-CA" dirty="0"/>
              <a:t>A primary outcome event</a:t>
            </a:r>
            <a:r>
              <a:rPr lang="en-CA" baseline="0" dirty="0"/>
              <a:t> occurred in 243 subjects (1.65%/</a:t>
            </a:r>
            <a:r>
              <a:rPr lang="en-CA" baseline="0" dirty="0" err="1"/>
              <a:t>yr</a:t>
            </a:r>
            <a:r>
              <a:rPr lang="en-CA" baseline="0" dirty="0"/>
              <a:t>) in the intensive treatment group compared to 319 subjects (2.19%/</a:t>
            </a:r>
            <a:r>
              <a:rPr lang="en-CA" baseline="0" dirty="0" err="1"/>
              <a:t>yr</a:t>
            </a:r>
            <a:r>
              <a:rPr lang="en-CA" baseline="0" dirty="0"/>
              <a:t>) in the standard treatment group, for a highly statistically significant 25% relative risk reduction (P&lt;0.001) with intensive treatment, with the two curves beginning to separate by 1 year.</a:t>
            </a:r>
          </a:p>
          <a:p>
            <a:endParaRPr lang="en-CA" baseline="0" dirty="0"/>
          </a:p>
          <a:p>
            <a:r>
              <a:rPr lang="en-CA" baseline="0" dirty="0"/>
              <a:t>The benefits of intensive treatment were consistent across all of the individual components of the primary composite outcome measure, as well as other pre-specified secondary endpoints.</a:t>
            </a:r>
            <a:endParaRPr lang="en-CA" dirty="0"/>
          </a:p>
          <a:p>
            <a:endParaRPr lang="en-CA" dirty="0"/>
          </a:p>
          <a:p>
            <a:r>
              <a:rPr lang="en-CA" b="1" dirty="0"/>
              <a:t>Reference</a:t>
            </a:r>
          </a:p>
          <a:p>
            <a:r>
              <a:rPr lang="en-CA" dirty="0"/>
              <a:t>SPRINT Research</a:t>
            </a:r>
            <a:r>
              <a:rPr lang="en-CA" baseline="0" dirty="0"/>
              <a:t> Group. A randomized trial of intensive versus standard blood-pressure control. </a:t>
            </a:r>
            <a:r>
              <a:rPr lang="en-CA" i="1" baseline="0" dirty="0"/>
              <a:t>N </a:t>
            </a:r>
            <a:r>
              <a:rPr lang="en-CA" i="1" baseline="0" dirty="0" err="1"/>
              <a:t>Engl</a:t>
            </a:r>
            <a:r>
              <a:rPr lang="en-CA" i="1" baseline="0" dirty="0"/>
              <a:t> J Med</a:t>
            </a:r>
            <a:r>
              <a:rPr lang="en-CA" baseline="0" dirty="0"/>
              <a:t>. 2015; 373: 2103-2116.</a:t>
            </a: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pPr/>
              <a:t>25</a:t>
            </a:fld>
            <a:endParaRPr lang="en-US"/>
          </a:p>
        </p:txBody>
      </p:sp>
    </p:spTree>
    <p:extLst>
      <p:ext uri="{BB962C8B-B14F-4D97-AF65-F5344CB8AC3E}">
        <p14:creationId xmlns:p14="http://schemas.microsoft.com/office/powerpoint/2010/main" val="2593669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a:t>
            </a:r>
            <a:r>
              <a:rPr lang="en-CA" baseline="0" dirty="0"/>
              <a:t> high-risk criteria listed on this slide are reflective of the inclusion criteria for the SPRINT trial. It should be noted that the benefits of lower BP targets in high-risk individuals were offset by an increased risk of renal deterioration in patients with normal kidney function, more frequent electrolyte abnormalities, and higher incidence of hypotension.</a:t>
            </a:r>
          </a:p>
          <a:p>
            <a:endParaRPr lang="en-CA" baseline="0" dirty="0"/>
          </a:p>
          <a:p>
            <a:r>
              <a:rPr lang="en-CA" baseline="0" dirty="0"/>
              <a:t>Evidence supporting lower SBP targets in high-risk individuals remains limited, making intensive SBP-lowering more difficult to justify and underscoring the importance of obtaining informed consent from patients.</a:t>
            </a:r>
            <a:endParaRPr lang="en-CA" dirty="0"/>
          </a:p>
          <a:p>
            <a:endParaRPr lang="en-CA"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8380040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a:t>Risks and benefits of intensified treatment should be carefully weighed since patients are at risk for both adverse </a:t>
            </a:r>
            <a:r>
              <a:rPr lang="en-CA" u="sng" baseline="0" dirty="0"/>
              <a:t>vascular</a:t>
            </a:r>
            <a:r>
              <a:rPr lang="en-CA" baseline="0" dirty="0"/>
              <a:t> events and also adverse </a:t>
            </a:r>
            <a:r>
              <a:rPr lang="en-CA" u="sng" baseline="0" dirty="0"/>
              <a:t>treatment</a:t>
            </a:r>
            <a:r>
              <a:rPr lang="en-CA" baseline="0" dirty="0"/>
              <a:t> effects (i.e. side effects). </a:t>
            </a:r>
          </a:p>
          <a:p>
            <a:endParaRPr lang="en-CA" dirty="0"/>
          </a:p>
          <a:p>
            <a:r>
              <a:rPr lang="en-CA" dirty="0"/>
              <a:t>Serious adverse events occurred in 38.3% of subjects in the intensive treatment arm</a:t>
            </a:r>
            <a:r>
              <a:rPr lang="en-CA" baseline="0" dirty="0"/>
              <a:t> and 37.1% of the standard treatment arm (HR 1.04; P=0.25). There were significantly more serious adverse events of hypotension, syncope, electrolyte abnormalities, and acute kidney injury or acute renal failure, but not injuries due to falls, or </a:t>
            </a:r>
            <a:r>
              <a:rPr lang="en-CA" baseline="0" dirty="0" err="1"/>
              <a:t>bradycardia</a:t>
            </a:r>
            <a:r>
              <a:rPr lang="en-CA" baseline="0" dirty="0"/>
              <a:t>, in the intensive treatment arm.</a:t>
            </a:r>
            <a:endParaRPr lang="en-CA" dirty="0"/>
          </a:p>
          <a:p>
            <a:endParaRPr lang="en-CA" dirty="0"/>
          </a:p>
          <a:p>
            <a:r>
              <a:rPr lang="en-CA" dirty="0"/>
              <a:t>These potential risks should</a:t>
            </a:r>
            <a:r>
              <a:rPr lang="en-CA" baseline="0" dirty="0"/>
              <a:t> be considered in the context of the</a:t>
            </a:r>
            <a:r>
              <a:rPr lang="en-CA" dirty="0"/>
              <a:t> potential benefits of achieving lower</a:t>
            </a:r>
            <a:r>
              <a:rPr lang="en-CA" baseline="0" dirty="0"/>
              <a:t> SBP</a:t>
            </a:r>
            <a:r>
              <a:rPr lang="en-CA" dirty="0"/>
              <a:t> targets including significantly</a:t>
            </a:r>
            <a:r>
              <a:rPr lang="en-CA" baseline="0" dirty="0"/>
              <a:t> lower r</a:t>
            </a:r>
            <a:r>
              <a:rPr lang="en-CA" i="0" dirty="0"/>
              <a:t>ates of fatal and nonfatal major cardiovascular events and death from any cause.</a:t>
            </a:r>
          </a:p>
          <a:p>
            <a:endParaRPr lang="en-CA" dirty="0"/>
          </a:p>
          <a:p>
            <a:r>
              <a:rPr lang="en-CA" b="1" baseline="0" dirty="0"/>
              <a:t>References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SPRINT Research</a:t>
            </a:r>
            <a:r>
              <a:rPr lang="en-CA" baseline="0" dirty="0"/>
              <a:t> Group. A randomized trial of intensive versus standard blood-pressure control. </a:t>
            </a:r>
            <a:r>
              <a:rPr lang="en-CA" i="1" baseline="0" dirty="0"/>
              <a:t>N </a:t>
            </a:r>
            <a:r>
              <a:rPr lang="en-CA" i="1" baseline="0" dirty="0" err="1"/>
              <a:t>Engl</a:t>
            </a:r>
            <a:r>
              <a:rPr lang="en-CA" i="1" baseline="0" dirty="0"/>
              <a:t> J Med</a:t>
            </a:r>
            <a:r>
              <a:rPr lang="en-CA" baseline="0" dirty="0"/>
              <a:t>. 2015; 373: 2103-2116.</a:t>
            </a:r>
            <a:endParaRPr lang="en-CA" dirty="0"/>
          </a:p>
        </p:txBody>
      </p:sp>
    </p:spTree>
    <p:extLst>
      <p:ext uri="{BB962C8B-B14F-4D97-AF65-F5344CB8AC3E}">
        <p14:creationId xmlns:p14="http://schemas.microsoft.com/office/powerpoint/2010/main" val="18734796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New in 2017, the Hypertension Canada guidelines state a preference for longer-acting diuretics (i.e. thiazide-like) such as </a:t>
            </a:r>
            <a:r>
              <a:rPr lang="en-CA" baseline="0" dirty="0" err="1"/>
              <a:t>chlorthalidone</a:t>
            </a:r>
            <a:r>
              <a:rPr lang="en-CA" baseline="0" dirty="0"/>
              <a:t> and </a:t>
            </a:r>
            <a:r>
              <a:rPr lang="en-CA" baseline="0" dirty="0" err="1"/>
              <a:t>indapamide</a:t>
            </a:r>
            <a:r>
              <a:rPr lang="en-CA" baseline="0" dirty="0"/>
              <a:t> over shorter-acting diuretics (i.e. thiazides) such as hydrochlorothiazide (Grade B).</a:t>
            </a:r>
            <a:endParaRPr lang="en-CA" dirty="0"/>
          </a:p>
          <a:p>
            <a:endParaRPr lang="en-CA" dirty="0"/>
          </a:p>
          <a:p>
            <a:r>
              <a:rPr lang="en-CA" b="1" dirty="0"/>
              <a:t>Reference</a:t>
            </a:r>
          </a:p>
          <a:p>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15552984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p>
            <a:r>
              <a:rPr lang="en-US" altLang="en-US" sz="2400" dirty="0"/>
              <a:t>The Hypertension Canada 2017 recommendation</a:t>
            </a:r>
            <a:r>
              <a:rPr lang="en-US" altLang="en-US" sz="2400" baseline="0" dirty="0"/>
              <a:t> for use of longer-acting diuretics over shorter-acting diuretics is based in part of this meta-analysis of 21 RCTs. </a:t>
            </a:r>
          </a:p>
          <a:p>
            <a:endParaRPr lang="en-US" altLang="en-US" sz="2400" baseline="0" dirty="0"/>
          </a:p>
          <a:p>
            <a:r>
              <a:rPr lang="en-US" altLang="en-US" sz="2400" baseline="0" dirty="0"/>
              <a:t>Thiazide-like diuretics have longer elimination half-life than thiazide diuretics, and this may have differential effects on CV risk. This meta-analysis included 21 placebo- or active-controlled RCTs including 25 comparisons and &gt;480,000 patient-years of follow-up. Outcomes were not affected by heterogeneity in age, sex, or ethnicity, and there was </a:t>
            </a:r>
            <a:r>
              <a:rPr lang="en-US" altLang="en-US" sz="2400" dirty="0"/>
              <a:t>no evidence of publication bias.</a:t>
            </a:r>
          </a:p>
          <a:p>
            <a:endParaRPr lang="en-US" altLang="en-US" sz="2400" dirty="0"/>
          </a:p>
          <a:p>
            <a:r>
              <a:rPr lang="en-US" altLang="en-US" sz="2400" b="1" dirty="0"/>
              <a:t>Reference</a:t>
            </a:r>
          </a:p>
          <a:p>
            <a:r>
              <a:rPr lang="en-US" altLang="en-US" sz="2400" dirty="0" err="1"/>
              <a:t>Olde</a:t>
            </a:r>
            <a:r>
              <a:rPr lang="en-US" altLang="en-US" sz="2400" dirty="0"/>
              <a:t> </a:t>
            </a:r>
            <a:r>
              <a:rPr lang="en-US" altLang="en-US" sz="2400" dirty="0" err="1"/>
              <a:t>Engberink</a:t>
            </a:r>
            <a:r>
              <a:rPr lang="en-US" altLang="en-US" sz="2400" dirty="0"/>
              <a:t> RH, </a:t>
            </a:r>
            <a:r>
              <a:rPr lang="en-US" altLang="en-US" sz="2400" i="1" dirty="0"/>
              <a:t>et al</a:t>
            </a:r>
            <a:r>
              <a:rPr lang="en-US" altLang="en-US" sz="2400" dirty="0"/>
              <a:t>.</a:t>
            </a:r>
            <a:r>
              <a:rPr lang="en-US" altLang="en-US" sz="2400" baseline="0" dirty="0"/>
              <a:t> Effects of thiazide-type and thiazide-like diuretics on cardiovascular events and mortality: systematic review and meta-analysis. </a:t>
            </a:r>
            <a:r>
              <a:rPr lang="en-US" altLang="en-US" sz="2400" i="1" baseline="0" dirty="0"/>
              <a:t>Hypertension</a:t>
            </a:r>
            <a:r>
              <a:rPr lang="en-US" altLang="en-US" sz="2400" baseline="0" dirty="0"/>
              <a:t>. 2015; 65: 1033-1040.</a:t>
            </a:r>
            <a:endParaRPr lang="en-US" altLang="en-US" sz="2400" dirty="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panose="02020603050405020304" pitchFamily="18" charset="0"/>
                <a:ea typeface="MS PGothic" panose="020B0600070205080204" pitchFamily="34" charset="-128"/>
              </a:defRPr>
            </a:lvl1pPr>
            <a:lvl2pPr marL="742950" indent="-285750" defTabSz="941388">
              <a:spcBef>
                <a:spcPct val="30000"/>
              </a:spcBef>
              <a:defRPr sz="1200">
                <a:solidFill>
                  <a:schemeClr val="tx1"/>
                </a:solidFill>
                <a:latin typeface="Times" panose="02020603050405020304" pitchFamily="18" charset="0"/>
                <a:ea typeface="MS PGothic" panose="020B0600070205080204" pitchFamily="34" charset="-128"/>
              </a:defRPr>
            </a:lvl2pPr>
            <a:lvl3pPr marL="1143000" indent="-228600" defTabSz="941388">
              <a:spcBef>
                <a:spcPct val="30000"/>
              </a:spcBef>
              <a:defRPr sz="1200">
                <a:solidFill>
                  <a:schemeClr val="tx1"/>
                </a:solidFill>
                <a:latin typeface="Times" panose="02020603050405020304" pitchFamily="18" charset="0"/>
                <a:ea typeface="MS PGothic" panose="020B0600070205080204" pitchFamily="34" charset="-128"/>
              </a:defRPr>
            </a:lvl3pPr>
            <a:lvl4pPr marL="1600200" indent="-228600" defTabSz="941388">
              <a:spcBef>
                <a:spcPct val="30000"/>
              </a:spcBef>
              <a:defRPr sz="1200">
                <a:solidFill>
                  <a:schemeClr val="tx1"/>
                </a:solidFill>
                <a:latin typeface="Times" panose="02020603050405020304" pitchFamily="18" charset="0"/>
                <a:ea typeface="MS PGothic" panose="020B0600070205080204" pitchFamily="34" charset="-128"/>
              </a:defRPr>
            </a:lvl4pPr>
            <a:lvl5pPr marL="2057400" indent="-228600" defTabSz="941388">
              <a:spcBef>
                <a:spcPct val="30000"/>
              </a:spcBef>
              <a:defRPr sz="1200">
                <a:solidFill>
                  <a:schemeClr val="tx1"/>
                </a:solidFill>
                <a:latin typeface="Times" panose="02020603050405020304" pitchFamily="18" charset="0"/>
                <a:ea typeface="MS PGothic"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68859882-4E16-4FB8-92DB-BBA29D7B419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41388"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2456383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baseline="0" dirty="0"/>
              <a:t>Thiazide-like diuretics have longer elimination half-life than thiazide diuretics, and this may have differential effects on CV risk. This meta-analysis included 21 placebo- or active-controlled RCTs including 25 comparisons and &gt;480,000 patient-years of follow-up. Outcomes were not affected by heterogeneity in age, sex, or ethnicity, and there was </a:t>
            </a:r>
            <a:r>
              <a:rPr lang="en-US" altLang="en-US" sz="1200" dirty="0"/>
              <a:t>no evidence of publication bias.</a:t>
            </a:r>
          </a:p>
          <a:p>
            <a:endParaRPr lang="en-US" altLang="en-US" sz="1200" baseline="0" dirty="0"/>
          </a:p>
          <a:p>
            <a:r>
              <a:rPr lang="en-US" altLang="en-US" sz="1200" baseline="0" dirty="0"/>
              <a:t>Both thiazide-like and thiazide diuretics were associated with significant reductions in CV events, cerebrovascular events, and heart failure. However, only thiazide-like diuretics were associated with significant benefits in terms of coronary disease and all-cause mortality.</a:t>
            </a:r>
          </a:p>
          <a:p>
            <a:endParaRPr lang="en-US" altLang="en-US" sz="1200" baseline="0" dirty="0"/>
          </a:p>
          <a:p>
            <a:r>
              <a:rPr lang="en-US" altLang="en-US" sz="1200" baseline="0" dirty="0"/>
              <a:t>Meta-regression showed an additional 12% risk reduction for CV events (p=0.049) and 21% risk reduction for heart failure (p=0.023) for thiazide-like vs. thiazide diuretics after adjusting for differences in BP reduction. </a:t>
            </a:r>
          </a:p>
          <a:p>
            <a:endParaRPr lang="en-US" altLang="en-US" sz="1200" baseline="0" dirty="0"/>
          </a:p>
          <a:p>
            <a:r>
              <a:rPr lang="en-US" altLang="en-US" sz="1200" baseline="0" dirty="0"/>
              <a:t>Both types of diuretics had similar tolerability profiles.</a:t>
            </a:r>
          </a:p>
          <a:p>
            <a:endParaRPr lang="en-US" altLang="en-US" sz="1200" baseline="0" dirty="0"/>
          </a:p>
          <a:p>
            <a:r>
              <a:rPr lang="en-US" altLang="en-US" sz="1200" b="1" dirty="0"/>
              <a:t>Reference</a:t>
            </a:r>
          </a:p>
          <a:p>
            <a:r>
              <a:rPr lang="en-US" altLang="en-US" sz="1200" dirty="0" err="1"/>
              <a:t>Olde</a:t>
            </a:r>
            <a:r>
              <a:rPr lang="en-US" altLang="en-US" sz="1200" dirty="0"/>
              <a:t> </a:t>
            </a:r>
            <a:r>
              <a:rPr lang="en-US" altLang="en-US" sz="1200" dirty="0" err="1"/>
              <a:t>Engberink</a:t>
            </a:r>
            <a:r>
              <a:rPr lang="en-US" altLang="en-US" sz="1200" dirty="0"/>
              <a:t> RH, </a:t>
            </a:r>
            <a:r>
              <a:rPr lang="en-US" altLang="en-US" sz="1200" i="1" dirty="0"/>
              <a:t>et al</a:t>
            </a:r>
            <a:r>
              <a:rPr lang="en-US" altLang="en-US" sz="1200" dirty="0"/>
              <a:t>.</a:t>
            </a:r>
            <a:r>
              <a:rPr lang="en-US" altLang="en-US" sz="1200" baseline="0" dirty="0"/>
              <a:t> Effects of thiazide-type and thiazide-like diuretics on cardiovascular events and mortality: systematic review and meta-analysis. </a:t>
            </a:r>
            <a:r>
              <a:rPr lang="en-US" altLang="en-US" sz="1200" i="1" baseline="0" dirty="0"/>
              <a:t>Hypertension</a:t>
            </a:r>
            <a:r>
              <a:rPr lang="en-US" altLang="en-US" sz="1200" baseline="0" dirty="0"/>
              <a:t>. 2015; 65: 1033-1040.</a:t>
            </a:r>
            <a:endParaRPr lang="en-US" altLang="en-US" sz="1200" dirty="0"/>
          </a:p>
          <a:p>
            <a:endParaRPr lang="en-US" altLang="en-US" dirty="0"/>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panose="02020603050405020304" pitchFamily="18" charset="0"/>
                <a:ea typeface="MS PGothic" panose="020B0600070205080204" pitchFamily="34" charset="-128"/>
              </a:defRPr>
            </a:lvl1pPr>
            <a:lvl2pPr marL="742950" indent="-285750" defTabSz="941388">
              <a:spcBef>
                <a:spcPct val="30000"/>
              </a:spcBef>
              <a:defRPr sz="1200">
                <a:solidFill>
                  <a:schemeClr val="tx1"/>
                </a:solidFill>
                <a:latin typeface="Times" panose="02020603050405020304" pitchFamily="18" charset="0"/>
                <a:ea typeface="MS PGothic" panose="020B0600070205080204" pitchFamily="34" charset="-128"/>
              </a:defRPr>
            </a:lvl2pPr>
            <a:lvl3pPr marL="1143000" indent="-228600" defTabSz="941388">
              <a:spcBef>
                <a:spcPct val="30000"/>
              </a:spcBef>
              <a:defRPr sz="1200">
                <a:solidFill>
                  <a:schemeClr val="tx1"/>
                </a:solidFill>
                <a:latin typeface="Times" panose="02020603050405020304" pitchFamily="18" charset="0"/>
                <a:ea typeface="MS PGothic" panose="020B0600070205080204" pitchFamily="34" charset="-128"/>
              </a:defRPr>
            </a:lvl3pPr>
            <a:lvl4pPr marL="1600200" indent="-228600" defTabSz="941388">
              <a:spcBef>
                <a:spcPct val="30000"/>
              </a:spcBef>
              <a:defRPr sz="1200">
                <a:solidFill>
                  <a:schemeClr val="tx1"/>
                </a:solidFill>
                <a:latin typeface="Times" panose="02020603050405020304" pitchFamily="18" charset="0"/>
                <a:ea typeface="MS PGothic" panose="020B0600070205080204" pitchFamily="34" charset="-128"/>
              </a:defRPr>
            </a:lvl4pPr>
            <a:lvl5pPr marL="2057400" indent="-228600" defTabSz="941388">
              <a:spcBef>
                <a:spcPct val="30000"/>
              </a:spcBef>
              <a:defRPr sz="1200">
                <a:solidFill>
                  <a:schemeClr val="tx1"/>
                </a:solidFill>
                <a:latin typeface="Times" panose="02020603050405020304" pitchFamily="18" charset="0"/>
                <a:ea typeface="MS PGothic"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9pPr>
          </a:lstStyle>
          <a:p>
            <a:pPr eaLnBrk="0" fontAlgn="base" hangingPunct="0">
              <a:spcBef>
                <a:spcPct val="0"/>
              </a:spcBef>
              <a:spcAft>
                <a:spcPct val="0"/>
              </a:spcAft>
              <a:defRPr/>
            </a:pPr>
            <a:fld id="{9ACA214F-618D-49E3-9606-C5B2D643015D}" type="slidenum">
              <a:rPr lang="en-US" altLang="en-US" smtClean="0">
                <a:solidFill>
                  <a:srgbClr val="000000"/>
                </a:solidFill>
                <a:latin typeface="Times New Roman" panose="02020603050405020304" pitchFamily="18" charset="0"/>
              </a:rPr>
              <a:pPr eaLnBrk="0" fontAlgn="base" hangingPunct="0">
                <a:spcBef>
                  <a:spcPct val="0"/>
                </a:spcBef>
                <a:spcAft>
                  <a:spcPct val="0"/>
                </a:spcAft>
                <a:defRPr/>
              </a:pPr>
              <a:t>31</a:t>
            </a:fld>
            <a:endParaRPr lang="en-US"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729631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altLang="en-US" sz="2400" baseline="0" dirty="0"/>
              <a:t>A second meta-analysis supports Hypertension Canada’s new recommendation for preference of thiazide-like diuretics over thiazide diuretics.</a:t>
            </a:r>
          </a:p>
          <a:p>
            <a:endParaRPr lang="en-US" altLang="en-US" sz="2400" baseline="0" dirty="0"/>
          </a:p>
          <a:p>
            <a:r>
              <a:rPr lang="en-US" altLang="en-US" sz="2400" baseline="0" dirty="0"/>
              <a:t>This meta-analysis included 14 head-to-head RCTs comparing hydrochlorothiazide versus </a:t>
            </a:r>
            <a:r>
              <a:rPr lang="en-US" altLang="en-US" sz="2400" baseline="0" dirty="0" err="1"/>
              <a:t>indapamide</a:t>
            </a:r>
            <a:r>
              <a:rPr lang="en-US" altLang="en-US" sz="2400" baseline="0" dirty="0"/>
              <a:t> and </a:t>
            </a:r>
            <a:r>
              <a:rPr lang="en-US" altLang="en-US" sz="2400" baseline="0" dirty="0" err="1"/>
              <a:t>chlorthalidone</a:t>
            </a:r>
            <a:r>
              <a:rPr lang="en-US" altLang="en-US" sz="2400" baseline="0" dirty="0"/>
              <a:t> in 883 subjects. The outcomes of interest were antihypertensive potency and metabolic effects. </a:t>
            </a:r>
          </a:p>
          <a:p>
            <a:r>
              <a:rPr lang="en-US" altLang="en-US" sz="2400" baseline="0" dirty="0"/>
              <a:t> </a:t>
            </a:r>
          </a:p>
          <a:p>
            <a:r>
              <a:rPr lang="en-US" altLang="en-US" sz="2400" baseline="0" dirty="0"/>
              <a:t>For each comparison, there was minimal heterogeneity across trials and no evidence of publication bias</a:t>
            </a:r>
            <a:r>
              <a:rPr lang="en-US" altLang="en-US" sz="2400" dirty="0"/>
              <a:t>.</a:t>
            </a:r>
          </a:p>
          <a:p>
            <a:endParaRPr lang="en-US" altLang="en-US" sz="2400" dirty="0"/>
          </a:p>
          <a:p>
            <a:r>
              <a:rPr lang="en-US" altLang="en-US" sz="2400" b="1" dirty="0"/>
              <a:t>Reference</a:t>
            </a:r>
          </a:p>
          <a:p>
            <a:r>
              <a:rPr lang="en-US" altLang="en-US" sz="2400" dirty="0"/>
              <a:t>Roush GC, </a:t>
            </a:r>
            <a:r>
              <a:rPr lang="en-US" altLang="en-US" sz="2400" i="1" dirty="0"/>
              <a:t>et al</a:t>
            </a:r>
            <a:r>
              <a:rPr lang="en-US" altLang="en-US" sz="2400" dirty="0"/>
              <a:t>.</a:t>
            </a:r>
            <a:r>
              <a:rPr lang="en-US" altLang="en-US" sz="2400" baseline="0" dirty="0"/>
              <a:t> Head-to-head comparisons of hydrochlorothiazide with </a:t>
            </a:r>
            <a:r>
              <a:rPr lang="en-US" altLang="en-US" sz="2400" baseline="0" dirty="0" err="1"/>
              <a:t>indapamide</a:t>
            </a:r>
            <a:r>
              <a:rPr lang="en-US" altLang="en-US" sz="2400" baseline="0" dirty="0"/>
              <a:t> and </a:t>
            </a:r>
            <a:r>
              <a:rPr lang="en-US" altLang="en-US" sz="2400" baseline="0" dirty="0" err="1"/>
              <a:t>chlorthalidone</a:t>
            </a:r>
            <a:r>
              <a:rPr lang="en-US" altLang="en-US" sz="2400" baseline="0" dirty="0"/>
              <a:t>: antihypertensive and metabolic effects. </a:t>
            </a:r>
            <a:r>
              <a:rPr lang="en-US" altLang="en-US" sz="2400" i="1" baseline="0" dirty="0"/>
              <a:t>Hypertension</a:t>
            </a:r>
            <a:r>
              <a:rPr lang="en-US" altLang="en-US" sz="2400" baseline="0" dirty="0"/>
              <a:t>. 2015; 65: 1041-1046.</a:t>
            </a:r>
            <a:endParaRPr lang="en-US" altLang="en-US" sz="2400" dirty="0"/>
          </a:p>
        </p:txBody>
      </p:sp>
      <p:sp>
        <p:nvSpPr>
          <p:cNvPr id="4" name="Slide Number Placeholder 3"/>
          <p:cNvSpPr>
            <a:spLocks noGrp="1"/>
          </p:cNvSpPr>
          <p:nvPr>
            <p:ph type="sldNum" sz="quarter" idx="10"/>
          </p:nvPr>
        </p:nvSpPr>
        <p:spPr/>
        <p:txBody>
          <a:bodyPr/>
          <a:lstStyle/>
          <a:p>
            <a:fld id="{EBF45825-8802-4D02-8581-991AF4C76E08}"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629663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aseline="0" dirty="0"/>
              <a:t>The dose of diuretic in each arm was assigned to one of three levels to make fair comparisons between drugs. Each of the 14 RCTs included in the meta-analysis was thus classified by a relative dose level (HCTZ higher than INDAP or CTDN; INDAP higher than HCTZ; or CTDN higher than HCTZ), and dose equivalent (i.e. drugs given at the same dose in both arms).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aseline="0" dirty="0"/>
              <a:t>The main outcomes of interest were BP reduction, metabolic effects (e.g. serum potassium, serum sodium, </a:t>
            </a:r>
            <a:r>
              <a:rPr lang="en-US" altLang="en-US" sz="1200" baseline="0" dirty="0" err="1"/>
              <a:t>creatinine</a:t>
            </a:r>
            <a:r>
              <a:rPr lang="en-US" altLang="en-US" sz="1200" baseline="0" dirty="0"/>
              <a:t>, glucose, cholesterol and uric acid), and CV events (e.g. stroke).</a:t>
            </a:r>
          </a:p>
          <a:p>
            <a:endParaRPr lang="en-CA" dirty="0"/>
          </a:p>
          <a:p>
            <a:r>
              <a:rPr lang="en-US" altLang="en-US" sz="1200" b="1" dirty="0"/>
              <a:t>Reference</a:t>
            </a:r>
          </a:p>
          <a:p>
            <a:r>
              <a:rPr lang="en-US" altLang="en-US" sz="1200" dirty="0"/>
              <a:t>Roush GC, </a:t>
            </a:r>
            <a:r>
              <a:rPr lang="en-US" altLang="en-US" sz="1200" i="1" dirty="0"/>
              <a:t>et al</a:t>
            </a:r>
            <a:r>
              <a:rPr lang="en-US" altLang="en-US" sz="1200" dirty="0"/>
              <a:t>.</a:t>
            </a:r>
            <a:r>
              <a:rPr lang="en-US" altLang="en-US" sz="1200" baseline="0" dirty="0"/>
              <a:t> Head-to-head comparisons of hydrochlorothiazide with </a:t>
            </a:r>
            <a:r>
              <a:rPr lang="en-US" altLang="en-US" sz="1200" baseline="0" dirty="0" err="1"/>
              <a:t>indapamide</a:t>
            </a:r>
            <a:r>
              <a:rPr lang="en-US" altLang="en-US" sz="1200" baseline="0" dirty="0"/>
              <a:t> and </a:t>
            </a:r>
            <a:r>
              <a:rPr lang="en-US" altLang="en-US" sz="1200" baseline="0" dirty="0" err="1"/>
              <a:t>chlorthalidone</a:t>
            </a:r>
            <a:r>
              <a:rPr lang="en-US" altLang="en-US" sz="1200" baseline="0" dirty="0"/>
              <a:t>: antihypertensive and metabolic effects. </a:t>
            </a:r>
            <a:r>
              <a:rPr lang="en-US" altLang="en-US" sz="1200" i="1" baseline="0" dirty="0"/>
              <a:t>Hypertension</a:t>
            </a:r>
            <a:r>
              <a:rPr lang="en-US" altLang="en-US" sz="1200" baseline="0" dirty="0"/>
              <a:t>. 2015; 65: 1041-1046.</a:t>
            </a:r>
            <a:endParaRPr lang="en-US" altLang="en-US" sz="1200"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pPr/>
              <a:t>33</a:t>
            </a:fld>
            <a:endParaRPr lang="en-US"/>
          </a:p>
        </p:txBody>
      </p:sp>
    </p:spTree>
    <p:extLst>
      <p:ext uri="{BB962C8B-B14F-4D97-AF65-F5344CB8AC3E}">
        <p14:creationId xmlns:p14="http://schemas.microsoft.com/office/powerpoint/2010/main" val="1732151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 the comparison of SBP reduction, </a:t>
            </a:r>
            <a:r>
              <a:rPr lang="en-US" dirty="0" err="1"/>
              <a:t>indapamide</a:t>
            </a:r>
            <a:r>
              <a:rPr lang="en-US" dirty="0"/>
              <a:t> produced a statistically significantly greater</a:t>
            </a:r>
            <a:r>
              <a:rPr lang="en-US" baseline="0" dirty="0"/>
              <a:t> reduction than HCTZ (</a:t>
            </a:r>
            <a:r>
              <a:rPr lang="en-US" sz="2000" dirty="0"/>
              <a:t>−5.1 mmHg; p=0.004)</a:t>
            </a:r>
            <a:r>
              <a:rPr lang="en-US" sz="2000" baseline="0" dirty="0"/>
              <a:t> with minimal heterogeneity across 10 trials. </a:t>
            </a:r>
            <a:endParaRPr lang="en-US" sz="20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Similarly,</a:t>
            </a:r>
            <a:r>
              <a:rPr lang="en-US" sz="2000" baseline="0" dirty="0"/>
              <a:t> </a:t>
            </a:r>
            <a:r>
              <a:rPr lang="en-US" sz="2000" baseline="0" dirty="0" err="1"/>
              <a:t>c</a:t>
            </a:r>
            <a:r>
              <a:rPr lang="en-US" sz="2000" dirty="0" err="1"/>
              <a:t>hlorthalidone</a:t>
            </a:r>
            <a:r>
              <a:rPr lang="en-US" sz="2000" dirty="0"/>
              <a:t> produced</a:t>
            </a:r>
            <a:r>
              <a:rPr lang="en-US" sz="2000" baseline="0" dirty="0"/>
              <a:t> a greater SBP reduction </a:t>
            </a:r>
            <a:r>
              <a:rPr lang="en-US" sz="2000" dirty="0"/>
              <a:t>vs. HCTZ that approached statistical significance (−3.6 mmHg; p=0.052), with no evidence for publication bias.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r>
              <a:rPr lang="en-US" altLang="en-US" sz="1200" b="1" dirty="0"/>
              <a:t>Reference</a:t>
            </a:r>
          </a:p>
          <a:p>
            <a:r>
              <a:rPr lang="en-US" altLang="en-US" sz="1200" dirty="0"/>
              <a:t>Roush GC, </a:t>
            </a:r>
            <a:r>
              <a:rPr lang="en-US" altLang="en-US" sz="1200" i="1" dirty="0"/>
              <a:t>et al</a:t>
            </a:r>
            <a:r>
              <a:rPr lang="en-US" altLang="en-US" sz="1200" dirty="0"/>
              <a:t>.</a:t>
            </a:r>
            <a:r>
              <a:rPr lang="en-US" altLang="en-US" sz="1200" baseline="0" dirty="0"/>
              <a:t> Head-to-head comparisons of hydrochlorothiazide with </a:t>
            </a:r>
            <a:r>
              <a:rPr lang="en-US" altLang="en-US" sz="1200" baseline="0" dirty="0" err="1"/>
              <a:t>indapamide</a:t>
            </a:r>
            <a:r>
              <a:rPr lang="en-US" altLang="en-US" sz="1200" baseline="0" dirty="0"/>
              <a:t> and </a:t>
            </a:r>
            <a:r>
              <a:rPr lang="en-US" altLang="en-US" sz="1200" baseline="0" dirty="0" err="1"/>
              <a:t>chlorthalidone</a:t>
            </a:r>
            <a:r>
              <a:rPr lang="en-US" altLang="en-US" sz="1200" baseline="0" dirty="0"/>
              <a:t>: antihypertensive and metabolic effects. </a:t>
            </a:r>
            <a:r>
              <a:rPr lang="en-US" altLang="en-US" sz="1200" i="1" baseline="0" dirty="0"/>
              <a:t>Hypertension</a:t>
            </a:r>
            <a:r>
              <a:rPr lang="en-US" altLang="en-US" sz="1200" baseline="0" dirty="0"/>
              <a:t>. 2015; 65: 1041-1046.</a:t>
            </a:r>
            <a:endParaRPr lang="en-US" alt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45825-8802-4D02-8581-991AF4C76E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15464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dirty="0">
                <a:latin typeface="Arial" panose="020B0604020202020204" pitchFamily="34" charset="0"/>
                <a:ea typeface="msgothic" charset="0"/>
                <a:cs typeface="msgothic" charset="0"/>
              </a:rPr>
              <a:t>There were no detectable differences between </a:t>
            </a:r>
            <a:r>
              <a:rPr lang="en-GB" altLang="en-US" dirty="0" err="1">
                <a:latin typeface="Arial" panose="020B0604020202020204" pitchFamily="34" charset="0"/>
                <a:ea typeface="msgothic" charset="0"/>
                <a:cs typeface="msgothic" charset="0"/>
              </a:rPr>
              <a:t>indapamide</a:t>
            </a:r>
            <a:r>
              <a:rPr lang="en-GB" altLang="en-US" dirty="0">
                <a:latin typeface="Arial" panose="020B0604020202020204" pitchFamily="34" charset="0"/>
                <a:ea typeface="msgothic" charset="0"/>
                <a:cs typeface="msgothic" charset="0"/>
              </a:rPr>
              <a:t> and HCTZ on serum potassium</a:t>
            </a:r>
            <a:r>
              <a:rPr lang="en-GB" altLang="en-US" baseline="0" dirty="0">
                <a:latin typeface="Arial" panose="020B0604020202020204" pitchFamily="34" charset="0"/>
                <a:ea typeface="msgothic" charset="0"/>
                <a:cs typeface="msgothic" charset="0"/>
              </a:rPr>
              <a:t> (as shown on this Forest plot), or for other metabolic effects (data not shown).</a:t>
            </a:r>
            <a:endParaRPr lang="en-GB" altLang="en-US" dirty="0">
              <a:latin typeface="Arial" panose="020B0604020202020204" pitchFamily="34" charset="0"/>
              <a:ea typeface="msgothic" charset="0"/>
              <a:cs typeface="msgothic" charset="0"/>
            </a:endParaRPr>
          </a:p>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GB" altLang="en-US" dirty="0">
              <a:latin typeface="Arial" panose="020B0604020202020204" pitchFamily="34" charset="0"/>
              <a:ea typeface="msgothic" charset="0"/>
              <a:cs typeface="msgothic" charset="0"/>
            </a:endParaRPr>
          </a:p>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dirty="0">
                <a:latin typeface="Arial" panose="020B0604020202020204" pitchFamily="34" charset="0"/>
                <a:ea typeface="msgothic" charset="0"/>
                <a:cs typeface="msgothic" charset="0"/>
              </a:rPr>
              <a:t>For the effects on serum potassium in </a:t>
            </a:r>
            <a:r>
              <a:rPr lang="en-GB" altLang="en-US" dirty="0" err="1">
                <a:latin typeface="Arial" panose="020B0604020202020204" pitchFamily="34" charset="0"/>
                <a:ea typeface="msgothic" charset="0"/>
                <a:cs typeface="msgothic" charset="0"/>
              </a:rPr>
              <a:t>mEq</a:t>
            </a:r>
            <a:r>
              <a:rPr lang="en-GB" altLang="en-US" dirty="0">
                <a:latin typeface="Arial" panose="020B0604020202020204" pitchFamily="34" charset="0"/>
                <a:ea typeface="msgothic" charset="0"/>
                <a:cs typeface="msgothic" charset="0"/>
              </a:rPr>
              <a:t>/L, random effects, </a:t>
            </a:r>
            <a:r>
              <a:rPr lang="en-GB" altLang="en-US" dirty="0" err="1">
                <a:latin typeface="Arial" panose="020B0604020202020204" pitchFamily="34" charset="0"/>
                <a:ea typeface="msgothic" charset="0"/>
                <a:cs typeface="msgothic" charset="0"/>
              </a:rPr>
              <a:t>DerSimonian</a:t>
            </a:r>
            <a:r>
              <a:rPr lang="en-GB" altLang="en-US" dirty="0">
                <a:latin typeface="Arial" panose="020B0604020202020204" pitchFamily="34" charset="0"/>
                <a:ea typeface="msgothic" charset="0"/>
                <a:cs typeface="msgothic" charset="0"/>
              </a:rPr>
              <a:t>–Laired meta-analysis comparing hydrochlorothiazide (HCTZ) and </a:t>
            </a:r>
            <a:r>
              <a:rPr lang="en-GB" altLang="en-US" dirty="0" err="1">
                <a:latin typeface="Arial" panose="020B0604020202020204" pitchFamily="34" charset="0"/>
                <a:ea typeface="msgothic" charset="0"/>
                <a:cs typeface="msgothic" charset="0"/>
              </a:rPr>
              <a:t>indapamide</a:t>
            </a:r>
            <a:r>
              <a:rPr lang="en-GB" altLang="en-US" dirty="0">
                <a:latin typeface="Arial" panose="020B0604020202020204" pitchFamily="34" charset="0"/>
                <a:ea typeface="msgothic" charset="0"/>
                <a:cs typeface="msgothic" charset="0"/>
              </a:rPr>
              <a:t> (INDAP). There was no heterogeneity across trials. HCTZ-higher trials weighted the overall effect by 1% compared with 10% from INDAP-higher trials, indicating a slight bias toward INDAP causing a greater </a:t>
            </a:r>
            <a:r>
              <a:rPr lang="en-GB" altLang="en-US" dirty="0" err="1">
                <a:latin typeface="Arial" panose="020B0604020202020204" pitchFamily="34" charset="0"/>
                <a:ea typeface="msgothic" charset="0"/>
                <a:cs typeface="msgothic" charset="0"/>
              </a:rPr>
              <a:t>hypokalemic</a:t>
            </a:r>
            <a:r>
              <a:rPr lang="en-GB" altLang="en-US" dirty="0">
                <a:latin typeface="Arial" panose="020B0604020202020204" pitchFamily="34" charset="0"/>
                <a:ea typeface="msgothic" charset="0"/>
                <a:cs typeface="msgothic" charset="0"/>
              </a:rPr>
              <a:t> effect. CI indicates confidence interval.</a:t>
            </a:r>
          </a:p>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GB" altLang="en-US" dirty="0">
              <a:latin typeface="Arial" panose="020B0604020202020204" pitchFamily="34" charset="0"/>
              <a:ea typeface="msgothic" charset="0"/>
              <a:cs typeface="msgothic" charset="0"/>
            </a:endParaRPr>
          </a:p>
          <a:p>
            <a:r>
              <a:rPr lang="en-US" altLang="en-US" sz="1200" b="1" dirty="0"/>
              <a:t>Reference</a:t>
            </a:r>
          </a:p>
          <a:p>
            <a:r>
              <a:rPr lang="en-US" altLang="en-US" sz="1200" dirty="0"/>
              <a:t>Roush GC, </a:t>
            </a:r>
            <a:r>
              <a:rPr lang="en-US" altLang="en-US" sz="1200" i="1" dirty="0"/>
              <a:t>et al</a:t>
            </a:r>
            <a:r>
              <a:rPr lang="en-US" altLang="en-US" sz="1200" dirty="0"/>
              <a:t>.</a:t>
            </a:r>
            <a:r>
              <a:rPr lang="en-US" altLang="en-US" sz="1200" baseline="0" dirty="0"/>
              <a:t> Head-to-head comparisons of hydrochlorothiazide with </a:t>
            </a:r>
            <a:r>
              <a:rPr lang="en-US" altLang="en-US" sz="1200" baseline="0" dirty="0" err="1"/>
              <a:t>indapamide</a:t>
            </a:r>
            <a:r>
              <a:rPr lang="en-US" altLang="en-US" sz="1200" baseline="0" dirty="0"/>
              <a:t> and </a:t>
            </a:r>
            <a:r>
              <a:rPr lang="en-US" altLang="en-US" sz="1200" baseline="0" dirty="0" err="1"/>
              <a:t>chlorthalidone</a:t>
            </a:r>
            <a:r>
              <a:rPr lang="en-US" altLang="en-US" sz="1200" baseline="0" dirty="0"/>
              <a:t>: antihypertensive and metabolic effects. </a:t>
            </a:r>
            <a:r>
              <a:rPr lang="en-US" altLang="en-US" sz="1200" i="1" baseline="0" dirty="0"/>
              <a:t>Hypertension</a:t>
            </a:r>
            <a:r>
              <a:rPr lang="en-US" altLang="en-US" sz="1200" baseline="0" dirty="0"/>
              <a:t>. 2015; 65: 1041-1046.</a:t>
            </a:r>
            <a:endParaRPr lang="en-US" altLang="en-US" sz="1200" dirty="0"/>
          </a:p>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GB" altLang="en-US" dirty="0">
              <a:latin typeface="Arial" panose="020B0604020202020204" pitchFamily="34" charset="0"/>
              <a:ea typeface="msgothic" charset="0"/>
              <a:cs typeface="msgothic" charset="0"/>
            </a:endParaRPr>
          </a:p>
        </p:txBody>
      </p:sp>
    </p:spTree>
    <p:extLst>
      <p:ext uri="{BB962C8B-B14F-4D97-AF65-F5344CB8AC3E}">
        <p14:creationId xmlns:p14="http://schemas.microsoft.com/office/powerpoint/2010/main" val="13548970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p>
            <a:pPr lvl="0"/>
            <a:r>
              <a:rPr lang="en-US" altLang="en-US" sz="2400" dirty="0"/>
              <a:t>The Hypertension Canada recommendation for a preference for thiazide-like</a:t>
            </a:r>
            <a:r>
              <a:rPr lang="en-US" altLang="en-US" sz="2400" baseline="0" dirty="0"/>
              <a:t> over thiazide diuretics is also supported by this 12-week RCT in 54 subjects with stage 1 hypertension in India. Subjects were randomized to low-dose </a:t>
            </a:r>
            <a:r>
              <a:rPr lang="en-US" altLang="en-US" sz="2400" baseline="0" dirty="0" err="1"/>
              <a:t>chlorthalidone</a:t>
            </a:r>
            <a:r>
              <a:rPr lang="en-US" altLang="en-US" sz="2400" baseline="0" dirty="0"/>
              <a:t> (6.25 mg daily; n=16), HCTZ (12.5 mg daily; n=18) or controlled release HCTZ (12.5 mg daily; n=20).</a:t>
            </a:r>
          </a:p>
          <a:p>
            <a:pPr lvl="0"/>
            <a:endParaRPr lang="en-US" altLang="en-US" sz="2400" baseline="0" dirty="0"/>
          </a:p>
          <a:p>
            <a:pPr lvl="0"/>
            <a:r>
              <a:rPr lang="en-US" altLang="en-US" sz="2400" baseline="0" dirty="0"/>
              <a:t>ABPM was performed at baseline, 4 weeks, and 12 weeks.</a:t>
            </a:r>
            <a:endParaRPr lang="en-US" altLang="en-US" sz="2400" dirty="0"/>
          </a:p>
          <a:p>
            <a:pPr lvl="0"/>
            <a:endParaRPr lang="en-US" altLang="en-US" sz="2400" dirty="0"/>
          </a:p>
          <a:p>
            <a:r>
              <a:rPr lang="en-CA" sz="2400" b="1" dirty="0"/>
              <a:t>Reference</a:t>
            </a:r>
          </a:p>
          <a:p>
            <a:r>
              <a:rPr lang="en-CA" sz="2400" dirty="0" err="1"/>
              <a:t>Pareek</a:t>
            </a:r>
            <a:r>
              <a:rPr lang="en-CA" sz="2400" dirty="0"/>
              <a:t> AK, </a:t>
            </a:r>
            <a:r>
              <a:rPr lang="en-CA" sz="2400" i="1" dirty="0"/>
              <a:t>et al</a:t>
            </a:r>
            <a:r>
              <a:rPr lang="en-CA" sz="2400" dirty="0"/>
              <a:t>. Efficacy of low-dose </a:t>
            </a:r>
            <a:r>
              <a:rPr lang="en-CA" sz="2400" dirty="0" err="1"/>
              <a:t>chlorthalidone</a:t>
            </a:r>
            <a:r>
              <a:rPr lang="en-CA" sz="2400" dirty="0"/>
              <a:t> and hydrochlorothiazide as assessed by 24-h ambulatory blood pressure monitoring. </a:t>
            </a:r>
            <a:r>
              <a:rPr lang="en-CA" sz="2400" i="1" dirty="0"/>
              <a:t>J Am </a:t>
            </a:r>
            <a:r>
              <a:rPr lang="en-CA" sz="2400" i="1" dirty="0" err="1"/>
              <a:t>Coll</a:t>
            </a:r>
            <a:r>
              <a:rPr lang="en-CA" sz="2400" i="1" dirty="0"/>
              <a:t> </a:t>
            </a:r>
            <a:r>
              <a:rPr lang="en-CA" sz="2400" i="1" dirty="0" err="1"/>
              <a:t>Cardiol</a:t>
            </a:r>
            <a:r>
              <a:rPr lang="en-CA" sz="2400" dirty="0"/>
              <a:t>. 2016; 67: 379-389.</a:t>
            </a:r>
          </a:p>
          <a:p>
            <a:pPr lvl="0"/>
            <a:endParaRPr lang="en-US" altLang="en-US" sz="2400" dirty="0"/>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panose="02020603050405020304" pitchFamily="18" charset="0"/>
                <a:ea typeface="MS PGothic" panose="020B0600070205080204" pitchFamily="34" charset="-128"/>
              </a:defRPr>
            </a:lvl1pPr>
            <a:lvl2pPr marL="742950" indent="-285750" defTabSz="941388">
              <a:spcBef>
                <a:spcPct val="30000"/>
              </a:spcBef>
              <a:defRPr sz="1200">
                <a:solidFill>
                  <a:schemeClr val="tx1"/>
                </a:solidFill>
                <a:latin typeface="Times" panose="02020603050405020304" pitchFamily="18" charset="0"/>
                <a:ea typeface="MS PGothic" panose="020B0600070205080204" pitchFamily="34" charset="-128"/>
              </a:defRPr>
            </a:lvl2pPr>
            <a:lvl3pPr marL="1143000" indent="-228600" defTabSz="941388">
              <a:spcBef>
                <a:spcPct val="30000"/>
              </a:spcBef>
              <a:defRPr sz="1200">
                <a:solidFill>
                  <a:schemeClr val="tx1"/>
                </a:solidFill>
                <a:latin typeface="Times" panose="02020603050405020304" pitchFamily="18" charset="0"/>
                <a:ea typeface="MS PGothic" panose="020B0600070205080204" pitchFamily="34" charset="-128"/>
              </a:defRPr>
            </a:lvl3pPr>
            <a:lvl4pPr marL="1600200" indent="-228600" defTabSz="941388">
              <a:spcBef>
                <a:spcPct val="30000"/>
              </a:spcBef>
              <a:defRPr sz="1200">
                <a:solidFill>
                  <a:schemeClr val="tx1"/>
                </a:solidFill>
                <a:latin typeface="Times" panose="02020603050405020304" pitchFamily="18" charset="0"/>
                <a:ea typeface="MS PGothic" panose="020B0600070205080204" pitchFamily="34" charset="-128"/>
              </a:defRPr>
            </a:lvl4pPr>
            <a:lvl5pPr marL="2057400" indent="-228600" defTabSz="941388">
              <a:spcBef>
                <a:spcPct val="30000"/>
              </a:spcBef>
              <a:defRPr sz="1200">
                <a:solidFill>
                  <a:schemeClr val="tx1"/>
                </a:solidFill>
                <a:latin typeface="Times" panose="02020603050405020304" pitchFamily="18" charset="0"/>
                <a:ea typeface="MS PGothic"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8349ACF6-73ED-468F-A2EF-2FE4BE7D008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41388"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15248860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a:t>Treatment with low-dose </a:t>
            </a:r>
            <a:r>
              <a:rPr lang="en-US" sz="1200" dirty="0" err="1"/>
              <a:t>chlorthalidone</a:t>
            </a:r>
            <a:r>
              <a:rPr lang="en-US" sz="1200" dirty="0"/>
              <a:t> (6.25 mg daily) significantly reduced mean 24-h ABP as well as daytime and nighttime BP compared to HCTZ</a:t>
            </a:r>
            <a:r>
              <a:rPr lang="en-US" sz="1200" baseline="0" dirty="0"/>
              <a:t> (12.5 mg daily)</a:t>
            </a:r>
            <a:r>
              <a:rPr lang="en-US" sz="1200" dirty="0"/>
              <a:t>. </a:t>
            </a:r>
          </a:p>
          <a:p>
            <a:pPr lvl="0"/>
            <a:endParaRPr lang="en-US" sz="1200" dirty="0"/>
          </a:p>
          <a:p>
            <a:pPr lvl="0"/>
            <a:r>
              <a:rPr lang="en-US" sz="1200" dirty="0"/>
              <a:t>Due to its short duration of action, no significant 24-h ABP reduction was seen with HCTZ  (12.5 mg daily), which merely converted sustained hypertension into masked hypertension.</a:t>
            </a:r>
          </a:p>
          <a:p>
            <a:endParaRPr lang="en-CA" dirty="0"/>
          </a:p>
          <a:p>
            <a:r>
              <a:rPr lang="en-CA" b="1" dirty="0"/>
              <a:t>Reference</a:t>
            </a:r>
          </a:p>
          <a:p>
            <a:r>
              <a:rPr lang="en-CA" dirty="0" err="1"/>
              <a:t>Pareek</a:t>
            </a:r>
            <a:r>
              <a:rPr lang="en-CA" dirty="0"/>
              <a:t> AK, </a:t>
            </a:r>
            <a:r>
              <a:rPr lang="en-CA" i="1" dirty="0"/>
              <a:t>et al</a:t>
            </a:r>
            <a:r>
              <a:rPr lang="en-CA" dirty="0"/>
              <a:t>. Efficacy of low-dose </a:t>
            </a:r>
            <a:r>
              <a:rPr lang="en-CA" dirty="0" err="1"/>
              <a:t>chlorthalidone</a:t>
            </a:r>
            <a:r>
              <a:rPr lang="en-CA" dirty="0"/>
              <a:t> and hydrochlorothiazide as assessed by 24-h ambulatory blood pressure monitoring. </a:t>
            </a:r>
            <a:r>
              <a:rPr lang="en-CA" i="1" dirty="0"/>
              <a:t>J Am </a:t>
            </a:r>
            <a:r>
              <a:rPr lang="en-CA" i="1" dirty="0" err="1"/>
              <a:t>Coll</a:t>
            </a:r>
            <a:r>
              <a:rPr lang="en-CA" i="1" dirty="0"/>
              <a:t> </a:t>
            </a:r>
            <a:r>
              <a:rPr lang="en-CA" i="1" dirty="0" err="1"/>
              <a:t>Cardiol</a:t>
            </a:r>
            <a:r>
              <a:rPr lang="en-CA" dirty="0"/>
              <a:t>. 2016; 67: 379-389.</a:t>
            </a:r>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37</a:t>
            </a:fld>
            <a:endParaRPr lang="en-US">
              <a:solidFill>
                <a:prstClr val="black"/>
              </a:solidFill>
              <a:latin typeface="Calibri"/>
            </a:endParaRPr>
          </a:p>
        </p:txBody>
      </p:sp>
    </p:spTree>
    <p:extLst>
      <p:ext uri="{BB962C8B-B14F-4D97-AF65-F5344CB8AC3E}">
        <p14:creationId xmlns:p14="http://schemas.microsoft.com/office/powerpoint/2010/main" val="25556679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Collectively, the evidence supports the use of longer-acting diuretics for reducing CV events and BP than shorter-acting diuretics.</a:t>
            </a:r>
          </a:p>
          <a:p>
            <a:endParaRPr lang="en-CA" dirty="0"/>
          </a:p>
          <a:p>
            <a:r>
              <a:rPr lang="en-CA" b="1" dirty="0"/>
              <a:t>Reference</a:t>
            </a:r>
          </a:p>
          <a:p>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38</a:t>
            </a:fld>
            <a:endParaRPr lang="en-US">
              <a:solidFill>
                <a:prstClr val="black"/>
              </a:solidFill>
              <a:latin typeface="Calibri"/>
            </a:endParaRPr>
          </a:p>
        </p:txBody>
      </p:sp>
    </p:spTree>
    <p:extLst>
      <p:ext uri="{BB962C8B-B14F-4D97-AF65-F5344CB8AC3E}">
        <p14:creationId xmlns:p14="http://schemas.microsoft.com/office/powerpoint/2010/main" val="1443302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xfrm>
            <a:off x="1371600" y="630238"/>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altLang="en-US" dirty="0"/>
              <a:t>Hypertension Canada’s Guidelines identified 5 classes of drugs that both lowered blood pressure and reduced BP-related cardiovascular complications.</a:t>
            </a:r>
            <a:r>
              <a:rPr lang="en-CA" altLang="en-US" baseline="0" dirty="0"/>
              <a:t>  These were designated as “first-line.”  This menu has remained essentially unchanged since 1999. </a:t>
            </a:r>
          </a:p>
          <a:p>
            <a:endParaRPr lang="en-CA" altLang="en-US"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F4924FC5-CC4F-4EF7-ADE1-57E155D420CD}" type="slidenum">
              <a:rPr lang="en-CA" altLang="en-US">
                <a:solidFill>
                  <a:prstClr val="black"/>
                </a:solidFill>
                <a:latin typeface="Calibri" panose="020F0502020204030204" pitchFamily="34" charset="0"/>
              </a:rPr>
              <a:pPr>
                <a:defRPr/>
              </a:pPr>
              <a:t>40</a:t>
            </a:fld>
            <a:endParaRPr lang="en-CA"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56725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xfrm>
            <a:off x="1371600" y="630238"/>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n-US" dirty="0"/>
              <a:t>New in 2017 </a:t>
            </a:r>
            <a:r>
              <a:rPr lang="fr-FR" altLang="en-US" dirty="0" err="1"/>
              <a:t>is</a:t>
            </a:r>
            <a:r>
              <a:rPr lang="fr-FR" altLang="en-US" dirty="0"/>
              <a:t> the addition of a single </a:t>
            </a:r>
            <a:r>
              <a:rPr lang="fr-FR" altLang="en-US" dirty="0" err="1"/>
              <a:t>pill</a:t>
            </a:r>
            <a:r>
              <a:rPr lang="fr-FR" altLang="en-US" baseline="0" dirty="0"/>
              <a:t> </a:t>
            </a:r>
            <a:r>
              <a:rPr lang="fr-FR" altLang="en-US" baseline="0" dirty="0" err="1"/>
              <a:t>combination</a:t>
            </a:r>
            <a:r>
              <a:rPr lang="fr-FR" altLang="en-US" baseline="0" dirty="0"/>
              <a:t> (SPC) </a:t>
            </a:r>
            <a:r>
              <a:rPr lang="fr-FR" altLang="en-US" baseline="0" dirty="0" err="1"/>
              <a:t>among</a:t>
            </a:r>
            <a:r>
              <a:rPr lang="fr-FR" altLang="en-US" baseline="0" dirty="0"/>
              <a:t> the </a:t>
            </a:r>
            <a:r>
              <a:rPr lang="fr-FR" altLang="en-US" baseline="0" dirty="0" err="1"/>
              <a:t>list</a:t>
            </a:r>
            <a:r>
              <a:rPr lang="fr-FR" altLang="en-US" baseline="0" dirty="0"/>
              <a:t> of </a:t>
            </a:r>
            <a:r>
              <a:rPr lang="fr-FR" altLang="en-US" b="1" baseline="0" dirty="0"/>
              <a:t>initial</a:t>
            </a:r>
            <a:r>
              <a:rPr lang="fr-FR" altLang="en-US" baseline="0" dirty="0"/>
              <a:t> </a:t>
            </a:r>
            <a:r>
              <a:rPr lang="fr-FR" altLang="en-US" baseline="0" dirty="0" err="1"/>
              <a:t>treatment</a:t>
            </a:r>
            <a:r>
              <a:rPr lang="fr-FR" altLang="en-US" baseline="0" dirty="0"/>
              <a:t> options in patients </a:t>
            </a:r>
            <a:r>
              <a:rPr lang="fr-FR" altLang="en-US" baseline="0" dirty="0" err="1"/>
              <a:t>with</a:t>
            </a:r>
            <a:r>
              <a:rPr lang="fr-FR" altLang="en-US" baseline="0" dirty="0"/>
              <a:t> hypertension. </a:t>
            </a:r>
            <a:r>
              <a:rPr lang="fr-FR" altLang="en-US" baseline="0" dirty="0" err="1"/>
              <a:t>Several</a:t>
            </a:r>
            <a:r>
              <a:rPr lang="fr-FR" altLang="en-US" baseline="0" dirty="0"/>
              <a:t> </a:t>
            </a:r>
            <a:r>
              <a:rPr lang="fr-FR" altLang="en-US" baseline="0" dirty="0" err="1"/>
              <a:t>combinations</a:t>
            </a:r>
            <a:r>
              <a:rPr lang="fr-FR" altLang="en-US" baseline="0" dirty="0"/>
              <a:t> are </a:t>
            </a:r>
            <a:r>
              <a:rPr lang="fr-FR" altLang="en-US" baseline="0" dirty="0" err="1"/>
              <a:t>available</a:t>
            </a:r>
            <a:r>
              <a:rPr lang="fr-FR" altLang="en-US" baseline="0" dirty="0"/>
              <a:t> and </a:t>
            </a:r>
            <a:r>
              <a:rPr lang="fr-FR" altLang="en-US" baseline="0" dirty="0" err="1"/>
              <a:t>appropriate</a:t>
            </a:r>
            <a:r>
              <a:rPr lang="fr-FR" altLang="en-US" baseline="0" dirty="0"/>
              <a:t> </a:t>
            </a:r>
            <a:r>
              <a:rPr lang="fr-FR" altLang="en-US" baseline="0" dirty="0" err="1"/>
              <a:t>including</a:t>
            </a:r>
            <a:r>
              <a:rPr lang="fr-FR" altLang="en-US" baseline="0" dirty="0"/>
              <a:t>:</a:t>
            </a:r>
          </a:p>
          <a:p>
            <a:pPr eaLnBrk="1" hangingPunct="1">
              <a:spcBef>
                <a:spcPct val="0"/>
              </a:spcBef>
            </a:pPr>
            <a:endParaRPr lang="fr-FR" altLang="en-US" baseline="0" dirty="0"/>
          </a:p>
          <a:p>
            <a:pPr marL="171450" indent="-171450" eaLnBrk="1" hangingPunct="1">
              <a:spcBef>
                <a:spcPct val="0"/>
              </a:spcBef>
              <a:buFont typeface="Arial" pitchFamily="34" charset="0"/>
              <a:buChar char="•"/>
            </a:pPr>
            <a:r>
              <a:rPr lang="fr-FR" altLang="en-US" baseline="0" dirty="0"/>
              <a:t>ACEI + CCB</a:t>
            </a:r>
          </a:p>
          <a:p>
            <a:pPr marL="171450" indent="-171450" eaLnBrk="1" hangingPunct="1">
              <a:spcBef>
                <a:spcPct val="0"/>
              </a:spcBef>
              <a:buFont typeface="Arial" pitchFamily="34" charset="0"/>
              <a:buChar char="•"/>
            </a:pPr>
            <a:r>
              <a:rPr lang="fr-FR" altLang="en-US" baseline="0" dirty="0"/>
              <a:t>ARB + CCB</a:t>
            </a:r>
          </a:p>
          <a:p>
            <a:pPr marL="171450" indent="-171450" eaLnBrk="1" hangingPunct="1">
              <a:spcBef>
                <a:spcPct val="0"/>
              </a:spcBef>
              <a:buFont typeface="Arial" pitchFamily="34" charset="0"/>
              <a:buChar char="•"/>
            </a:pPr>
            <a:r>
              <a:rPr lang="fr-FR" altLang="en-US" baseline="0" dirty="0"/>
              <a:t>ACEI + </a:t>
            </a:r>
            <a:r>
              <a:rPr lang="fr-FR" altLang="en-US" baseline="0" dirty="0" err="1"/>
              <a:t>diuretic</a:t>
            </a:r>
            <a:endParaRPr lang="fr-FR" altLang="en-US" baseline="0" dirty="0"/>
          </a:p>
          <a:p>
            <a:pPr marL="171450" indent="-171450" eaLnBrk="1" hangingPunct="1">
              <a:spcBef>
                <a:spcPct val="0"/>
              </a:spcBef>
              <a:buFont typeface="Arial" pitchFamily="34" charset="0"/>
              <a:buChar char="•"/>
            </a:pPr>
            <a:r>
              <a:rPr lang="fr-FR" altLang="en-US" baseline="0" dirty="0"/>
              <a:t>ARB + </a:t>
            </a:r>
            <a:r>
              <a:rPr lang="fr-FR" altLang="en-US" baseline="0" dirty="0" err="1"/>
              <a:t>diuretic</a:t>
            </a:r>
            <a:endParaRPr lang="fr-FR" altLang="en-US" baseline="0" dirty="0"/>
          </a:p>
          <a:p>
            <a:pPr eaLnBrk="1" hangingPunct="1">
              <a:spcBef>
                <a:spcPct val="0"/>
              </a:spcBef>
            </a:pPr>
            <a:endParaRPr lang="fr-FR" altLang="en-US" dirty="0"/>
          </a:p>
          <a:p>
            <a:r>
              <a:rPr lang="en-CA" b="1" dirty="0"/>
              <a:t>Reference</a:t>
            </a:r>
          </a:p>
          <a:p>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eaLnBrk="1" hangingPunct="1">
              <a:spcBef>
                <a:spcPct val="0"/>
              </a:spcBef>
            </a:pPr>
            <a:endParaRPr lang="fr-FR" altLang="en-US" dirty="0"/>
          </a:p>
          <a:p>
            <a:pPr eaLnBrk="1" hangingPunct="1">
              <a:spcBef>
                <a:spcPct val="0"/>
              </a:spcBef>
            </a:pPr>
            <a:endParaRPr lang="fr-FR" altLang="en-US"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F4924FC5-CC4F-4EF7-ADE1-57E155D420CD}" type="slidenum">
              <a:rPr lang="en-CA" altLang="en-US">
                <a:solidFill>
                  <a:prstClr val="black"/>
                </a:solidFill>
                <a:latin typeface="Calibri" panose="020F0502020204030204" pitchFamily="34" charset="0"/>
              </a:rPr>
              <a:pPr>
                <a:defRPr/>
              </a:pPr>
              <a:t>41</a:t>
            </a:fld>
            <a:endParaRPr lang="en-CA"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406670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tLang="en-US" baseline="0" dirty="0"/>
              <a:t>The Hypertension Canada </a:t>
            </a:r>
            <a:r>
              <a:rPr lang="fr-FR" altLang="en-US" baseline="0" dirty="0" err="1"/>
              <a:t>recommendation</a:t>
            </a:r>
            <a:r>
              <a:rPr lang="fr-FR" altLang="en-US" baseline="0" dirty="0"/>
              <a:t> for SPC </a:t>
            </a:r>
            <a:r>
              <a:rPr lang="fr-FR" altLang="en-US" baseline="0" dirty="0" err="1"/>
              <a:t>is</a:t>
            </a:r>
            <a:r>
              <a:rPr lang="fr-FR" altLang="en-US" baseline="0" dirty="0"/>
              <a:t> </a:t>
            </a:r>
            <a:r>
              <a:rPr lang="fr-FR" altLang="en-US" baseline="0" dirty="0" err="1"/>
              <a:t>based</a:t>
            </a:r>
            <a:r>
              <a:rPr lang="fr-FR" altLang="en-US" baseline="0" dirty="0"/>
              <a:t> on a global body of </a:t>
            </a:r>
            <a:r>
              <a:rPr lang="fr-FR" altLang="en-US" baseline="0" dirty="0" err="1"/>
              <a:t>evidence</a:t>
            </a:r>
            <a:r>
              <a:rPr lang="fr-FR" altLang="en-US" baseline="0" dirty="0"/>
              <a:t> </a:t>
            </a:r>
            <a:r>
              <a:rPr lang="fr-FR" altLang="en-US" baseline="0" dirty="0" err="1"/>
              <a:t>that</a:t>
            </a:r>
            <a:r>
              <a:rPr lang="fr-FR" altLang="en-US" baseline="0" dirty="0"/>
              <a:t> </a:t>
            </a:r>
            <a:r>
              <a:rPr lang="fr-FR" altLang="en-US" baseline="0" dirty="0" err="1"/>
              <a:t>demonstrates</a:t>
            </a:r>
            <a:r>
              <a:rPr lang="fr-FR" altLang="en-US" baseline="0" dirty="0"/>
              <a:t> </a:t>
            </a:r>
            <a:r>
              <a:rPr lang="fr-FR" altLang="en-US" baseline="0" dirty="0" err="1"/>
              <a:t>their</a:t>
            </a:r>
            <a:r>
              <a:rPr lang="fr-FR" altLang="en-US" baseline="0" dirty="0"/>
              <a:t> </a:t>
            </a:r>
            <a:r>
              <a:rPr lang="fr-FR" altLang="en-US" baseline="0" dirty="0" err="1"/>
              <a:t>effectiveness</a:t>
            </a:r>
            <a:r>
              <a:rPr lang="fr-FR" altLang="en-US" baseline="0" dirty="0"/>
              <a:t> for:</a:t>
            </a:r>
          </a:p>
          <a:p>
            <a:pPr eaLnBrk="1" hangingPunct="1">
              <a:spcBef>
                <a:spcPct val="0"/>
              </a:spcBef>
            </a:pPr>
            <a:endParaRPr lang="fr-FR" altLang="en-US" baseline="0" dirty="0"/>
          </a:p>
          <a:p>
            <a:pPr marL="171450" indent="-171450" eaLnBrk="1" hangingPunct="1">
              <a:spcBef>
                <a:spcPct val="0"/>
              </a:spcBef>
              <a:buFont typeface="Arial" pitchFamily="34" charset="0"/>
              <a:buChar char="•"/>
            </a:pPr>
            <a:r>
              <a:rPr lang="fr-FR" altLang="en-US" baseline="0" dirty="0" err="1"/>
              <a:t>Reducing</a:t>
            </a:r>
            <a:r>
              <a:rPr lang="fr-FR" altLang="en-US" baseline="0" dirty="0"/>
              <a:t> CV </a:t>
            </a:r>
            <a:r>
              <a:rPr lang="fr-FR" altLang="en-US" baseline="0" dirty="0" err="1"/>
              <a:t>events</a:t>
            </a:r>
            <a:endParaRPr lang="fr-FR" altLang="en-US" baseline="0" dirty="0"/>
          </a:p>
          <a:p>
            <a:pPr marL="171450" indent="-171450" eaLnBrk="1" hangingPunct="1">
              <a:spcBef>
                <a:spcPct val="0"/>
              </a:spcBef>
              <a:buFont typeface="Arial" pitchFamily="34" charset="0"/>
              <a:buChar char="•"/>
            </a:pPr>
            <a:r>
              <a:rPr lang="fr-FR" altLang="en-US" baseline="0" dirty="0" err="1"/>
              <a:t>Improving</a:t>
            </a:r>
            <a:r>
              <a:rPr lang="fr-FR" altLang="en-US" baseline="0" dirty="0"/>
              <a:t> BP control</a:t>
            </a:r>
          </a:p>
          <a:p>
            <a:pPr marL="171450" indent="-171450" eaLnBrk="1" hangingPunct="1">
              <a:spcBef>
                <a:spcPct val="0"/>
              </a:spcBef>
              <a:buFont typeface="Arial" pitchFamily="34" charset="0"/>
              <a:buChar char="•"/>
            </a:pPr>
            <a:r>
              <a:rPr lang="fr-FR" altLang="en-US" baseline="0" dirty="0" err="1"/>
              <a:t>Promoting</a:t>
            </a:r>
            <a:r>
              <a:rPr lang="fr-FR" altLang="en-US" baseline="0" dirty="0"/>
              <a:t> </a:t>
            </a:r>
            <a:r>
              <a:rPr lang="fr-FR" altLang="en-US" baseline="0" dirty="0" err="1"/>
              <a:t>adherence</a:t>
            </a:r>
            <a:endParaRPr lang="fr-FR" altLang="en-US" baseline="0" dirty="0"/>
          </a:p>
          <a:p>
            <a:pPr marL="171450" indent="-171450" eaLnBrk="1" hangingPunct="1">
              <a:spcBef>
                <a:spcPct val="0"/>
              </a:spcBef>
              <a:buFont typeface="Arial" pitchFamily="34" charset="0"/>
              <a:buChar char="•"/>
            </a:pPr>
            <a:r>
              <a:rPr lang="fr-FR" altLang="en-US" baseline="0" dirty="0" err="1"/>
              <a:t>Reducing</a:t>
            </a:r>
            <a:r>
              <a:rPr lang="fr-FR" altLang="en-US" baseline="0" dirty="0"/>
              <a:t> </a:t>
            </a:r>
            <a:r>
              <a:rPr lang="fr-FR" altLang="en-US" baseline="0" dirty="0" err="1"/>
              <a:t>medication</a:t>
            </a:r>
            <a:r>
              <a:rPr lang="fr-FR" altLang="en-US" baseline="0" dirty="0"/>
              <a:t> </a:t>
            </a:r>
            <a:r>
              <a:rPr lang="fr-FR" altLang="en-US" baseline="0" dirty="0" err="1"/>
              <a:t>side</a:t>
            </a:r>
            <a:r>
              <a:rPr lang="fr-FR" altLang="en-US" baseline="0" dirty="0"/>
              <a:t> </a:t>
            </a:r>
            <a:r>
              <a:rPr lang="fr-FR" altLang="en-US" baseline="0" dirty="0" err="1"/>
              <a:t>effects</a:t>
            </a:r>
            <a:endParaRPr lang="fr-FR" altLang="en-US" baseline="0" dirty="0"/>
          </a:p>
          <a:p>
            <a:pPr eaLnBrk="1" hangingPunct="1">
              <a:spcBef>
                <a:spcPct val="0"/>
              </a:spcBef>
            </a:pPr>
            <a:endParaRPr lang="fr-FR" altLang="en-US" dirty="0"/>
          </a:p>
          <a:p>
            <a:r>
              <a:rPr lang="en-CA" b="1" dirty="0"/>
              <a:t>Reference</a:t>
            </a:r>
          </a:p>
          <a:p>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eaLnBrk="1" hangingPunct="1">
              <a:spcBef>
                <a:spcPct val="0"/>
              </a:spcBef>
            </a:pPr>
            <a:endParaRPr lang="fr-FR" altLang="en-US" dirty="0"/>
          </a:p>
          <a:p>
            <a:pPr eaLnBrk="1" hangingPunct="1"/>
            <a:endParaRPr lang="fr-FR" altLang="en-US" dirty="0"/>
          </a:p>
          <a:p>
            <a:pPr eaLnBrk="1" hangingPunct="1"/>
            <a:endParaRPr lang="fr-FR" altLang="en-US" dirty="0"/>
          </a:p>
        </p:txBody>
      </p:sp>
    </p:spTree>
    <p:extLst>
      <p:ext uri="{BB962C8B-B14F-4D97-AF65-F5344CB8AC3E}">
        <p14:creationId xmlns:p14="http://schemas.microsoft.com/office/powerpoint/2010/main" val="40396062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eaLnBrk="1" fontAlgn="auto" hangingPunct="1">
              <a:spcBef>
                <a:spcPts val="0"/>
              </a:spcBef>
              <a:spcAft>
                <a:spcPts val="0"/>
              </a:spcAft>
              <a:defRPr/>
            </a:pPr>
            <a:r>
              <a:rPr lang="en-CA" dirty="0"/>
              <a:t>This meta-analysis of 12 database studies showed that adherence was 8-14% higher in patients taking SPCs (n=20,763) for hypertension compared with patients taking free drug combinations (n=18,277).</a:t>
            </a:r>
            <a:r>
              <a:rPr lang="en-CA" baseline="30000" dirty="0"/>
              <a:t>1</a:t>
            </a:r>
            <a:r>
              <a:rPr lang="en-CA" dirty="0"/>
              <a:t>  </a:t>
            </a:r>
          </a:p>
          <a:p>
            <a:pPr eaLnBrk="1" fontAlgn="auto" hangingPunct="1">
              <a:spcBef>
                <a:spcPts val="0"/>
              </a:spcBef>
              <a:spcAft>
                <a:spcPts val="0"/>
              </a:spcAft>
              <a:defRPr/>
            </a:pPr>
            <a:endParaRPr lang="en-CA" dirty="0"/>
          </a:p>
          <a:p>
            <a:pPr eaLnBrk="1" fontAlgn="auto" hangingPunct="1">
              <a:spcBef>
                <a:spcPts val="0"/>
              </a:spcBef>
              <a:spcAft>
                <a:spcPts val="0"/>
              </a:spcAft>
              <a:defRPr/>
            </a:pPr>
            <a:r>
              <a:rPr lang="en-CA" dirty="0"/>
              <a:t>Adherence, measured as the mean difference in medication possession ratio (MPR), was 8% higher for patients naive to prior </a:t>
            </a:r>
            <a:r>
              <a:rPr lang="en-CA" dirty="0" err="1"/>
              <a:t>antihypertensives</a:t>
            </a:r>
            <a:r>
              <a:rPr lang="en-CA" dirty="0"/>
              <a:t> and 14% higher for non-naive SPC patients compared with corresponding free drug combination patients.</a:t>
            </a:r>
            <a:r>
              <a:rPr lang="en-CA" baseline="30000" dirty="0"/>
              <a:t> 1</a:t>
            </a:r>
            <a:r>
              <a:rPr lang="en-CA" dirty="0"/>
              <a:t> </a:t>
            </a:r>
          </a:p>
          <a:p>
            <a:pPr eaLnBrk="1" fontAlgn="auto" hangingPunct="1">
              <a:spcBef>
                <a:spcPts val="0"/>
              </a:spcBef>
              <a:spcAft>
                <a:spcPts val="0"/>
              </a:spcAft>
              <a:defRPr/>
            </a:pPr>
            <a:endParaRPr lang="en-CA" dirty="0"/>
          </a:p>
          <a:p>
            <a:pPr eaLnBrk="1" fontAlgn="auto" hangingPunct="1">
              <a:spcBef>
                <a:spcPts val="0"/>
              </a:spcBef>
              <a:spcAft>
                <a:spcPts val="0"/>
              </a:spcAft>
              <a:defRPr/>
            </a:pPr>
            <a:r>
              <a:rPr lang="en-CA" dirty="0"/>
              <a:t>All studies that reported MPR (n=7) found significantly higher adherence in groups taking SPC medications than in groups taking free drug combinations, with the biggest difference found in a study by Hess that matched groups by age, sex, payer type, comorbidities, and risk factors.</a:t>
            </a:r>
            <a:r>
              <a:rPr lang="en-CA" baseline="30000" dirty="0"/>
              <a:t>2</a:t>
            </a: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r>
              <a:rPr lang="en-CA" dirty="0"/>
              <a:t>MPR was defined as the total days’ supply of medication during the study follow-up period divided by the length of the follow-up period.</a:t>
            </a:r>
          </a:p>
          <a:p>
            <a:pPr eaLnBrk="1" fontAlgn="auto" hangingPunct="1">
              <a:spcBef>
                <a:spcPts val="0"/>
              </a:spcBef>
              <a:spcAft>
                <a:spcPts val="0"/>
              </a:spcAft>
              <a:defRPr/>
            </a:pPr>
            <a:endParaRPr lang="en-CA" dirty="0"/>
          </a:p>
          <a:p>
            <a:pPr eaLnBrk="1" fontAlgn="auto" hangingPunct="1">
              <a:spcBef>
                <a:spcPts val="0"/>
              </a:spcBef>
              <a:spcAft>
                <a:spcPts val="0"/>
              </a:spcAft>
              <a:defRPr/>
            </a:pPr>
            <a:r>
              <a:rPr lang="en-CA" b="1" dirty="0"/>
              <a:t>References</a:t>
            </a:r>
          </a:p>
          <a:p>
            <a:pPr marL="228600" indent="-228600" eaLnBrk="1" fontAlgn="auto" hangingPunct="1">
              <a:spcBef>
                <a:spcPts val="0"/>
              </a:spcBef>
              <a:spcAft>
                <a:spcPts val="0"/>
              </a:spcAft>
              <a:buFont typeface="+mj-lt"/>
              <a:buAutoNum type="arabicPeriod"/>
              <a:defRPr/>
            </a:pPr>
            <a:r>
              <a:rPr lang="en-CA" dirty="0"/>
              <a:t>Sherrill B, Halpern M, Khan S, </a:t>
            </a:r>
            <a:r>
              <a:rPr lang="en-CA" i="1" dirty="0"/>
              <a:t>et al</a:t>
            </a:r>
            <a:r>
              <a:rPr lang="en-CA" dirty="0"/>
              <a:t>. Single-Pill </a:t>
            </a:r>
            <a:r>
              <a:rPr lang="en-CA" dirty="0" err="1"/>
              <a:t>vs</a:t>
            </a:r>
            <a:r>
              <a:rPr lang="en-CA" dirty="0"/>
              <a:t> Free-Equivalent Combination Therapies for Hypertension: A Meta-Analysis of Health Care Costs and Adherence. </a:t>
            </a:r>
            <a:r>
              <a:rPr lang="en-CA" i="1" dirty="0"/>
              <a:t>J </a:t>
            </a:r>
            <a:r>
              <a:rPr lang="en-CA" i="1" dirty="0" err="1"/>
              <a:t>Clin</a:t>
            </a:r>
            <a:r>
              <a:rPr lang="en-CA" i="1" dirty="0"/>
              <a:t> </a:t>
            </a:r>
            <a:r>
              <a:rPr lang="en-CA" i="1" dirty="0" err="1"/>
              <a:t>Hypertens</a:t>
            </a:r>
            <a:r>
              <a:rPr lang="en-CA" i="1" dirty="0"/>
              <a:t>. </a:t>
            </a:r>
            <a:r>
              <a:rPr lang="en-CA" dirty="0"/>
              <a:t>2011; 13(12): 898-909.</a:t>
            </a:r>
          </a:p>
          <a:p>
            <a:pPr marL="228600" indent="-228600" eaLnBrk="1" fontAlgn="auto" hangingPunct="1">
              <a:spcBef>
                <a:spcPts val="0"/>
              </a:spcBef>
              <a:spcAft>
                <a:spcPts val="0"/>
              </a:spcAft>
              <a:buFontTx/>
              <a:buAutoNum type="arabicPeriod"/>
              <a:defRPr/>
            </a:pPr>
            <a:r>
              <a:rPr lang="en-CA" dirty="0"/>
              <a:t>Hess G, </a:t>
            </a:r>
            <a:r>
              <a:rPr lang="en-CA" i="1" dirty="0"/>
              <a:t>et al</a:t>
            </a:r>
            <a:r>
              <a:rPr lang="en-CA" dirty="0"/>
              <a:t>. Medication utilization patterns and</a:t>
            </a:r>
            <a:r>
              <a:rPr lang="en-CA" baseline="0" dirty="0"/>
              <a:t> hypertension-related expenditures among patients who were switched from fixed-dose to free-combination antihypertensive therapy. </a:t>
            </a:r>
            <a:r>
              <a:rPr lang="en-CA" i="1" baseline="0" dirty="0"/>
              <a:t>P T.</a:t>
            </a:r>
            <a:r>
              <a:rPr lang="en-CA" baseline="0" dirty="0"/>
              <a:t> 2008; 33: 652-666.</a:t>
            </a:r>
            <a:endParaRPr lang="en-CA" dirty="0"/>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E81480-4BC6-46CE-93FF-3942471CBF3D}" type="slidenum">
              <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53229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1D687E2-F20C-4C96-B7D3-49C7A662B554}"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0137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46341AF-A115-4388-8D3B-621F24739FF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0138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277812" eaLnBrk="1" hangingPunct="1">
              <a:spcBef>
                <a:spcPct val="0"/>
              </a:spcBef>
              <a:buFontTx/>
              <a:buNone/>
            </a:pPr>
            <a:r>
              <a:rPr lang="en-US" altLang="en-US" sz="1000" dirty="0">
                <a:latin typeface="Arial" panose="020B0604020202020204" pitchFamily="34" charset="0"/>
                <a:ea typeface="ヒラギノ角ゴ Pro W3" pitchFamily="124" charset="-128"/>
              </a:rPr>
              <a:t>This meta-analysis of 42 trials (involving 10,968 participants) had a 2 x 2 factorial design comparing placebo, two individual drugs, and the combination. The drugs were drawn from the classes of thiazides, beta-blockers, ACEIs, and CCBs.</a:t>
            </a:r>
          </a:p>
          <a:p>
            <a:pPr marL="179388" lvl="1" indent="0" eaLnBrk="1" hangingPunct="1">
              <a:spcBef>
                <a:spcPct val="0"/>
              </a:spcBef>
              <a:buFontTx/>
              <a:buNone/>
            </a:pPr>
            <a:r>
              <a:rPr lang="en-US" altLang="en-US" sz="1000" dirty="0">
                <a:latin typeface="Arial" panose="020B0604020202020204" pitchFamily="34" charset="0"/>
                <a:ea typeface="ヒラギノ角ゴ Pro W3" pitchFamily="124" charset="-128"/>
              </a:rPr>
              <a:t> </a:t>
            </a:r>
          </a:p>
          <a:p>
            <a:pPr marL="0" lvl="0" indent="-277812" eaLnBrk="1" hangingPunct="1">
              <a:spcBef>
                <a:spcPct val="0"/>
              </a:spcBef>
              <a:buFontTx/>
              <a:buNone/>
            </a:pPr>
            <a:r>
              <a:rPr lang="en-US" altLang="en-US" sz="1000" dirty="0">
                <a:latin typeface="Arial" panose="020B0604020202020204" pitchFamily="34" charset="0"/>
                <a:ea typeface="ヒラギノ角ゴ Pro W3" pitchFamily="124" charset="-128"/>
              </a:rPr>
              <a:t>Combining any of these two classes of drugs produced approximately additive effects on BP reduction, and doubling the dose of a single drug had only one-fifth the incremental effect of combining with a different drug. </a:t>
            </a:r>
          </a:p>
          <a:p>
            <a:pPr marL="179388" lvl="1" indent="0" eaLnBrk="1" hangingPunct="1">
              <a:spcBef>
                <a:spcPct val="0"/>
              </a:spcBef>
              <a:buFontTx/>
              <a:buNone/>
            </a:pPr>
            <a:endParaRPr lang="en-US" altLang="en-US" sz="1000" dirty="0">
              <a:latin typeface="Arial" panose="020B0604020202020204" pitchFamily="34" charset="0"/>
              <a:ea typeface="ヒラギノ角ゴ Pro W3" pitchFamily="124" charset="-128"/>
            </a:endParaRPr>
          </a:p>
          <a:p>
            <a:pPr marL="0" lvl="0" indent="-277812" eaLnBrk="1" hangingPunct="1">
              <a:spcBef>
                <a:spcPct val="0"/>
              </a:spcBef>
              <a:buFontTx/>
              <a:buNone/>
            </a:pPr>
            <a:r>
              <a:rPr lang="en-US" altLang="en-US" sz="1000" dirty="0">
                <a:latin typeface="Arial" panose="020B0604020202020204" pitchFamily="34" charset="0"/>
                <a:ea typeface="ヒラギノ角ゴ Pro W3" pitchFamily="124" charset="-128"/>
              </a:rPr>
              <a:t>An earlier meta-analysis by the same research group showed that most of the BP reductions obtained with </a:t>
            </a:r>
            <a:r>
              <a:rPr lang="en-US" altLang="en-US" sz="1000" dirty="0" err="1">
                <a:latin typeface="Arial" panose="020B0604020202020204" pitchFamily="34" charset="0"/>
                <a:ea typeface="ヒラギノ角ゴ Pro W3" pitchFamily="124" charset="-128"/>
              </a:rPr>
              <a:t>monotherapy</a:t>
            </a:r>
            <a:r>
              <a:rPr lang="en-US" altLang="en-US" sz="1000" dirty="0">
                <a:latin typeface="Arial" panose="020B0604020202020204" pitchFamily="34" charset="0"/>
                <a:ea typeface="ヒラギノ角ゴ Pro W3" pitchFamily="124" charset="-128"/>
              </a:rPr>
              <a:t> were achieved at half the standard doses with considerably less adverse event (AE) burden; moreover, the prevalence of adverse effects with drug combinations was less than additive. </a:t>
            </a:r>
          </a:p>
          <a:p>
            <a:pPr eaLnBrk="1" hangingPunct="1">
              <a:spcBef>
                <a:spcPct val="0"/>
              </a:spcBef>
            </a:pPr>
            <a:endParaRPr lang="en-US" altLang="en-US" sz="1000" dirty="0">
              <a:latin typeface="Arial" panose="020B0604020202020204" pitchFamily="34" charset="0"/>
              <a:ea typeface="ヒラギノ角ゴ Pro W3" pitchFamily="124" charset="-128"/>
            </a:endParaRPr>
          </a:p>
          <a:p>
            <a:pPr eaLnBrk="1" hangingPunct="1">
              <a:spcBef>
                <a:spcPct val="0"/>
              </a:spcBef>
            </a:pPr>
            <a:r>
              <a:rPr lang="en-GB" altLang="en-US" b="1" dirty="0">
                <a:latin typeface="Arial" panose="020B0604020202020204" pitchFamily="34" charset="0"/>
                <a:ea typeface="ヒラギノ角ゴ Pro W3" pitchFamily="124" charset="-128"/>
              </a:rPr>
              <a:t>References:</a:t>
            </a:r>
            <a:endParaRPr lang="en-US" altLang="en-US" sz="1000" b="1" dirty="0">
              <a:latin typeface="Arial" panose="020B0604020202020204" pitchFamily="34" charset="0"/>
              <a:ea typeface="ヒラギノ角ゴ Pro W3" pitchFamily="124" charset="-128"/>
            </a:endParaRPr>
          </a:p>
          <a:p>
            <a:pPr marL="7938" lvl="0" indent="-285750" eaLnBrk="1" hangingPunct="1">
              <a:spcBef>
                <a:spcPct val="0"/>
              </a:spcBef>
              <a:buFontTx/>
              <a:buAutoNum type="arabicPeriod"/>
            </a:pPr>
            <a:r>
              <a:rPr lang="en-US" altLang="en-US" sz="900" dirty="0">
                <a:latin typeface="Arial" panose="020B0604020202020204" pitchFamily="34" charset="0"/>
                <a:ea typeface="ヒラギノ角ゴ Pro W3" pitchFamily="124" charset="-128"/>
              </a:rPr>
              <a:t>Wald DS, </a:t>
            </a:r>
            <a:r>
              <a:rPr lang="en-US" altLang="en-US" sz="900" i="1" dirty="0">
                <a:latin typeface="Arial" panose="020B0604020202020204" pitchFamily="34" charset="0"/>
                <a:ea typeface="ヒラギノ角ゴ Pro W3" pitchFamily="124" charset="-128"/>
              </a:rPr>
              <a:t>et al</a:t>
            </a:r>
            <a:r>
              <a:rPr lang="en-US" altLang="en-US" sz="900" dirty="0">
                <a:latin typeface="Arial" panose="020B0604020202020204" pitchFamily="34" charset="0"/>
                <a:ea typeface="ヒラギノ角ゴ Pro W3" pitchFamily="124" charset="-128"/>
              </a:rPr>
              <a:t>. </a:t>
            </a:r>
            <a:r>
              <a:rPr lang="en-CA" altLang="en-US" sz="900" dirty="0">
                <a:latin typeface="Arial" panose="020B0604020202020204" pitchFamily="34" charset="0"/>
                <a:ea typeface="ヒラギノ角ゴ Pro W3" pitchFamily="124" charset="-128"/>
              </a:rPr>
              <a:t>Combination therapy versus </a:t>
            </a:r>
            <a:r>
              <a:rPr lang="en-CA" altLang="en-US" sz="900" dirty="0" err="1">
                <a:latin typeface="Arial" panose="020B0604020202020204" pitchFamily="34" charset="0"/>
                <a:ea typeface="ヒラギノ角ゴ Pro W3" pitchFamily="124" charset="-128"/>
              </a:rPr>
              <a:t>monotherapy</a:t>
            </a:r>
            <a:r>
              <a:rPr lang="en-CA" altLang="en-US" sz="900" dirty="0">
                <a:latin typeface="Arial" panose="020B0604020202020204" pitchFamily="34" charset="0"/>
                <a:ea typeface="ヒラギノ角ゴ Pro W3" pitchFamily="124" charset="-128"/>
              </a:rPr>
              <a:t> in reducing blood pressure: meta-analysis on 11,000 participants from 42 trials. </a:t>
            </a:r>
            <a:r>
              <a:rPr lang="en-CA" altLang="en-US" sz="900" i="1" dirty="0">
                <a:latin typeface="Arial" panose="020B0604020202020204" pitchFamily="34" charset="0"/>
                <a:ea typeface="ヒラギノ角ゴ Pro W3" pitchFamily="124" charset="-128"/>
              </a:rPr>
              <a:t>Am J Med.</a:t>
            </a:r>
            <a:r>
              <a:rPr lang="en-CA" altLang="en-US" sz="900" dirty="0">
                <a:latin typeface="Arial" panose="020B0604020202020204" pitchFamily="34" charset="0"/>
                <a:ea typeface="ヒラギノ角ゴ Pro W3" pitchFamily="124" charset="-128"/>
              </a:rPr>
              <a:t> 2009; 122: 290-300.</a:t>
            </a:r>
          </a:p>
          <a:p>
            <a:pPr marL="7938" lvl="0" indent="-285750" eaLnBrk="1" hangingPunct="1">
              <a:spcBef>
                <a:spcPct val="0"/>
              </a:spcBef>
              <a:buFontTx/>
              <a:buAutoNum type="arabicPeriod"/>
            </a:pPr>
            <a:r>
              <a:rPr lang="en-CA" altLang="en-US" sz="900" dirty="0">
                <a:latin typeface="Arial" panose="020B0604020202020204" pitchFamily="34" charset="0"/>
                <a:ea typeface="ヒラギノ角ゴ Pro W3" pitchFamily="124" charset="-128"/>
              </a:rPr>
              <a:t>Law MR, </a:t>
            </a:r>
            <a:r>
              <a:rPr lang="en-CA" altLang="en-US" sz="900" i="1" dirty="0">
                <a:latin typeface="Arial" panose="020B0604020202020204" pitchFamily="34" charset="0"/>
                <a:ea typeface="ヒラギノ角ゴ Pro W3" pitchFamily="124" charset="-128"/>
              </a:rPr>
              <a:t>et al</a:t>
            </a:r>
            <a:r>
              <a:rPr lang="en-CA" altLang="en-US" sz="900" dirty="0">
                <a:latin typeface="Arial" panose="020B0604020202020204" pitchFamily="34" charset="0"/>
                <a:ea typeface="ヒラギノ角ゴ Pro W3" pitchFamily="124" charset="-128"/>
              </a:rPr>
              <a:t>. Value of low dose combination treatment with blood pressure lowering drugs: analysis of 354 randomised trials. </a:t>
            </a:r>
            <a:r>
              <a:rPr lang="en-CA" altLang="en-US" sz="900" i="1" dirty="0">
                <a:latin typeface="Arial" panose="020B0604020202020204" pitchFamily="34" charset="0"/>
                <a:ea typeface="ヒラギノ角ゴ Pro W3" pitchFamily="124" charset="-128"/>
              </a:rPr>
              <a:t>BMJ.</a:t>
            </a:r>
            <a:r>
              <a:rPr lang="en-CA" altLang="en-US" sz="900" dirty="0">
                <a:latin typeface="Arial" panose="020B0604020202020204" pitchFamily="34" charset="0"/>
                <a:ea typeface="ヒラギノ角ゴ Pro W3" pitchFamily="124" charset="-128"/>
              </a:rPr>
              <a:t> 2003; 326: 1427-1431. </a:t>
            </a:r>
            <a:r>
              <a:rPr lang="en-CA" altLang="en-US" sz="900" b="1" dirty="0">
                <a:latin typeface="Arial" panose="020B0604020202020204" pitchFamily="34" charset="0"/>
                <a:ea typeface="ヒラギノ角ゴ Pro W3" pitchFamily="124" charset="-128"/>
              </a:rPr>
              <a:t> </a:t>
            </a:r>
            <a:endParaRPr lang="fr-FR" altLang="en-US" sz="900" b="1" dirty="0">
              <a:latin typeface="Arial" panose="020B0604020202020204" pitchFamily="34" charset="0"/>
              <a:ea typeface="ヒラギノ角ゴ Pro W3" pitchFamily="124" charset="-128"/>
            </a:endParaRPr>
          </a:p>
        </p:txBody>
      </p:sp>
      <p:sp>
        <p:nvSpPr>
          <p:cNvPr id="10138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E4C696F-FCEF-4675-82E4-636561055A0B}"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28505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xfrm>
            <a:off x="382588" y="381000"/>
            <a:ext cx="6096000" cy="4572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xfrm>
            <a:off x="379413" y="5334000"/>
            <a:ext cx="6099175" cy="342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In this meta-analysis of 354 RCTs involving 40,000 actively</a:t>
            </a:r>
            <a:r>
              <a:rPr lang="en-US" altLang="en-US" baseline="0" dirty="0"/>
              <a:t> treated patients and 16,000 placebo patients, all classes of antihypertensive medications (i.e. thiazides, beta-blockers, ACEIs, ARBs and CCBs) produced similar reductions in BP (mean 9.1/5.5 mmHg at standard doses and 7.1/4.4 mmHg at half-standard dose). In other words, dropping the dose of antihypertensive by half reduced their antihypertensive potency by ~20%.</a:t>
            </a:r>
          </a:p>
          <a:p>
            <a:pPr eaLnBrk="1" hangingPunct="1">
              <a:spcBef>
                <a:spcPct val="0"/>
              </a:spcBef>
            </a:pPr>
            <a:endParaRPr lang="en-US" altLang="en-US" baseline="0" dirty="0"/>
          </a:p>
          <a:p>
            <a:pPr eaLnBrk="1" hangingPunct="1">
              <a:spcBef>
                <a:spcPct val="0"/>
              </a:spcBef>
            </a:pPr>
            <a:endParaRPr lang="en-US" altLang="en-US" baseline="0" dirty="0"/>
          </a:p>
          <a:p>
            <a:pPr eaLnBrk="1" hangingPunct="1">
              <a:spcBef>
                <a:spcPct val="0"/>
              </a:spcBef>
            </a:pPr>
            <a:r>
              <a:rPr lang="en-US" altLang="en-US" baseline="0" dirty="0"/>
              <a:t>Combining antihypertensive medications showed additive antihypertensive potency, but did not result in additive side effects, supporting the use of low-dose combinations of different classes of antihypertensive medications for added efficacy with more </a:t>
            </a:r>
            <a:r>
              <a:rPr lang="en-US" altLang="en-US" baseline="0" dirty="0" err="1"/>
              <a:t>favourable</a:t>
            </a:r>
            <a:r>
              <a:rPr lang="en-US" altLang="en-US" baseline="0" dirty="0"/>
              <a:t> tolerability.</a:t>
            </a:r>
          </a:p>
          <a:p>
            <a:pPr eaLnBrk="1" hangingPunct="1">
              <a:spcBef>
                <a:spcPct val="0"/>
              </a:spcBef>
            </a:pPr>
            <a:endParaRPr lang="en-US" altLang="en-US" baseline="0" dirty="0"/>
          </a:p>
          <a:p>
            <a:pPr eaLnBrk="1" hangingPunct="1">
              <a:spcBef>
                <a:spcPct val="0"/>
              </a:spcBef>
            </a:pPr>
            <a:r>
              <a:rPr lang="en-US" altLang="en-US" b="1" baseline="0" dirty="0"/>
              <a:t>Reference</a:t>
            </a:r>
          </a:p>
          <a:p>
            <a:pPr eaLnBrk="1" hangingPunct="1">
              <a:spcBef>
                <a:spcPct val="0"/>
              </a:spcBef>
            </a:pPr>
            <a:r>
              <a:rPr lang="en-US" altLang="en-US" dirty="0"/>
              <a:t>Law</a:t>
            </a:r>
            <a:r>
              <a:rPr lang="en-US" altLang="en-US" baseline="0" dirty="0"/>
              <a:t> MR, </a:t>
            </a:r>
            <a:r>
              <a:rPr lang="en-US" altLang="en-US" i="1" baseline="0" dirty="0"/>
              <a:t>et al</a:t>
            </a:r>
            <a:r>
              <a:rPr lang="en-US" altLang="en-US" baseline="0" dirty="0"/>
              <a:t>. Value of low dose combination treatment with blood pressure lowering drugs: analysis of 354 </a:t>
            </a:r>
            <a:r>
              <a:rPr lang="en-US" altLang="en-US" baseline="0" dirty="0" err="1"/>
              <a:t>randomised</a:t>
            </a:r>
            <a:r>
              <a:rPr lang="en-US" altLang="en-US" baseline="0" dirty="0"/>
              <a:t> trials. </a:t>
            </a:r>
            <a:r>
              <a:rPr lang="en-US" altLang="en-US" i="1" baseline="0" dirty="0"/>
              <a:t>BMJ</a:t>
            </a:r>
            <a:r>
              <a:rPr lang="en-US" altLang="en-US" baseline="0" dirty="0"/>
              <a:t>. 2003; 326: 1427.</a:t>
            </a:r>
            <a:endParaRPr lang="en-US" altLang="en-US" dirty="0"/>
          </a:p>
        </p:txBody>
      </p:sp>
    </p:spTree>
    <p:extLst>
      <p:ext uri="{BB962C8B-B14F-4D97-AF65-F5344CB8AC3E}">
        <p14:creationId xmlns:p14="http://schemas.microsoft.com/office/powerpoint/2010/main" val="24320999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CA" altLang="en-US" dirty="0"/>
              <a:t>STITCH (Simplified Approach to the Treatment of Uncomplicated Hypertension) was a cluster randomized controlled trial in which a simplified algorithm involving a low-dose antihypertensive drug combination was compared with conventional guideline-based care for the treatment of hypertension in the family practice setting. </a:t>
            </a:r>
          </a:p>
          <a:p>
            <a:pPr eaLnBrk="1" hangingPunct="1">
              <a:spcBef>
                <a:spcPct val="0"/>
              </a:spcBef>
            </a:pPr>
            <a:endParaRPr lang="en-CA" altLang="en-US" dirty="0"/>
          </a:p>
          <a:p>
            <a:pPr eaLnBrk="1" hangingPunct="1">
              <a:spcBef>
                <a:spcPct val="0"/>
              </a:spcBef>
            </a:pPr>
            <a:r>
              <a:rPr lang="en-CA" altLang="en-US" dirty="0"/>
              <a:t>The low dose was achieved by splitting the usual starting dose in half. Practitioners were randomly assigned in a 1:1 ratio to use the STITCH care treatment algorithm for hypertension management, or to continue with usual stepwise management according to Hypertension</a:t>
            </a:r>
            <a:r>
              <a:rPr lang="en-CA" altLang="en-US" baseline="0" dirty="0"/>
              <a:t> Canada (CHEP) </a:t>
            </a:r>
            <a:r>
              <a:rPr lang="en-CA" altLang="en-US" dirty="0"/>
              <a:t>guidelines. </a:t>
            </a:r>
          </a:p>
          <a:p>
            <a:pPr eaLnBrk="1" hangingPunct="1">
              <a:spcBef>
                <a:spcPct val="0"/>
              </a:spcBef>
            </a:pPr>
            <a:endParaRPr lang="en-CA" altLang="en-US" dirty="0"/>
          </a:p>
          <a:p>
            <a:pPr eaLnBrk="1" hangingPunct="1">
              <a:spcBef>
                <a:spcPct val="0"/>
              </a:spcBef>
            </a:pPr>
            <a:r>
              <a:rPr lang="en-CA" altLang="en-US" b="1" dirty="0"/>
              <a:t>Reference</a:t>
            </a:r>
            <a:endParaRPr lang="en-CA" altLang="en-US" b="1" baseline="30000" dirty="0"/>
          </a:p>
          <a:p>
            <a:pPr eaLnBrk="1" hangingPunct="1">
              <a:spcBef>
                <a:spcPct val="0"/>
              </a:spcBef>
            </a:pPr>
            <a:r>
              <a:rPr lang="en-CA" altLang="en-US" dirty="0"/>
              <a:t>Feldman RD, </a:t>
            </a:r>
            <a:r>
              <a:rPr lang="en-CA" altLang="en-US" dirty="0" err="1"/>
              <a:t>Zou</a:t>
            </a:r>
            <a:r>
              <a:rPr lang="en-CA" altLang="en-US" dirty="0"/>
              <a:t> GY, </a:t>
            </a:r>
            <a:r>
              <a:rPr lang="en-CA" altLang="en-US" dirty="0" err="1"/>
              <a:t>Vandervoort</a:t>
            </a:r>
            <a:r>
              <a:rPr lang="en-CA" altLang="en-US" dirty="0"/>
              <a:t> MK, </a:t>
            </a:r>
            <a:r>
              <a:rPr lang="en-CA" altLang="en-US" i="1" dirty="0"/>
              <a:t>et al</a:t>
            </a:r>
            <a:r>
              <a:rPr lang="en-CA" altLang="en-US" dirty="0"/>
              <a:t>. A simplified approach to the treatment of uncomplicated hypertension: a cluster randomized, controlled trial. </a:t>
            </a:r>
            <a:r>
              <a:rPr lang="en-CA" altLang="en-US" i="1" dirty="0"/>
              <a:t>Hypertension. </a:t>
            </a:r>
            <a:r>
              <a:rPr lang="en-CA" altLang="en-US" dirty="0"/>
              <a:t>2009; 53(4): 646-653.</a:t>
            </a:r>
          </a:p>
          <a:p>
            <a:pPr eaLnBrk="1" hangingPunct="1">
              <a:spcBef>
                <a:spcPct val="0"/>
              </a:spcBef>
            </a:pPr>
            <a:endParaRPr lang="en-CA" altLang="en-US" dirty="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0">
              <a:lnSpc>
                <a:spcPct val="100000"/>
              </a:lnSpc>
              <a:spcBef>
                <a:spcPts val="0"/>
              </a:spcBef>
              <a:spcAft>
                <a:spcPts val="0"/>
              </a:spcAft>
              <a:buClrTx/>
              <a:buSzTx/>
              <a:buFontTx/>
              <a:buNone/>
              <a:tabLst/>
              <a:defRPr/>
            </a:pPr>
            <a:fld id="{1EB139CE-3339-4BD5-A6A9-C7D40124DC68}" type="slidenum">
              <a:rPr kumimoji="0" lang="en-CA"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sym typeface="Helvetica"/>
              </a:rPr>
              <a:pPr marL="0" marR="0" lvl="0" indent="0" algn="l" defTabSz="914400" rtl="0" eaLnBrk="1" fontAlgn="auto" latinLnBrk="0" hangingPunct="0">
                <a:lnSpc>
                  <a:spcPct val="100000"/>
                </a:lnSpc>
                <a:spcBef>
                  <a:spcPts val="0"/>
                </a:spcBef>
                <a:spcAft>
                  <a:spcPts val="0"/>
                </a:spcAft>
                <a:buClrTx/>
                <a:buSzTx/>
                <a:buFontTx/>
                <a:buNone/>
                <a:tabLst/>
                <a:defRPr/>
              </a:pPr>
              <a:t>46</a:t>
            </a:fld>
            <a:endParaRPr kumimoji="0" lang="en-CA"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sym typeface="Helvetica"/>
            </a:endParaRPr>
          </a:p>
        </p:txBody>
      </p:sp>
    </p:spTree>
    <p:extLst>
      <p:ext uri="{BB962C8B-B14F-4D97-AF65-F5344CB8AC3E}">
        <p14:creationId xmlns:p14="http://schemas.microsoft.com/office/powerpoint/2010/main" val="34676414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CA" altLang="en-US" dirty="0"/>
              <a:t>The analyses were based on data collected from 2104 patients with uncontrolled hypertension at baseline. At 6 months, the proportion of patients achieving BP targets was significantly higher with STITCH care compared with guideline-based care (64.7% vs. 52.7%; absolute difference: 12.0%; 95% CI, 1.5- 22.4%; P = 0.026). STITCH care increased the chance of reaching the target by 20% (P = 0.028). </a:t>
            </a:r>
          </a:p>
          <a:p>
            <a:pPr eaLnBrk="1" hangingPunct="1">
              <a:spcBef>
                <a:spcPct val="0"/>
              </a:spcBef>
            </a:pPr>
            <a:endParaRPr lang="en-CA" altLang="en-US" dirty="0"/>
          </a:p>
          <a:p>
            <a:pPr eaLnBrk="1" hangingPunct="1">
              <a:spcBef>
                <a:spcPct val="0"/>
              </a:spcBef>
            </a:pPr>
            <a:r>
              <a:rPr lang="en-CA" altLang="en-US" dirty="0"/>
              <a:t>Patients treated according to STITCH care did not receive more aggressive treatment, and hence is it not known if the STITCH algorithm reduced clinical inertia. The authors speculate that the effectiveness of STITCH may be related to better adherence by patients and/or the use of more effective drug combinations.</a:t>
            </a:r>
          </a:p>
          <a:p>
            <a:pPr eaLnBrk="1" hangingPunct="1">
              <a:spcBef>
                <a:spcPct val="0"/>
              </a:spcBef>
            </a:pPr>
            <a:endParaRPr lang="en-CA" altLang="en-US" dirty="0"/>
          </a:p>
          <a:p>
            <a:pPr eaLnBrk="1" hangingPunct="1">
              <a:spcBef>
                <a:spcPct val="0"/>
              </a:spcBef>
            </a:pPr>
            <a:r>
              <a:rPr lang="en-CA" altLang="en-US" dirty="0"/>
              <a:t>Unlike several previous studies that have suggested initial therapy with specific fixed-dose combinations and relatively high initial drug doses, the STITCH study used a simplified treatment algorithm that did not require the use of specific drug combinations. Therefore, the findings of this study can be considered to be more widely generalizable for the management of hypertension.</a:t>
            </a:r>
          </a:p>
          <a:p>
            <a:pPr eaLnBrk="1" hangingPunct="1">
              <a:spcBef>
                <a:spcPct val="0"/>
              </a:spcBef>
            </a:pPr>
            <a:endParaRPr lang="en-CA" altLang="en-US" dirty="0"/>
          </a:p>
          <a:p>
            <a:pPr eaLnBrk="1" hangingPunct="1">
              <a:spcBef>
                <a:spcPct val="0"/>
              </a:spcBef>
            </a:pPr>
            <a:r>
              <a:rPr lang="en-CA" altLang="en-US" b="1" dirty="0"/>
              <a:t>Reference</a:t>
            </a:r>
            <a:endParaRPr lang="en-CA" altLang="en-US" b="1" baseline="30000" dirty="0"/>
          </a:p>
          <a:p>
            <a:pPr eaLnBrk="1" hangingPunct="1">
              <a:spcBef>
                <a:spcPct val="0"/>
              </a:spcBef>
            </a:pPr>
            <a:r>
              <a:rPr lang="en-CA" altLang="en-US" dirty="0"/>
              <a:t>Feldman RD, </a:t>
            </a:r>
            <a:r>
              <a:rPr lang="en-CA" altLang="en-US" dirty="0" err="1"/>
              <a:t>Zou</a:t>
            </a:r>
            <a:r>
              <a:rPr lang="en-CA" altLang="en-US" dirty="0"/>
              <a:t> GY, </a:t>
            </a:r>
            <a:r>
              <a:rPr lang="en-CA" altLang="en-US" dirty="0" err="1"/>
              <a:t>Vandervoort</a:t>
            </a:r>
            <a:r>
              <a:rPr lang="en-CA" altLang="en-US" dirty="0"/>
              <a:t> MK, </a:t>
            </a:r>
            <a:r>
              <a:rPr lang="en-CA" altLang="en-US" i="1" dirty="0"/>
              <a:t>et al</a:t>
            </a:r>
            <a:r>
              <a:rPr lang="en-CA" altLang="en-US" dirty="0"/>
              <a:t>. A simplified approach to the treatment of uncomplicated hypertension: a cluster randomized, controlled trial. </a:t>
            </a:r>
            <a:r>
              <a:rPr lang="en-CA" altLang="en-US" i="1" dirty="0"/>
              <a:t>Hypertension. </a:t>
            </a:r>
            <a:r>
              <a:rPr lang="en-CA" altLang="en-US" dirty="0"/>
              <a:t>2009; 53(4): 646-653.</a:t>
            </a:r>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0">
              <a:lnSpc>
                <a:spcPct val="100000"/>
              </a:lnSpc>
              <a:spcBef>
                <a:spcPts val="0"/>
              </a:spcBef>
              <a:spcAft>
                <a:spcPts val="0"/>
              </a:spcAft>
              <a:buClrTx/>
              <a:buSzTx/>
              <a:buFontTx/>
              <a:buNone/>
              <a:tabLst/>
              <a:defRPr/>
            </a:pPr>
            <a:fld id="{D40DD3FE-FCCD-4CCE-9774-F3C6684398D3}" type="slidenum">
              <a:rPr kumimoji="0" lang="en-CA"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sym typeface="Helvetica"/>
              </a:rPr>
              <a:pPr marL="0" marR="0" lvl="0" indent="0" algn="l" defTabSz="914400" rtl="0" eaLnBrk="1" fontAlgn="auto" latinLnBrk="0" hangingPunct="0">
                <a:lnSpc>
                  <a:spcPct val="100000"/>
                </a:lnSpc>
                <a:spcBef>
                  <a:spcPts val="0"/>
                </a:spcBef>
                <a:spcAft>
                  <a:spcPts val="0"/>
                </a:spcAft>
                <a:buClrTx/>
                <a:buSzTx/>
                <a:buFontTx/>
                <a:buNone/>
                <a:tabLst/>
                <a:defRPr/>
              </a:pPr>
              <a:t>47</a:t>
            </a:fld>
            <a:endParaRPr kumimoji="0" lang="en-CA"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sym typeface="Helvetica"/>
            </a:endParaRPr>
          </a:p>
        </p:txBody>
      </p:sp>
    </p:spTree>
    <p:extLst>
      <p:ext uri="{BB962C8B-B14F-4D97-AF65-F5344CB8AC3E}">
        <p14:creationId xmlns:p14="http://schemas.microsoft.com/office/powerpoint/2010/main" val="41762717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eaLnBrk="1" fontAlgn="auto" hangingPunct="1">
              <a:spcBef>
                <a:spcPts val="0"/>
              </a:spcBef>
              <a:spcAft>
                <a:spcPts val="0"/>
              </a:spcAft>
              <a:defRPr/>
            </a:pPr>
            <a:r>
              <a:rPr lang="en-CA" dirty="0"/>
              <a:t>A study involving a large cohort of high cardiovascular risk patients</a:t>
            </a:r>
            <a:r>
              <a:rPr lang="en-CA" baseline="30000" dirty="0"/>
              <a:t> </a:t>
            </a:r>
            <a:r>
              <a:rPr lang="en-CA" dirty="0"/>
              <a:t>(n=209 650) newly treated with antihypertensive drugs and followed for several years found that initial combination therapy was associated with an 11% (95% CI, 5-16%; p-value not provided) reduction in CV risk compared to initial monotherapy. </a:t>
            </a:r>
          </a:p>
          <a:p>
            <a:pPr eaLnBrk="1" fontAlgn="auto" hangingPunct="1">
              <a:spcBef>
                <a:spcPts val="0"/>
              </a:spcBef>
              <a:spcAft>
                <a:spcPts val="0"/>
              </a:spcAft>
              <a:defRPr/>
            </a:pPr>
            <a:endParaRPr lang="en-CA" dirty="0"/>
          </a:p>
          <a:p>
            <a:pPr eaLnBrk="1" fontAlgn="auto" hangingPunct="1">
              <a:spcBef>
                <a:spcPts val="0"/>
              </a:spcBef>
              <a:spcAft>
                <a:spcPts val="0"/>
              </a:spcAft>
              <a:defRPr/>
            </a:pPr>
            <a:r>
              <a:rPr lang="en-CA" dirty="0"/>
              <a:t>Furthermore, patients who started on combination therapy and maintained it for the entire observation period had 26% (95% CI: 15% to 35%; p-value not provided) reduction of CV risk compared with patients who received monotherapy during follow-up. </a:t>
            </a:r>
          </a:p>
          <a:p>
            <a:pPr eaLnBrk="1" fontAlgn="auto" hangingPunct="1">
              <a:spcBef>
                <a:spcPts val="0"/>
              </a:spcBef>
              <a:spcAft>
                <a:spcPts val="0"/>
              </a:spcAft>
              <a:defRPr/>
            </a:pPr>
            <a:endParaRPr lang="en-CA" dirty="0"/>
          </a:p>
          <a:p>
            <a:pPr eaLnBrk="1" fontAlgn="auto" hangingPunct="1">
              <a:spcBef>
                <a:spcPts val="0"/>
              </a:spcBef>
              <a:spcAft>
                <a:spcPts val="0"/>
              </a:spcAft>
              <a:defRPr/>
            </a:pPr>
            <a:r>
              <a:rPr lang="en-CA" dirty="0"/>
              <a:t>The study demonstrated that initial combination treatment is associated with a greater CV protective effect (including prevention of both cerebrovascular and coronary events) compared to initial </a:t>
            </a:r>
            <a:r>
              <a:rPr lang="en-CA" dirty="0" err="1"/>
              <a:t>monotherapy</a:t>
            </a:r>
            <a:r>
              <a:rPr lang="en-CA" dirty="0"/>
              <a:t> and later moving to combination therapy. </a:t>
            </a:r>
          </a:p>
          <a:p>
            <a:pPr eaLnBrk="1" fontAlgn="auto" hangingPunct="1">
              <a:spcBef>
                <a:spcPts val="0"/>
              </a:spcBef>
              <a:spcAft>
                <a:spcPts val="0"/>
              </a:spcAft>
              <a:defRPr/>
            </a:pPr>
            <a:endParaRPr lang="en-CA" dirty="0"/>
          </a:p>
          <a:p>
            <a:pPr eaLnBrk="1" fontAlgn="auto" hangingPunct="1">
              <a:spcBef>
                <a:spcPts val="0"/>
              </a:spcBef>
              <a:spcAft>
                <a:spcPts val="0"/>
              </a:spcAft>
              <a:defRPr/>
            </a:pPr>
            <a:r>
              <a:rPr lang="en-CA" dirty="0"/>
              <a:t>This figure shows a </a:t>
            </a:r>
            <a:r>
              <a:rPr lang="en-GB" dirty="0">
                <a:latin typeface="Arial" charset="0"/>
                <a:ea typeface="msgothic" charset="0"/>
                <a:cs typeface="msgothic" charset="0"/>
              </a:rPr>
              <a:t>Forest plot comparing odds ratios (and corresponding 95% CIs) of nonfatal CV outcomes as a whole, coronary heart disease, or cerebrovascular events associated with an initial combination of blood pressure-lowering agents, with respect to initial </a:t>
            </a:r>
            <a:r>
              <a:rPr lang="en-GB" dirty="0" err="1">
                <a:latin typeface="Arial" charset="0"/>
                <a:ea typeface="msgothic" charset="0"/>
                <a:cs typeface="msgothic" charset="0"/>
              </a:rPr>
              <a:t>monotherapy</a:t>
            </a:r>
            <a:r>
              <a:rPr lang="en-GB" dirty="0">
                <a:latin typeface="Arial" charset="0"/>
                <a:ea typeface="msgothic" charset="0"/>
                <a:cs typeface="msgothic" charset="0"/>
              </a:rPr>
              <a:t>. Data show the estimates obtained by fitting a conditional logistic model and adjusted for the number of blood pressure-lowering drug classes used during follow-up and the concomitant use of drugs for the treatment of heart failure, coronary heart disease, diabetes mellitus, and other CV disease.</a:t>
            </a:r>
            <a:endParaRPr lang="en-CA" dirty="0"/>
          </a:p>
          <a:p>
            <a:pPr eaLnBrk="1" fontAlgn="auto" hangingPunct="1">
              <a:spcBef>
                <a:spcPts val="0"/>
              </a:spcBef>
              <a:spcAft>
                <a:spcPts val="0"/>
              </a:spcAft>
              <a:defRPr/>
            </a:pPr>
            <a:endParaRPr lang="en-CA" u="sng" dirty="0">
              <a:hlinkClick r:id="rId3"/>
            </a:endParaRPr>
          </a:p>
          <a:p>
            <a:pPr eaLnBrk="1" fontAlgn="auto" hangingPunct="1">
              <a:spcBef>
                <a:spcPts val="0"/>
              </a:spcBef>
              <a:spcAft>
                <a:spcPts val="0"/>
              </a:spcAft>
              <a:defRPr/>
            </a:pPr>
            <a:r>
              <a:rPr lang="en-CA" b="1" dirty="0"/>
              <a:t>Reference</a:t>
            </a:r>
          </a:p>
          <a:p>
            <a:pPr eaLnBrk="1" fontAlgn="auto" hangingPunct="1">
              <a:spcBef>
                <a:spcPts val="0"/>
              </a:spcBef>
              <a:spcAft>
                <a:spcPts val="0"/>
              </a:spcAft>
              <a:defRPr/>
            </a:pPr>
            <a:r>
              <a:rPr lang="en-CA" dirty="0" err="1"/>
              <a:t>Corrao</a:t>
            </a:r>
            <a:r>
              <a:rPr lang="en-CA" dirty="0"/>
              <a:t> G, </a:t>
            </a:r>
            <a:r>
              <a:rPr lang="en-CA" dirty="0" err="1"/>
              <a:t>Nicotra</a:t>
            </a:r>
            <a:r>
              <a:rPr lang="en-CA" dirty="0"/>
              <a:t> F, </a:t>
            </a:r>
            <a:r>
              <a:rPr lang="en-CA" dirty="0" err="1"/>
              <a:t>Parodi</a:t>
            </a:r>
            <a:r>
              <a:rPr lang="en-CA" dirty="0"/>
              <a:t> A, </a:t>
            </a:r>
            <a:r>
              <a:rPr lang="en-CA" i="1" dirty="0"/>
              <a:t>et al</a:t>
            </a:r>
            <a:r>
              <a:rPr lang="en-CA" dirty="0"/>
              <a:t>. Cardiovascular Protection by Initial and Subsequent Combination of Antihypertensive Drugs in Daily Life Practice. </a:t>
            </a:r>
            <a:r>
              <a:rPr lang="en-CA" i="1" dirty="0"/>
              <a:t>Hypertension. </a:t>
            </a:r>
            <a:r>
              <a:rPr lang="en-CA" dirty="0"/>
              <a:t>2011; 58(4): 566-572.</a:t>
            </a:r>
          </a:p>
          <a:p>
            <a:pPr marL="228600" indent="-228600" eaLnBrk="1" fontAlgn="auto" hangingPunct="1">
              <a:spcBef>
                <a:spcPts val="0"/>
              </a:spcBef>
              <a:spcAft>
                <a:spcPts val="0"/>
              </a:spcAft>
              <a:buFontTx/>
              <a:buAutoNum type="arabicPeriod"/>
              <a:defRPr/>
            </a:pP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AA26846-4642-4BF0-B8C4-4D5DC7A718B9}" type="slidenum">
              <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041281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spcBef>
                <a:spcPct val="0"/>
              </a:spcBef>
            </a:pPr>
            <a:r>
              <a:rPr lang="en-CA" altLang="en-US" dirty="0"/>
              <a:t>A retrospective study (n=1762) of combination therapy versus </a:t>
            </a:r>
            <a:r>
              <a:rPr lang="en-CA" altLang="en-US" dirty="0" err="1"/>
              <a:t>monotherapy</a:t>
            </a:r>
            <a:r>
              <a:rPr lang="en-CA" altLang="en-US" dirty="0"/>
              <a:t> with later switching to combination therapy found that initial combination therapy was associated with a significant reduction in the risk of CV events or death (incidence rate ratio, 0.66 [95% CI, 0.52-0.84]; P = 0.0008). </a:t>
            </a:r>
          </a:p>
          <a:p>
            <a:pPr eaLnBrk="1" hangingPunct="1">
              <a:spcBef>
                <a:spcPct val="0"/>
              </a:spcBef>
            </a:pPr>
            <a:endParaRPr lang="en-CA" altLang="en-US" dirty="0"/>
          </a:p>
          <a:p>
            <a:pPr eaLnBrk="1" hangingPunct="1">
              <a:spcBef>
                <a:spcPct val="0"/>
              </a:spcBef>
            </a:pPr>
            <a:r>
              <a:rPr lang="en-CA" altLang="en-US" dirty="0"/>
              <a:t>After 6 months of therapy, 40.3% and 32.6% of patients with initial versus delayed combination treatment reached BP control, respectively. </a:t>
            </a:r>
          </a:p>
          <a:p>
            <a:pPr eaLnBrk="1" hangingPunct="1">
              <a:spcBef>
                <a:spcPct val="0"/>
              </a:spcBef>
            </a:pPr>
            <a:endParaRPr lang="en-CA" altLang="en-US" dirty="0"/>
          </a:p>
          <a:p>
            <a:pPr eaLnBrk="1" hangingPunct="1">
              <a:spcBef>
                <a:spcPct val="0"/>
              </a:spcBef>
            </a:pPr>
            <a:r>
              <a:rPr lang="en-CA" altLang="en-US" dirty="0"/>
              <a:t>Achieving target BP was associated with a statistically significant risk reduction of 23% for CV events or death (HR, 0.77 [95% CI, 0.61-0.96]; P = 0.0223).  More rapid achievement of target BP was the main contributor to the risk reduction, regardless of diabetes mellitus or chronic kidney disease status at baseline. However, the residual effect of initial combination therapy did not reach statistical significance (HR, 0.84 [95% CI, 0.68-1.03]; P=0.0935). (</a:t>
            </a:r>
            <a:r>
              <a:rPr lang="en-US" altLang="en-US" dirty="0"/>
              <a:t>Note: P-value is significant at 6 months, but not at 48 months).</a:t>
            </a:r>
            <a:endParaRPr lang="en-CA" altLang="en-US" dirty="0"/>
          </a:p>
          <a:p>
            <a:pPr eaLnBrk="1" hangingPunct="1">
              <a:spcBef>
                <a:spcPct val="0"/>
              </a:spcBef>
            </a:pPr>
            <a:endParaRPr lang="en-CA" altLang="en-US" dirty="0"/>
          </a:p>
          <a:p>
            <a:pPr eaLnBrk="1" hangingPunct="1">
              <a:spcBef>
                <a:spcPct val="0"/>
              </a:spcBef>
            </a:pPr>
            <a:r>
              <a:rPr lang="en-CA" altLang="en-US" dirty="0"/>
              <a:t>This figure shows Kaplan-Meier estimates of achieving target BP for all patients with and without a CV event during follow-up.</a:t>
            </a:r>
          </a:p>
          <a:p>
            <a:pPr eaLnBrk="1" hangingPunct="1">
              <a:spcBef>
                <a:spcPct val="0"/>
              </a:spcBef>
            </a:pPr>
            <a:endParaRPr lang="en-CA" altLang="en-US" dirty="0"/>
          </a:p>
          <a:p>
            <a:pPr eaLnBrk="1" hangingPunct="1">
              <a:spcBef>
                <a:spcPct val="0"/>
              </a:spcBef>
            </a:pPr>
            <a:r>
              <a:rPr lang="en-CA" altLang="en-US" b="1" dirty="0"/>
              <a:t>Reference</a:t>
            </a:r>
          </a:p>
          <a:p>
            <a:pPr eaLnBrk="1" hangingPunct="1">
              <a:spcBef>
                <a:spcPct val="0"/>
              </a:spcBef>
            </a:pPr>
            <a:r>
              <a:rPr lang="en-CA" altLang="en-US" dirty="0" err="1"/>
              <a:t>Gradman</a:t>
            </a:r>
            <a:r>
              <a:rPr lang="en-CA" altLang="en-US" dirty="0"/>
              <a:t> AH, </a:t>
            </a:r>
            <a:r>
              <a:rPr lang="en-CA" altLang="en-US" dirty="0" err="1"/>
              <a:t>Parisé</a:t>
            </a:r>
            <a:r>
              <a:rPr lang="en-CA" altLang="en-US" dirty="0"/>
              <a:t> H, Lefebvre P, </a:t>
            </a:r>
            <a:r>
              <a:rPr lang="en-CA" altLang="en-US" i="1" dirty="0"/>
              <a:t>et al</a:t>
            </a:r>
            <a:r>
              <a:rPr lang="en-CA" altLang="en-US" dirty="0"/>
              <a:t>. Initial Combination Therapy Reduces the Risk of Cardiovascular Events in Hypertensive Patients: A Matched Cohort Study. </a:t>
            </a:r>
            <a:r>
              <a:rPr lang="en-CA" altLang="en-US" i="1" dirty="0"/>
              <a:t>Hypertension. </a:t>
            </a:r>
            <a:r>
              <a:rPr lang="en-CA" altLang="en-US" dirty="0"/>
              <a:t>2013; 61(2): 309-318.</a:t>
            </a:r>
          </a:p>
          <a:p>
            <a:pPr eaLnBrk="1" hangingPunct="1">
              <a:spcBef>
                <a:spcPct val="0"/>
              </a:spcBef>
            </a:pPr>
            <a:endParaRPr lang="en-CA" altLang="en-US" dirty="0"/>
          </a:p>
          <a:p>
            <a:pPr eaLnBrk="1" hangingPunct="1">
              <a:spcBef>
                <a:spcPct val="0"/>
              </a:spcBef>
            </a:pPr>
            <a:endParaRPr lang="en-CA" altLang="en-US" dirty="0"/>
          </a:p>
          <a:p>
            <a:pPr eaLnBrk="1" hangingPunct="1">
              <a:spcBef>
                <a:spcPct val="0"/>
              </a:spcBef>
            </a:pPr>
            <a:endParaRPr lang="en-CA" altLang="en-US" dirty="0"/>
          </a:p>
          <a:p>
            <a:pPr eaLnBrk="1" hangingPunct="1">
              <a:spcBef>
                <a:spcPct val="0"/>
              </a:spcBef>
            </a:pPr>
            <a:endParaRPr lang="en-CA" altLang="en-US" dirty="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56B436E-5FB2-4086-9C88-5405573084EB}" type="slidenum">
              <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949552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According to the Hypertension Canada 2017</a:t>
            </a:r>
            <a:r>
              <a:rPr lang="en-CA" baseline="0" dirty="0"/>
              <a:t> guidelines, the most compelling evidence for single pill combination as initial therapy comes from the ACCOMPLISH (</a:t>
            </a:r>
            <a:r>
              <a:rPr lang="en-CA" u="sng" baseline="0" dirty="0"/>
              <a:t>A</a:t>
            </a:r>
            <a:r>
              <a:rPr lang="en-CA" baseline="0" dirty="0"/>
              <a:t>voiding </a:t>
            </a:r>
            <a:r>
              <a:rPr lang="en-CA" u="sng" baseline="0" dirty="0"/>
              <a:t>C</a:t>
            </a:r>
            <a:r>
              <a:rPr lang="en-CA" baseline="0" dirty="0"/>
              <a:t>ardiovascular Events through </a:t>
            </a:r>
            <a:r>
              <a:rPr lang="en-CA" u="sng" baseline="0" dirty="0"/>
              <a:t>Com</a:t>
            </a:r>
            <a:r>
              <a:rPr lang="en-CA" baseline="0" dirty="0"/>
              <a:t>bination Therapy in </a:t>
            </a:r>
            <a:r>
              <a:rPr lang="en-CA" u="sng" baseline="0" dirty="0"/>
              <a:t>P</a:t>
            </a:r>
            <a:r>
              <a:rPr lang="en-CA" baseline="0" dirty="0"/>
              <a:t>atients </a:t>
            </a:r>
            <a:r>
              <a:rPr lang="en-CA" u="sng" baseline="0" dirty="0"/>
              <a:t>Li</a:t>
            </a:r>
            <a:r>
              <a:rPr lang="en-CA" baseline="0" dirty="0"/>
              <a:t>ving with </a:t>
            </a:r>
            <a:r>
              <a:rPr lang="en-CA" u="sng" baseline="0" dirty="0"/>
              <a:t>S</a:t>
            </a:r>
            <a:r>
              <a:rPr lang="en-CA" baseline="0" dirty="0"/>
              <a:t>ystolic </a:t>
            </a:r>
            <a:r>
              <a:rPr lang="en-CA" u="sng" baseline="0" dirty="0"/>
              <a:t>H</a:t>
            </a:r>
            <a:r>
              <a:rPr lang="en-CA" baseline="0" dirty="0"/>
              <a:t>ypertension) trial and the more recent HOPE-3 (</a:t>
            </a:r>
            <a:r>
              <a:rPr lang="en-CA" u="sng" baseline="0" dirty="0"/>
              <a:t>H</a:t>
            </a:r>
            <a:r>
              <a:rPr lang="en-CA" baseline="0" dirty="0"/>
              <a:t>eart </a:t>
            </a:r>
            <a:r>
              <a:rPr lang="en-CA" u="sng" baseline="0" dirty="0"/>
              <a:t>O</a:t>
            </a:r>
            <a:r>
              <a:rPr lang="en-CA" baseline="0" dirty="0"/>
              <a:t>utcomes </a:t>
            </a:r>
            <a:r>
              <a:rPr lang="en-CA" u="sng" baseline="0" dirty="0"/>
              <a:t>P</a:t>
            </a:r>
            <a:r>
              <a:rPr lang="en-CA" baseline="0" dirty="0"/>
              <a:t>revention </a:t>
            </a:r>
            <a:r>
              <a:rPr lang="en-CA" u="sng" baseline="0" dirty="0"/>
              <a:t>E</a:t>
            </a:r>
            <a:r>
              <a:rPr lang="en-CA" baseline="0" dirty="0"/>
              <a:t>valuation) trial.</a:t>
            </a:r>
          </a:p>
          <a:p>
            <a:endParaRPr lang="en-CA" baseline="0" dirty="0"/>
          </a:p>
          <a:p>
            <a:r>
              <a:rPr lang="en-US" dirty="0"/>
              <a:t>The HOPE-3 trial</a:t>
            </a:r>
            <a:r>
              <a:rPr lang="en-US" baseline="0" dirty="0"/>
              <a:t> </a:t>
            </a:r>
            <a:r>
              <a:rPr lang="en-US" dirty="0"/>
              <a:t>showed that the combination of </a:t>
            </a:r>
            <a:r>
              <a:rPr lang="en-US" dirty="0" err="1"/>
              <a:t>rosuvastatin</a:t>
            </a:r>
            <a:r>
              <a:rPr lang="en-US" dirty="0"/>
              <a:t> (10 mg per day), candesartan (16 mg per day), and hydrochlorothiazide (12.5 mg per day) was associated with a significantly lower rate of CV events than dual placebo among persons at intermediate risk who did not have CVD.</a:t>
            </a:r>
          </a:p>
          <a:p>
            <a:endParaRPr lang="en-US" baseline="0" dirty="0"/>
          </a:p>
          <a:p>
            <a:r>
              <a:rPr lang="en-US" baseline="0" dirty="0"/>
              <a:t>The ACCOMPLISH trial showed that a combination of benazepril-amlodipine was superior to benazepril-HCTZ in reducing major adverse cardiac events (9.6% vs. 11.8%, HR 0.80, 95% CI 0.72 to 0.90; P&lt;0.001).</a:t>
            </a:r>
            <a:endParaRPr lang="en-CA" baseline="0" dirty="0"/>
          </a:p>
          <a:p>
            <a:endParaRPr lang="en-CA" baseline="0" dirty="0"/>
          </a:p>
          <a:p>
            <a:r>
              <a:rPr lang="en-CA" b="1" dirty="0"/>
              <a:t>References</a:t>
            </a:r>
          </a:p>
          <a:p>
            <a:pPr marL="228600" indent="-228600">
              <a:buFont typeface="+mj-lt"/>
              <a:buAutoNum type="arabicPeriod"/>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err="1"/>
              <a:t>Lonn</a:t>
            </a:r>
            <a:r>
              <a:rPr lang="en-US" dirty="0"/>
              <a:t> EM, </a:t>
            </a:r>
            <a:r>
              <a:rPr lang="en-US" i="1" dirty="0"/>
              <a:t>et al</a:t>
            </a:r>
            <a:r>
              <a:rPr lang="en-US" dirty="0"/>
              <a:t>. Blood-pressure  lowering in intermediate-risk persons</a:t>
            </a:r>
            <a:r>
              <a:rPr lang="en-US" baseline="0" dirty="0"/>
              <a:t> without cardiovascular disease. </a:t>
            </a:r>
            <a:r>
              <a:rPr lang="en-US" i="1" baseline="0" dirty="0"/>
              <a:t>N </a:t>
            </a:r>
            <a:r>
              <a:rPr lang="en-US" i="1" baseline="0" dirty="0" err="1"/>
              <a:t>Engl</a:t>
            </a:r>
            <a:r>
              <a:rPr lang="en-US" i="1" baseline="0" dirty="0"/>
              <a:t> J Med</a:t>
            </a:r>
            <a:r>
              <a:rPr lang="en-US" baseline="0" dirty="0"/>
              <a:t>. 2016; 374: 2009-2020.</a:t>
            </a:r>
            <a:endParaRPr lang="en-US" dirty="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err="1"/>
              <a:t>Jamerson</a:t>
            </a:r>
            <a:r>
              <a:rPr lang="en-US" dirty="0"/>
              <a:t> K, </a:t>
            </a:r>
            <a:r>
              <a:rPr lang="en-US" i="1" dirty="0"/>
              <a:t>et al. </a:t>
            </a:r>
            <a:r>
              <a:rPr lang="en-US" dirty="0"/>
              <a:t>Benazepril plus </a:t>
            </a:r>
            <a:r>
              <a:rPr lang="en-US" dirty="0" err="1"/>
              <a:t>amiloride</a:t>
            </a:r>
            <a:r>
              <a:rPr lang="en-US" dirty="0"/>
              <a:t> or hydrochlorothiazide for hypertension in high-risk patients. </a:t>
            </a:r>
            <a:r>
              <a:rPr lang="en-US" i="1" dirty="0"/>
              <a:t>N </a:t>
            </a:r>
            <a:r>
              <a:rPr lang="en-US" i="1" dirty="0" err="1"/>
              <a:t>Engl</a:t>
            </a:r>
            <a:r>
              <a:rPr lang="en-US" i="1" baseline="0" dirty="0"/>
              <a:t> J Med</a:t>
            </a:r>
            <a:r>
              <a:rPr lang="en-US" baseline="0" dirty="0"/>
              <a:t>. 2008; 359: 2417-2428.</a:t>
            </a:r>
            <a:endParaRPr lang="en-US" b="1" dirty="0"/>
          </a:p>
          <a:p>
            <a:pPr marL="228600" indent="-228600">
              <a:buFont typeface="+mj-lt"/>
              <a:buAutoNum type="arabicPeriod"/>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50</a:t>
            </a:fld>
            <a:endParaRPr lang="en-US">
              <a:solidFill>
                <a:prstClr val="black"/>
              </a:solidFill>
              <a:latin typeface="Calibri"/>
            </a:endParaRPr>
          </a:p>
        </p:txBody>
      </p:sp>
    </p:spTree>
    <p:extLst>
      <p:ext uri="{BB962C8B-B14F-4D97-AF65-F5344CB8AC3E}">
        <p14:creationId xmlns:p14="http://schemas.microsoft.com/office/powerpoint/2010/main" val="2965014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t>The HOPE-3 trial included men 55 years of age or older and women 65 years of age or older who had at least one CV risk factor.  The median follow-up was 5.6 years.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20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The main</a:t>
            </a:r>
            <a:r>
              <a:rPr lang="en-US" sz="2000" baseline="0" dirty="0"/>
              <a:t> trial evaluated a f</a:t>
            </a:r>
            <a:r>
              <a:rPr lang="en-US" dirty="0"/>
              <a:t>ixed-dose combination of an ARB and a thiazide diuretic, cholesterol-lowering therapy with a statin, and the combination of both interventions in persons at intermediate cardiovascular risk.</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overall results show that the combination of rosuvastatin (10 mg per day), candesartan (16 mg per day), and hydrochlorothiazide (12.5 mg per day) was associated with a significantly lower rate of CV events than dual placebo among persons at intermediate risk who did not have CVD.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Reference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Lonn</a:t>
            </a:r>
            <a:r>
              <a:rPr lang="en-US" dirty="0"/>
              <a:t> EM, </a:t>
            </a:r>
            <a:r>
              <a:rPr lang="en-US" i="1" dirty="0"/>
              <a:t>et al</a:t>
            </a:r>
            <a:r>
              <a:rPr lang="en-US" dirty="0"/>
              <a:t>. Blood-pressure  lowering in intermediate-risk persons</a:t>
            </a:r>
            <a:r>
              <a:rPr lang="en-US" baseline="0" dirty="0"/>
              <a:t> without cardiovascular disease. </a:t>
            </a:r>
            <a:r>
              <a:rPr lang="en-US" i="1" baseline="0" dirty="0"/>
              <a:t>N </a:t>
            </a:r>
            <a:r>
              <a:rPr lang="en-US" i="1" baseline="0" dirty="0" err="1"/>
              <a:t>Engl</a:t>
            </a:r>
            <a:r>
              <a:rPr lang="en-US" i="1" baseline="0" dirty="0"/>
              <a:t> J Med</a:t>
            </a:r>
            <a:r>
              <a:rPr lang="en-US" baseline="0" dirty="0"/>
              <a:t>. 2016; 374: 2009-2020.</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45825-8802-4D02-8581-991AF4C76E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06969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In a pre-specified</a:t>
            </a:r>
            <a:r>
              <a:rPr lang="en-US" b="0" baseline="0" dirty="0"/>
              <a:t> subgroup analysis, subjects </a:t>
            </a:r>
            <a:r>
              <a:rPr lang="en-US" dirty="0"/>
              <a:t>in the upper third of SBP (&gt;143.5 mmHg; mean, 154.1±8.9 mmHg) with combination treatment had lower events for the first (HR, 0.73; 95% CI, 0.56 to 0.94), and second coprimary outcomes (HR, 0.76; 95% CI, 0.60 to 0.96).</a:t>
            </a:r>
            <a:r>
              <a:rPr lang="en-US" baseline="0" dirty="0"/>
              <a:t> </a:t>
            </a:r>
            <a:r>
              <a:rPr lang="en-US" dirty="0"/>
              <a:t>Effects were neutral in the middle and lower thirds.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There</a:t>
            </a:r>
            <a:r>
              <a:rPr lang="en-US" b="0" baseline="0" dirty="0"/>
              <a:t> was n</a:t>
            </a:r>
            <a:r>
              <a:rPr lang="en-US" b="0" dirty="0"/>
              <a:t>o significant difference in the rate of serious</a:t>
            </a:r>
            <a:r>
              <a:rPr lang="en-US" b="0" baseline="0" dirty="0"/>
              <a:t> AEs.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Reference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Lonn</a:t>
            </a:r>
            <a:r>
              <a:rPr lang="en-US" dirty="0"/>
              <a:t> EM, </a:t>
            </a:r>
            <a:r>
              <a:rPr lang="en-US" i="1" dirty="0"/>
              <a:t>et al</a:t>
            </a:r>
            <a:r>
              <a:rPr lang="en-US" dirty="0"/>
              <a:t>. Blood-pressure  lowering in intermediate-risk persons</a:t>
            </a:r>
            <a:r>
              <a:rPr lang="en-US" baseline="0" dirty="0"/>
              <a:t> without cardiovascular disease. </a:t>
            </a:r>
            <a:r>
              <a:rPr lang="en-US" i="1" baseline="0" dirty="0"/>
              <a:t>N </a:t>
            </a:r>
            <a:r>
              <a:rPr lang="en-US" i="1" baseline="0" dirty="0" err="1"/>
              <a:t>Engl</a:t>
            </a:r>
            <a:r>
              <a:rPr lang="en-US" i="1" baseline="0" dirty="0"/>
              <a:t> J Med</a:t>
            </a:r>
            <a:r>
              <a:rPr lang="en-US" baseline="0" dirty="0"/>
              <a:t>. 2016; 374: 2009-2020.</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pPr>
              <a:defRPr/>
            </a:pPr>
            <a:fld id="{EBF45825-8802-4D02-8581-991AF4C76E08}" type="slidenum">
              <a:rPr lang="en-US" smtClean="0">
                <a:solidFill>
                  <a:prstClr val="black"/>
                </a:solidFill>
                <a:latin typeface="Calibri"/>
              </a:rPr>
              <a:pPr>
                <a:defRPr/>
              </a:pPr>
              <a:t>52</a:t>
            </a:fld>
            <a:endParaRPr lang="en-US">
              <a:solidFill>
                <a:prstClr val="black"/>
              </a:solidFill>
              <a:latin typeface="Calibri"/>
            </a:endParaRPr>
          </a:p>
        </p:txBody>
      </p:sp>
    </p:spTree>
    <p:extLst>
      <p:ext uri="{BB962C8B-B14F-4D97-AF65-F5344CB8AC3E}">
        <p14:creationId xmlns:p14="http://schemas.microsoft.com/office/powerpoint/2010/main" val="25427906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t>The ACCOMPLISH trial included high-risk patients with hypertension and a history of CV events,</a:t>
            </a:r>
            <a:r>
              <a:rPr lang="en-US" sz="2000" baseline="0" dirty="0"/>
              <a:t> MI, revascularization, or stroke +/- chronic kidney disease, peripheral arterial disease, left ventricular hypertrophy, or diabetes mellitus.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study was terminated early after mean follow-up of 36 months because the pre-specified</a:t>
            </a:r>
            <a:r>
              <a:rPr lang="en-US" baseline="0" dirty="0"/>
              <a:t> stopping rule was exceeded.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Reference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Jamerson</a:t>
            </a:r>
            <a:r>
              <a:rPr lang="en-US" dirty="0"/>
              <a:t> K, </a:t>
            </a:r>
            <a:r>
              <a:rPr lang="en-US" i="1" dirty="0"/>
              <a:t>et al. </a:t>
            </a:r>
            <a:r>
              <a:rPr lang="en-US" dirty="0"/>
              <a:t>Benazepril plus amlodipine or hydrochlorothiazide for hypertension in high-risk patients. </a:t>
            </a:r>
            <a:r>
              <a:rPr lang="en-US" i="1" dirty="0"/>
              <a:t>N </a:t>
            </a:r>
            <a:r>
              <a:rPr lang="en-US" i="1" dirty="0" err="1"/>
              <a:t>Engl</a:t>
            </a:r>
            <a:r>
              <a:rPr lang="en-US" i="1" baseline="0" dirty="0"/>
              <a:t> J Med</a:t>
            </a:r>
            <a:r>
              <a:rPr lang="en-US" baseline="0" dirty="0"/>
              <a:t>. 2008; 359: 2417-2428.</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45825-8802-4D02-8581-991AF4C76E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25445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primary outcome was a composite of death from</a:t>
            </a:r>
            <a:r>
              <a:rPr lang="en-US" baseline="0" dirty="0"/>
              <a:t> CV causes, nonfatal MI, nonfatal stroke, hospitalization for angina, resuscitation after sudden cardiac arrest, and coronary revascularization.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 primary outcome event </a:t>
            </a:r>
            <a:r>
              <a:rPr lang="en-US" dirty="0"/>
              <a:t>occurred in 9.6%</a:t>
            </a:r>
            <a:r>
              <a:rPr lang="en-US" baseline="0" dirty="0"/>
              <a:t> of subjects in the ACEI-CCB group, and 11.8% in the ACEI-HCTZ group. </a:t>
            </a:r>
            <a:r>
              <a:rPr lang="en-US" dirty="0"/>
              <a:t>Absolute risk reduction with benazepril–amlodipine therapy was 2.2% and the relative risk reduction was 19.6% (HR, 0.80, 95% CI, 0.72 to 0.90; P&lt;0.001).</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The rates of drug discontinuations due to adverse events were similar in the two groups.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Reference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Jamerson</a:t>
            </a:r>
            <a:r>
              <a:rPr lang="en-US" dirty="0"/>
              <a:t> K, </a:t>
            </a:r>
            <a:r>
              <a:rPr lang="en-US" i="1" dirty="0"/>
              <a:t>et al. </a:t>
            </a:r>
            <a:r>
              <a:rPr lang="en-US" dirty="0"/>
              <a:t>Benazepril plus </a:t>
            </a:r>
            <a:r>
              <a:rPr lang="en-US" dirty="0" err="1"/>
              <a:t>amiloride</a:t>
            </a:r>
            <a:r>
              <a:rPr lang="en-US" dirty="0"/>
              <a:t> or hydrochlorothiazide for hypertension in high-risk patients. </a:t>
            </a:r>
            <a:r>
              <a:rPr lang="en-US" i="1" dirty="0"/>
              <a:t>N </a:t>
            </a:r>
            <a:r>
              <a:rPr lang="en-US" i="1" dirty="0" err="1"/>
              <a:t>Engl</a:t>
            </a:r>
            <a:r>
              <a:rPr lang="en-US" i="1" baseline="0" dirty="0"/>
              <a:t> J Med</a:t>
            </a:r>
            <a:r>
              <a:rPr lang="en-US" baseline="0" dirty="0"/>
              <a:t>. 2008; 359: 2417-2428.</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45825-8802-4D02-8581-991AF4C76E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52513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xfrm>
            <a:off x="1371600" y="630238"/>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en-US" dirty="0"/>
              <a:t>This </a:t>
            </a:r>
            <a:r>
              <a:rPr lang="fr-FR" altLang="en-US" dirty="0" err="1"/>
              <a:t>represents</a:t>
            </a:r>
            <a:r>
              <a:rPr lang="fr-FR" altLang="en-US" dirty="0"/>
              <a:t> the </a:t>
            </a:r>
            <a:r>
              <a:rPr lang="fr-FR" altLang="en-US" dirty="0" err="1"/>
              <a:t>latest</a:t>
            </a:r>
            <a:r>
              <a:rPr lang="fr-FR" altLang="en-US" dirty="0"/>
              <a:t> Hypertension</a:t>
            </a:r>
            <a:r>
              <a:rPr lang="fr-FR" altLang="en-US" baseline="0" dirty="0"/>
              <a:t> Canada 2017 </a:t>
            </a:r>
            <a:r>
              <a:rPr lang="fr-FR" altLang="en-US" baseline="0" dirty="0" err="1"/>
              <a:t>treatment</a:t>
            </a:r>
            <a:r>
              <a:rPr lang="fr-FR" altLang="en-US" baseline="0" dirty="0"/>
              <a:t> </a:t>
            </a:r>
            <a:r>
              <a:rPr lang="fr-FR" altLang="en-US" baseline="0" dirty="0" err="1"/>
              <a:t>algorithm</a:t>
            </a:r>
            <a:r>
              <a:rPr lang="fr-FR" altLang="en-US" baseline="0" dirty="0"/>
              <a:t> for 1st-line </a:t>
            </a:r>
            <a:r>
              <a:rPr lang="fr-FR" altLang="en-US" baseline="0" dirty="0" err="1"/>
              <a:t>treatment</a:t>
            </a:r>
            <a:r>
              <a:rPr lang="fr-FR" altLang="en-US" baseline="0" dirty="0"/>
              <a:t> of </a:t>
            </a:r>
            <a:r>
              <a:rPr lang="fr-FR" altLang="en-US" baseline="0" dirty="0" err="1"/>
              <a:t>adults</a:t>
            </a:r>
            <a:r>
              <a:rPr lang="fr-FR" altLang="en-US" baseline="0" dirty="0"/>
              <a:t> </a:t>
            </a:r>
            <a:r>
              <a:rPr lang="fr-FR" altLang="en-US" baseline="0" dirty="0" err="1"/>
              <a:t>with</a:t>
            </a:r>
            <a:r>
              <a:rPr lang="fr-FR" altLang="en-US" baseline="0" dirty="0"/>
              <a:t> hypertension </a:t>
            </a:r>
            <a:r>
              <a:rPr lang="fr-FR" altLang="en-US" baseline="0" dirty="0" err="1"/>
              <a:t>without</a:t>
            </a:r>
            <a:r>
              <a:rPr lang="fr-FR" altLang="en-US" baseline="0" dirty="0"/>
              <a:t> </a:t>
            </a:r>
            <a:r>
              <a:rPr lang="fr-FR" altLang="en-US" baseline="0" dirty="0" err="1"/>
              <a:t>other</a:t>
            </a:r>
            <a:r>
              <a:rPr lang="fr-FR" altLang="en-US" baseline="0" dirty="0"/>
              <a:t> </a:t>
            </a:r>
            <a:r>
              <a:rPr lang="fr-FR" altLang="en-US" baseline="0" dirty="0" err="1"/>
              <a:t>compelling</a:t>
            </a:r>
            <a:r>
              <a:rPr lang="fr-FR" altLang="en-US" baseline="0" dirty="0"/>
              <a:t> indications.</a:t>
            </a:r>
          </a:p>
          <a:p>
            <a:pPr eaLnBrk="1" hangingPunct="1">
              <a:spcBef>
                <a:spcPct val="0"/>
              </a:spcBef>
            </a:pPr>
            <a:endParaRPr lang="fr-FR" altLang="en-US" baseline="0" dirty="0"/>
          </a:p>
          <a:p>
            <a:r>
              <a:rPr lang="en-CA" b="1" dirty="0"/>
              <a:t>Reference</a:t>
            </a:r>
          </a:p>
          <a:p>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F4924FC5-CC4F-4EF7-ADE1-57E155D420CD}" type="slidenum">
              <a:rPr lang="en-CA" altLang="en-US">
                <a:solidFill>
                  <a:prstClr val="black"/>
                </a:solidFill>
                <a:latin typeface="Calibri" panose="020F0502020204030204" pitchFamily="34" charset="0"/>
              </a:rPr>
              <a:pPr>
                <a:defRPr/>
              </a:pPr>
              <a:t>55</a:t>
            </a:fld>
            <a:endParaRPr lang="en-CA"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7879225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This educational</a:t>
            </a:r>
            <a:r>
              <a:rPr lang="en-CA" baseline="0" dirty="0"/>
              <a:t> program has reviewed two of the 10 new recommendations in the Hypertension Canada 2017 guidelines. Both these recommendations address guidelines for first-line pharmacotherapy, namely strategies that offer greater effectiveness and convenience for patients.</a:t>
            </a: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56</a:t>
            </a:fld>
            <a:endParaRPr lang="en-US">
              <a:solidFill>
                <a:prstClr val="black"/>
              </a:solidFill>
              <a:latin typeface="Calibri"/>
            </a:endParaRPr>
          </a:p>
        </p:txBody>
      </p:sp>
    </p:spTree>
    <p:extLst>
      <p:ext uri="{BB962C8B-B14F-4D97-AF65-F5344CB8AC3E}">
        <p14:creationId xmlns:p14="http://schemas.microsoft.com/office/powerpoint/2010/main" val="3288786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This educational</a:t>
            </a:r>
            <a:r>
              <a:rPr lang="en-CA" baseline="0" dirty="0"/>
              <a:t> program has also reviewed two recommendations previously made by the Hypertension Canada 2016 guidelines. These two recommendations address guidelines for the assessment of hypertension and BP targets, and represent important changes that still remain very important for the optimal management of patients with hypertension.</a:t>
            </a: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57</a:t>
            </a:fld>
            <a:endParaRPr lang="en-US">
              <a:solidFill>
                <a:prstClr val="black"/>
              </a:solidFill>
              <a:latin typeface="Calibri"/>
            </a:endParaRPr>
          </a:p>
        </p:txBody>
      </p:sp>
    </p:spTree>
    <p:extLst>
      <p:ext uri="{BB962C8B-B14F-4D97-AF65-F5344CB8AC3E}">
        <p14:creationId xmlns:p14="http://schemas.microsoft.com/office/powerpoint/2010/main" val="3331562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Shape 761"/>
          <p:cNvSpPr>
            <a:spLocks noGrp="1" noRot="1" noChangeAspect="1"/>
          </p:cNvSpPr>
          <p:nvPr>
            <p:ph type="sldImg"/>
          </p:nvPr>
        </p:nvSpPr>
        <p:spPr>
          <a:prstGeom prst="rect">
            <a:avLst/>
          </a:prstGeom>
        </p:spPr>
        <p:txBody>
          <a:bodyPr/>
          <a:lstStyle/>
          <a:p>
            <a:endParaRPr/>
          </a:p>
        </p:txBody>
      </p:sp>
      <p:sp>
        <p:nvSpPr>
          <p:cNvPr id="762" name="Shape 762"/>
          <p:cNvSpPr>
            <a:spLocks noGrp="1"/>
          </p:cNvSpPr>
          <p:nvPr>
            <p:ph type="body" sz="quarter" idx="1"/>
          </p:nvPr>
        </p:nvSpPr>
        <p:spPr>
          <a:prstGeom prst="rect">
            <a:avLst/>
          </a:prstGeom>
        </p:spPr>
        <p:txBody>
          <a:bodyPr/>
          <a:lstStyle/>
          <a:p>
            <a:pPr>
              <a:defRPr sz="1000"/>
            </a:pPr>
            <a:r>
              <a:rPr dirty="0"/>
              <a:t>Ask your patients to visit the public section of the website for free access to the latest information and resources.</a:t>
            </a:r>
          </a:p>
          <a:p>
            <a:pPr>
              <a:defRPr sz="1000"/>
            </a:pPr>
            <a:endParaRPr dirty="0"/>
          </a:p>
          <a:p>
            <a:pPr>
              <a:defRPr sz="1000"/>
            </a:pPr>
            <a:r>
              <a:rPr dirty="0"/>
              <a:t>Special efforts are being made for health care professionals to have greater accessibility to hypertension resources.  Health care professionals can enroll at </a:t>
            </a:r>
            <a:r>
              <a:rPr u="sng" dirty="0">
                <a:solidFill>
                  <a:srgbClr val="0000FF"/>
                </a:solidFill>
                <a:uFill>
                  <a:solidFill>
                    <a:srgbClr val="0000FF"/>
                  </a:solidFill>
                </a:uFill>
                <a:hlinkClick r:id="rId3"/>
              </a:rPr>
              <a:t>www.hypertension.ca</a:t>
            </a:r>
            <a:r>
              <a:rPr dirty="0"/>
              <a:t> to get automated email notices when new or updated hypertension resources are available for you and for your patients.  </a:t>
            </a:r>
          </a:p>
          <a:p>
            <a:pPr>
              <a:defRPr sz="1000"/>
            </a:pPr>
            <a:endParaRPr dirty="0"/>
          </a:p>
          <a:p>
            <a:pPr>
              <a:defRPr sz="1000"/>
            </a:pPr>
            <a:r>
              <a:rPr dirty="0"/>
              <a:t>A case-based interactive lecture series on clinically important hypertension topics is available on the internet to provide additional learning opportunities, and for you to interact with national hypertension experts.   The lecture series will feature important clinical topics provided by national experts, with case presentations and an opportunity to ask questions and make comments.</a:t>
            </a:r>
          </a:p>
          <a:p>
            <a:pPr>
              <a:defRPr sz="1000"/>
            </a:pPr>
            <a:endParaRPr dirty="0"/>
          </a:p>
          <a:p>
            <a:pPr>
              <a:defRPr sz="1000"/>
            </a:pPr>
            <a:r>
              <a:rPr dirty="0"/>
              <a:t>We will also continue and expand our programs to train community leaders in hypertension.  </a:t>
            </a:r>
          </a:p>
        </p:txBody>
      </p:sp>
    </p:spTree>
    <p:extLst>
      <p:ext uri="{BB962C8B-B14F-4D97-AF65-F5344CB8AC3E}">
        <p14:creationId xmlns:p14="http://schemas.microsoft.com/office/powerpoint/2010/main" val="4274195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336369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4421"/>
            <a:ext cx="7886700" cy="861530"/>
          </a:xfrm>
        </p:spPr>
        <p:txBody>
          <a:bodyPr>
            <a:normAutofit/>
          </a:bodyPr>
          <a:lstStyle>
            <a:lvl1pPr algn="ctr">
              <a:defRPr sz="3200">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628650" y="2528888"/>
            <a:ext cx="7886700" cy="3569214"/>
          </a:xfrm>
        </p:spPr>
        <p:txBody>
          <a:bodyPr anchor="t"/>
          <a:lstStyle>
            <a:lvl1pPr marL="323850" indent="-323850">
              <a:lnSpc>
                <a:spcPct val="100000"/>
              </a:lnSpc>
              <a:spcBef>
                <a:spcPts val="600"/>
              </a:spcBef>
              <a:spcAft>
                <a:spcPts val="300"/>
              </a:spcAft>
              <a:buClr>
                <a:schemeClr val="accent1"/>
              </a:buClr>
              <a:tabLst/>
              <a:defRPr sz="2600"/>
            </a:lvl1pPr>
            <a:lvl2pPr marL="719138" indent="-261938">
              <a:lnSpc>
                <a:spcPct val="100000"/>
              </a:lnSpc>
              <a:spcBef>
                <a:spcPts val="600"/>
              </a:spcBef>
              <a:spcAft>
                <a:spcPts val="300"/>
              </a:spcAft>
              <a:buClr>
                <a:schemeClr val="bg2">
                  <a:lumMod val="50000"/>
                </a:schemeClr>
              </a:buClr>
              <a:tabLst/>
              <a:defRPr/>
            </a:lvl2pPr>
            <a:lvl3pPr>
              <a:lnSpc>
                <a:spcPct val="100000"/>
              </a:lnSpc>
              <a:spcBef>
                <a:spcPts val="600"/>
              </a:spcBef>
              <a:spcAft>
                <a:spcPts val="300"/>
              </a:spcAft>
              <a:buClr>
                <a:schemeClr val="bg2">
                  <a:lumMod val="50000"/>
                </a:schemeClr>
              </a:buClr>
              <a:defRPr/>
            </a:lvl3pPr>
            <a:lvl4pPr>
              <a:lnSpc>
                <a:spcPct val="100000"/>
              </a:lnSpc>
              <a:spcBef>
                <a:spcPts val="600"/>
              </a:spcBef>
              <a:spcAft>
                <a:spcPts val="300"/>
              </a:spcAft>
              <a:buClr>
                <a:schemeClr val="bg2">
                  <a:lumMod val="50000"/>
                </a:schemeClr>
              </a:buClr>
              <a:defRPr/>
            </a:lvl4pPr>
            <a:lvl5pPr>
              <a:lnSpc>
                <a:spcPct val="100000"/>
              </a:lnSpc>
              <a:spcBef>
                <a:spcPts val="600"/>
              </a:spcBef>
              <a:spcAft>
                <a:spcPts val="300"/>
              </a:spcAft>
              <a:buClr>
                <a:schemeClr val="bg2">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72354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09239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2535721"/>
            <a:ext cx="3886200" cy="38121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535721"/>
            <a:ext cx="3886200" cy="38121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6626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03852"/>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2519889"/>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3343801"/>
            <a:ext cx="3868340" cy="2962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2519889"/>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3343801"/>
            <a:ext cx="3887391" cy="2962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0257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863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C6BFBD1-F0D6-7B43-B540-41594AE6FE91}" type="datetimeFigureOut">
              <a:rPr lang="en-US" smtClean="0">
                <a:solidFill>
                  <a:srgbClr val="000000"/>
                </a:solidFill>
                <a:latin typeface="Calibri"/>
              </a:rPr>
              <a:pPr/>
              <a:t>17-06-01</a:t>
            </a:fld>
            <a:endParaRPr lang="en-US">
              <a:solidFill>
                <a:srgbClr val="000000"/>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srgbClr val="000000"/>
              </a:solidFill>
              <a:latin typeface="Calibri"/>
            </a:endParaRPr>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A2207911-4388-E247-8AB1-F14091C1CA07}" type="slidenum">
              <a:rPr lang="en-US" smtClean="0">
                <a:solidFill>
                  <a:srgbClr val="000000"/>
                </a:solidFill>
                <a:latin typeface="Calibri"/>
              </a:rPr>
              <a:pPr/>
              <a:t>‹#›</a:t>
            </a:fld>
            <a:endParaRPr lang="en-US">
              <a:solidFill>
                <a:srgbClr val="000000"/>
              </a:solidFill>
              <a:latin typeface="Calibri"/>
            </a:endParaRPr>
          </a:p>
        </p:txBody>
      </p:sp>
    </p:spTree>
    <p:extLst>
      <p:ext uri="{BB962C8B-B14F-4D97-AF65-F5344CB8AC3E}">
        <p14:creationId xmlns:p14="http://schemas.microsoft.com/office/powerpoint/2010/main" val="3084656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30165"/>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146039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530365"/>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30011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138271"/>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1668497"/>
            <a:ext cx="4629150" cy="45620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738471"/>
            <a:ext cx="2949178" cy="35678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41169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96966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217097"/>
            <a:ext cx="1971675" cy="495986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1217097"/>
            <a:ext cx="5800725" cy="49598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411737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4" Type="http://schemas.openxmlformats.org/officeDocument/2006/relationships/image" Target="file://localhost/Users/lynnbrenner/Desktop/Hypertension%20Canada%20Guidelines%20Campaign/PPT%20Slide/HTC_Cert_PPTSlide_2017_R1.jpg" TargetMode="Externa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r:link="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1015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2651738"/>
            <a:ext cx="7886700" cy="34463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685968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6"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8.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9.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chart" Target="../charts/char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oleObject" Target="../embeddings/oleObject1.bin"/><Relationship Id="rId5" Type="http://schemas.openxmlformats.org/officeDocument/2006/relationships/image" Target="../media/image1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3.xml"/><Relationship Id="rId4" Type="http://schemas.openxmlformats.org/officeDocument/2006/relationships/oleObject" Target="../embeddings/oleObject2.bin"/><Relationship Id="rId5" Type="http://schemas.openxmlformats.org/officeDocument/2006/relationships/image" Target="../media/image16.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7.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p:cNvSpPr>
          <p:nvPr>
            <p:ph type="title"/>
          </p:nvPr>
        </p:nvSpPr>
        <p:spPr>
          <a:xfrm>
            <a:off x="449675" y="1828801"/>
            <a:ext cx="8245405" cy="1470028"/>
          </a:xfrm>
          <a:prstGeom prst="rect">
            <a:avLst/>
          </a:prstGeom>
        </p:spPr>
        <p:txBody>
          <a:bodyPr>
            <a:normAutofit/>
          </a:bodyPr>
          <a:lstStyle/>
          <a:p>
            <a:pPr defTabSz="914400">
              <a:defRPr sz="4400">
                <a:solidFill>
                  <a:srgbClr val="000000"/>
                </a:solidFill>
              </a:defRPr>
            </a:pPr>
            <a:r>
              <a:rPr lang="en-CA" dirty="0">
                <a:ea typeface="Calibri" charset="0"/>
                <a:cs typeface="Calibri" charset="0"/>
              </a:rPr>
              <a:t/>
            </a:r>
            <a:br>
              <a:rPr lang="en-CA" dirty="0">
                <a:ea typeface="Calibri" charset="0"/>
                <a:cs typeface="Calibri" charset="0"/>
              </a:rPr>
            </a:br>
            <a:r>
              <a:rPr lang="en-CA" dirty="0">
                <a:solidFill>
                  <a:srgbClr val="C00000"/>
                </a:solidFill>
                <a:ea typeface="Calibri" charset="0"/>
                <a:cs typeface="Calibri" charset="0"/>
              </a:rPr>
              <a:t>Hypertension 2017</a:t>
            </a:r>
            <a:endParaRPr dirty="0">
              <a:solidFill>
                <a:srgbClr val="C00000"/>
              </a:solidFill>
              <a:ea typeface="Calibri" charset="0"/>
              <a:cs typeface="Calibri" charset="0"/>
            </a:endParaRPr>
          </a:p>
        </p:txBody>
      </p:sp>
      <p:sp>
        <p:nvSpPr>
          <p:cNvPr id="186" name="Shape 186"/>
          <p:cNvSpPr>
            <a:spLocks noGrp="1"/>
          </p:cNvSpPr>
          <p:nvPr>
            <p:ph type="body" sz="half" idx="1"/>
          </p:nvPr>
        </p:nvSpPr>
        <p:spPr>
          <a:xfrm>
            <a:off x="575933" y="3496734"/>
            <a:ext cx="7992889" cy="1752602"/>
          </a:xfrm>
          <a:prstGeom prst="rect">
            <a:avLst/>
          </a:prstGeom>
        </p:spPr>
        <p:txBody>
          <a:bodyPr/>
          <a:lstStyle/>
          <a:p>
            <a:pPr>
              <a:lnSpc>
                <a:spcPct val="80000"/>
              </a:lnSpc>
              <a:defRPr sz="3200" b="0">
                <a:latin typeface="Calibri Light"/>
                <a:ea typeface="Calibri Light"/>
                <a:cs typeface="Calibri Light"/>
                <a:sym typeface="Calibri Light"/>
              </a:defRPr>
            </a:pPr>
            <a:r>
              <a:rPr lang="en-CA" dirty="0">
                <a:latin typeface="Calibri" charset="0"/>
                <a:ea typeface="Calibri" charset="0"/>
                <a:cs typeface="Calibri" charset="0"/>
                <a:sym typeface="Calibri Light"/>
              </a:rPr>
              <a:t>Putting the Evidence into Practice</a:t>
            </a:r>
            <a:endParaRPr dirty="0">
              <a:latin typeface="Calibri" charset="0"/>
              <a:ea typeface="Calibri" charset="0"/>
              <a:cs typeface="Calibri" charset="0"/>
            </a:endParaRPr>
          </a:p>
        </p:txBody>
      </p:sp>
    </p:spTree>
    <p:extLst>
      <p:ext uri="{BB962C8B-B14F-4D97-AF65-F5344CB8AC3E}">
        <p14:creationId xmlns:p14="http://schemas.microsoft.com/office/powerpoint/2010/main" val="3389741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p:txBody>
          <a:bodyPr/>
          <a:lstStyle/>
          <a:p>
            <a:r>
              <a:rPr lang="fr-FR" dirty="0" err="1"/>
              <a:t>Relationships</a:t>
            </a:r>
            <a:r>
              <a:rPr lang="fr-FR" dirty="0"/>
              <a:t> </a:t>
            </a:r>
            <a:r>
              <a:rPr lang="fr-FR" dirty="0" err="1"/>
              <a:t>with</a:t>
            </a:r>
            <a:r>
              <a:rPr lang="fr-FR" dirty="0"/>
              <a:t> commercial </a:t>
            </a:r>
            <a:r>
              <a:rPr lang="fr-FR" dirty="0" err="1"/>
              <a:t>interests</a:t>
            </a:r>
            <a:r>
              <a:rPr lang="fr-FR" dirty="0"/>
              <a:t>:</a:t>
            </a:r>
          </a:p>
          <a:p>
            <a:pPr lvl="1"/>
            <a:r>
              <a:rPr lang="fr-FR" dirty="0"/>
              <a:t>Grants/</a:t>
            </a:r>
            <a:r>
              <a:rPr lang="fr-FR" dirty="0" err="1"/>
              <a:t>Research</a:t>
            </a:r>
            <a:r>
              <a:rPr lang="fr-FR" dirty="0"/>
              <a:t> Support: </a:t>
            </a:r>
          </a:p>
          <a:p>
            <a:pPr lvl="1"/>
            <a:r>
              <a:rPr lang="fr-FR" dirty="0"/>
              <a:t>Speakers Bureau/</a:t>
            </a:r>
            <a:r>
              <a:rPr lang="fr-FR" dirty="0" err="1"/>
              <a:t>Honoraria</a:t>
            </a:r>
            <a:r>
              <a:rPr lang="fr-FR" dirty="0"/>
              <a:t>: </a:t>
            </a:r>
          </a:p>
          <a:p>
            <a:pPr lvl="1"/>
            <a:r>
              <a:rPr lang="fr-FR" dirty="0"/>
              <a:t>Consulting </a:t>
            </a:r>
            <a:r>
              <a:rPr lang="fr-FR" dirty="0" err="1"/>
              <a:t>Fees</a:t>
            </a:r>
            <a:r>
              <a:rPr lang="fr-FR" dirty="0"/>
              <a:t>: </a:t>
            </a:r>
          </a:p>
          <a:p>
            <a:pPr lvl="1"/>
            <a:r>
              <a:rPr lang="fr-FR" dirty="0"/>
              <a:t>Data </a:t>
            </a:r>
            <a:r>
              <a:rPr lang="fr-FR" dirty="0" err="1"/>
              <a:t>Safety</a:t>
            </a:r>
            <a:r>
              <a:rPr lang="fr-FR" dirty="0"/>
              <a:t> and Monitoring: </a:t>
            </a:r>
          </a:p>
        </p:txBody>
      </p:sp>
      <p:sp>
        <p:nvSpPr>
          <p:cNvPr id="6" name="Titre 5"/>
          <p:cNvSpPr>
            <a:spLocks noGrp="1"/>
          </p:cNvSpPr>
          <p:nvPr>
            <p:ph type="title"/>
          </p:nvPr>
        </p:nvSpPr>
        <p:spPr/>
        <p:txBody>
          <a:bodyPr/>
          <a:lstStyle/>
          <a:p>
            <a:r>
              <a:rPr lang="fr-FR" dirty="0" err="1"/>
              <a:t>Disclosures</a:t>
            </a:r>
            <a:endParaRPr lang="fr-FR" dirty="0"/>
          </a:p>
        </p:txBody>
      </p:sp>
    </p:spTree>
    <p:extLst>
      <p:ext uri="{BB962C8B-B14F-4D97-AF65-F5344CB8AC3E}">
        <p14:creationId xmlns:p14="http://schemas.microsoft.com/office/powerpoint/2010/main" val="62497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spcBef>
                <a:spcPts val="1200"/>
              </a:spcBef>
            </a:pPr>
            <a:r>
              <a:rPr lang="fr-FR" dirty="0"/>
              <a:t>This program has </a:t>
            </a:r>
            <a:r>
              <a:rPr lang="fr-FR" dirty="0" err="1"/>
              <a:t>received</a:t>
            </a:r>
            <a:r>
              <a:rPr lang="fr-FR" dirty="0"/>
              <a:t> </a:t>
            </a:r>
            <a:r>
              <a:rPr lang="fr-FR" dirty="0" err="1"/>
              <a:t>financial</a:t>
            </a:r>
            <a:r>
              <a:rPr lang="fr-FR" dirty="0"/>
              <a:t> support </a:t>
            </a:r>
            <a:r>
              <a:rPr lang="fr-FR" dirty="0" err="1"/>
              <a:t>from</a:t>
            </a:r>
            <a:r>
              <a:rPr lang="fr-FR" dirty="0"/>
              <a:t> </a:t>
            </a:r>
            <a:r>
              <a:rPr lang="fr-FR" dirty="0" err="1"/>
              <a:t>Servier</a:t>
            </a:r>
            <a:r>
              <a:rPr lang="fr-FR" dirty="0"/>
              <a:t> Canada in the </a:t>
            </a:r>
            <a:r>
              <a:rPr lang="fr-FR" dirty="0" err="1"/>
              <a:t>form</a:t>
            </a:r>
            <a:r>
              <a:rPr lang="fr-FR" dirty="0"/>
              <a:t> of an </a:t>
            </a:r>
            <a:r>
              <a:rPr lang="fr-FR" dirty="0" err="1"/>
              <a:t>educational</a:t>
            </a:r>
            <a:r>
              <a:rPr lang="fr-FR" dirty="0"/>
              <a:t> </a:t>
            </a:r>
            <a:r>
              <a:rPr lang="fr-FR" dirty="0" err="1"/>
              <a:t>grant</a:t>
            </a:r>
            <a:endParaRPr lang="fr-FR" dirty="0"/>
          </a:p>
          <a:p>
            <a:pPr>
              <a:spcBef>
                <a:spcPts val="1200"/>
              </a:spcBef>
            </a:pPr>
            <a:r>
              <a:rPr lang="fr-FR" dirty="0"/>
              <a:t>This program has not </a:t>
            </a:r>
            <a:r>
              <a:rPr lang="fr-FR" dirty="0" err="1"/>
              <a:t>received</a:t>
            </a:r>
            <a:r>
              <a:rPr lang="fr-FR" dirty="0"/>
              <a:t> </a:t>
            </a:r>
            <a:r>
              <a:rPr lang="fr-FR" dirty="0" err="1"/>
              <a:t>any</a:t>
            </a:r>
            <a:r>
              <a:rPr lang="fr-FR" dirty="0"/>
              <a:t> in-</a:t>
            </a:r>
            <a:r>
              <a:rPr lang="fr-FR" dirty="0" err="1"/>
              <a:t>kind</a:t>
            </a:r>
            <a:r>
              <a:rPr lang="fr-FR" dirty="0"/>
              <a:t> support</a:t>
            </a:r>
          </a:p>
          <a:p>
            <a:pPr>
              <a:spcBef>
                <a:spcPts val="1200"/>
              </a:spcBef>
            </a:pPr>
            <a:r>
              <a:rPr lang="fr-FR" dirty="0" err="1"/>
              <a:t>Potential</a:t>
            </a:r>
            <a:r>
              <a:rPr lang="fr-FR" dirty="0"/>
              <a:t> for </a:t>
            </a:r>
            <a:r>
              <a:rPr lang="fr-FR" dirty="0" err="1"/>
              <a:t>conflict</a:t>
            </a:r>
            <a:r>
              <a:rPr lang="fr-FR" dirty="0"/>
              <a:t>(s) of </a:t>
            </a:r>
            <a:r>
              <a:rPr lang="fr-FR" dirty="0" err="1"/>
              <a:t>interest</a:t>
            </a:r>
            <a:r>
              <a:rPr lang="fr-FR" dirty="0"/>
              <a:t>:</a:t>
            </a:r>
          </a:p>
          <a:p>
            <a:pPr lvl="1">
              <a:spcBef>
                <a:spcPts val="1200"/>
              </a:spcBef>
            </a:pPr>
            <a:r>
              <a:rPr lang="fr-FR" dirty="0"/>
              <a:t>_______has </a:t>
            </a:r>
            <a:r>
              <a:rPr lang="fr-FR" dirty="0" err="1"/>
              <a:t>received</a:t>
            </a:r>
            <a:r>
              <a:rPr lang="fr-FR" dirty="0"/>
              <a:t>  an </a:t>
            </a:r>
            <a:r>
              <a:rPr lang="fr-FR" dirty="0" err="1"/>
              <a:t>honoraria</a:t>
            </a:r>
            <a:r>
              <a:rPr lang="fr-FR" dirty="0"/>
              <a:t> </a:t>
            </a:r>
            <a:r>
              <a:rPr lang="fr-FR" dirty="0" err="1"/>
              <a:t>funding</a:t>
            </a:r>
            <a:r>
              <a:rPr lang="fr-FR" dirty="0"/>
              <a:t> </a:t>
            </a:r>
            <a:r>
              <a:rPr lang="fr-FR" dirty="0" err="1"/>
              <a:t>from</a:t>
            </a:r>
            <a:r>
              <a:rPr lang="fr-FR" dirty="0"/>
              <a:t> </a:t>
            </a:r>
            <a:r>
              <a:rPr lang="fr-FR" dirty="0" err="1"/>
              <a:t>Servier</a:t>
            </a:r>
            <a:r>
              <a:rPr lang="fr-FR" dirty="0"/>
              <a:t> Canada, </a:t>
            </a:r>
            <a:r>
              <a:rPr lang="fr-FR" dirty="0" err="1"/>
              <a:t>who</a:t>
            </a:r>
            <a:r>
              <a:rPr lang="fr-FR" dirty="0"/>
              <a:t> has </a:t>
            </a:r>
            <a:r>
              <a:rPr lang="fr-FR" dirty="0" err="1"/>
              <a:t>product</a:t>
            </a:r>
            <a:r>
              <a:rPr lang="fr-FR" dirty="0"/>
              <a:t>(s) in </a:t>
            </a:r>
            <a:r>
              <a:rPr lang="fr-FR" dirty="0" err="1"/>
              <a:t>this</a:t>
            </a:r>
            <a:r>
              <a:rPr lang="fr-FR" dirty="0"/>
              <a:t> </a:t>
            </a:r>
            <a:r>
              <a:rPr lang="fr-FR" dirty="0" err="1"/>
              <a:t>therapeutic</a:t>
            </a:r>
            <a:r>
              <a:rPr lang="fr-FR" dirty="0"/>
              <a:t> area</a:t>
            </a:r>
          </a:p>
        </p:txBody>
      </p:sp>
      <p:sp>
        <p:nvSpPr>
          <p:cNvPr id="5" name="Titre 4"/>
          <p:cNvSpPr>
            <a:spLocks noGrp="1"/>
          </p:cNvSpPr>
          <p:nvPr>
            <p:ph type="title"/>
          </p:nvPr>
        </p:nvSpPr>
        <p:spPr/>
        <p:txBody>
          <a:bodyPr/>
          <a:lstStyle/>
          <a:p>
            <a:r>
              <a:rPr lang="fr-FR" dirty="0" err="1"/>
              <a:t>Disclosure</a:t>
            </a:r>
            <a:r>
              <a:rPr lang="fr-FR" dirty="0"/>
              <a:t> of Commercial Support</a:t>
            </a:r>
          </a:p>
        </p:txBody>
      </p:sp>
    </p:spTree>
    <p:extLst>
      <p:ext uri="{BB962C8B-B14F-4D97-AF65-F5344CB8AC3E}">
        <p14:creationId xmlns:p14="http://schemas.microsoft.com/office/powerpoint/2010/main" val="1482727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a:t>The information </a:t>
            </a:r>
            <a:r>
              <a:rPr lang="fr-FR" dirty="0" err="1"/>
              <a:t>presented</a:t>
            </a:r>
            <a:r>
              <a:rPr lang="fr-FR" dirty="0"/>
              <a:t> </a:t>
            </a:r>
            <a:r>
              <a:rPr lang="fr-FR" dirty="0" err="1"/>
              <a:t>is</a:t>
            </a:r>
            <a:r>
              <a:rPr lang="fr-FR" dirty="0"/>
              <a:t> </a:t>
            </a:r>
            <a:r>
              <a:rPr lang="fr-FR" dirty="0" err="1"/>
              <a:t>based</a:t>
            </a:r>
            <a:r>
              <a:rPr lang="fr-FR" dirty="0"/>
              <a:t> on </a:t>
            </a:r>
            <a:r>
              <a:rPr lang="fr-FR" dirty="0" err="1"/>
              <a:t>recent</a:t>
            </a:r>
            <a:r>
              <a:rPr lang="fr-FR" dirty="0"/>
              <a:t> information </a:t>
            </a:r>
            <a:r>
              <a:rPr lang="fr-FR" dirty="0" err="1"/>
              <a:t>that</a:t>
            </a:r>
            <a:r>
              <a:rPr lang="fr-FR" dirty="0"/>
              <a:t> </a:t>
            </a:r>
            <a:r>
              <a:rPr lang="fr-FR" dirty="0" err="1"/>
              <a:t>is</a:t>
            </a:r>
            <a:r>
              <a:rPr lang="fr-FR" dirty="0"/>
              <a:t> </a:t>
            </a:r>
            <a:r>
              <a:rPr lang="fr-FR" dirty="0" err="1"/>
              <a:t>explicitly</a:t>
            </a:r>
            <a:r>
              <a:rPr lang="fr-FR" dirty="0"/>
              <a:t> ‘‘</a:t>
            </a:r>
            <a:r>
              <a:rPr lang="fr-FR" dirty="0" err="1"/>
              <a:t>evidence-based</a:t>
            </a:r>
            <a:r>
              <a:rPr lang="fr-FR" dirty="0"/>
              <a:t>’’ and </a:t>
            </a:r>
            <a:br>
              <a:rPr lang="fr-FR" dirty="0"/>
            </a:br>
            <a:r>
              <a:rPr lang="fr-FR" dirty="0" err="1"/>
              <a:t>is</a:t>
            </a:r>
            <a:r>
              <a:rPr lang="fr-FR" dirty="0"/>
              <a:t> </a:t>
            </a:r>
            <a:r>
              <a:rPr lang="fr-FR" dirty="0" err="1"/>
              <a:t>solely</a:t>
            </a:r>
            <a:r>
              <a:rPr lang="fr-FR" dirty="0"/>
              <a:t> </a:t>
            </a:r>
            <a:r>
              <a:rPr lang="fr-FR" dirty="0" err="1"/>
              <a:t>based</a:t>
            </a:r>
            <a:r>
              <a:rPr lang="fr-FR" dirty="0"/>
              <a:t> on Hypertension Canada Guidelines</a:t>
            </a:r>
          </a:p>
        </p:txBody>
      </p:sp>
      <p:sp>
        <p:nvSpPr>
          <p:cNvPr id="3" name="Titre 2"/>
          <p:cNvSpPr>
            <a:spLocks noGrp="1"/>
          </p:cNvSpPr>
          <p:nvPr>
            <p:ph type="title"/>
          </p:nvPr>
        </p:nvSpPr>
        <p:spPr/>
        <p:txBody>
          <a:bodyPr/>
          <a:lstStyle/>
          <a:p>
            <a:r>
              <a:rPr lang="fr-FR" dirty="0" err="1"/>
              <a:t>Mitigating</a:t>
            </a:r>
            <a:r>
              <a:rPr lang="fr-FR" dirty="0"/>
              <a:t> </a:t>
            </a:r>
            <a:r>
              <a:rPr lang="fr-FR" dirty="0" err="1"/>
              <a:t>Potential</a:t>
            </a:r>
            <a:r>
              <a:rPr lang="fr-FR" dirty="0"/>
              <a:t> </a:t>
            </a:r>
            <a:r>
              <a:rPr lang="fr-FR" dirty="0" err="1"/>
              <a:t>Bias</a:t>
            </a:r>
            <a:endParaRPr lang="fr-FR" dirty="0"/>
          </a:p>
        </p:txBody>
      </p:sp>
    </p:spTree>
    <p:extLst>
      <p:ext uri="{BB962C8B-B14F-4D97-AF65-F5344CB8AC3E}">
        <p14:creationId xmlns:p14="http://schemas.microsoft.com/office/powerpoint/2010/main" val="524433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a:spcBef>
                <a:spcPts val="1200"/>
              </a:spcBef>
              <a:defRPr sz="2700"/>
            </a:pPr>
            <a:r>
              <a:rPr lang="fr-FR" dirty="0"/>
              <a:t>Canada has the </a:t>
            </a:r>
            <a:r>
              <a:rPr lang="fr-FR" dirty="0" err="1"/>
              <a:t>world’s</a:t>
            </a:r>
            <a:r>
              <a:rPr lang="fr-FR" dirty="0"/>
              <a:t> </a:t>
            </a:r>
            <a:r>
              <a:rPr lang="fr-FR" dirty="0" err="1"/>
              <a:t>highest</a:t>
            </a:r>
            <a:r>
              <a:rPr lang="fr-FR" dirty="0"/>
              <a:t> </a:t>
            </a:r>
            <a:r>
              <a:rPr lang="fr-FR" dirty="0" err="1"/>
              <a:t>reported</a:t>
            </a:r>
            <a:r>
              <a:rPr lang="fr-FR" dirty="0"/>
              <a:t> national </a:t>
            </a:r>
            <a:r>
              <a:rPr lang="fr-FR" dirty="0" err="1"/>
              <a:t>blood</a:t>
            </a:r>
            <a:r>
              <a:rPr lang="fr-FR" dirty="0"/>
              <a:t> pressure control rates </a:t>
            </a:r>
          </a:p>
          <a:p>
            <a:pPr>
              <a:spcBef>
                <a:spcPts val="1200"/>
              </a:spcBef>
              <a:defRPr sz="2700"/>
            </a:pPr>
            <a:r>
              <a:rPr lang="fr-FR" dirty="0"/>
              <a:t>Hypertension Canada </a:t>
            </a:r>
            <a:r>
              <a:rPr lang="fr-FR" dirty="0" err="1"/>
              <a:t>is</a:t>
            </a:r>
            <a:r>
              <a:rPr lang="fr-FR" dirty="0"/>
              <a:t> </a:t>
            </a:r>
            <a:r>
              <a:rPr lang="fr-FR" dirty="0" err="1"/>
              <a:t>known</a:t>
            </a:r>
            <a:r>
              <a:rPr lang="fr-FR" dirty="0"/>
              <a:t> as the </a:t>
            </a:r>
            <a:r>
              <a:rPr lang="fr-FR" dirty="0" err="1"/>
              <a:t>most</a:t>
            </a:r>
            <a:r>
              <a:rPr lang="fr-FR" dirty="0"/>
              <a:t> </a:t>
            </a:r>
            <a:r>
              <a:rPr lang="fr-FR" dirty="0" err="1"/>
              <a:t>credible</a:t>
            </a:r>
            <a:r>
              <a:rPr lang="fr-FR" dirty="0"/>
              <a:t> source for </a:t>
            </a:r>
            <a:r>
              <a:rPr lang="fr-FR" dirty="0" err="1"/>
              <a:t>evidence-based</a:t>
            </a:r>
            <a:r>
              <a:rPr lang="fr-FR" dirty="0"/>
              <a:t> hypertension guidelines, </a:t>
            </a:r>
            <a:r>
              <a:rPr lang="fr-FR" dirty="0" err="1"/>
              <a:t>with</a:t>
            </a:r>
            <a:r>
              <a:rPr lang="fr-FR" dirty="0"/>
              <a:t> </a:t>
            </a:r>
            <a:r>
              <a:rPr lang="fr-FR" dirty="0" err="1"/>
              <a:t>annual</a:t>
            </a:r>
            <a:r>
              <a:rPr lang="fr-FR" dirty="0"/>
              <a:t> updates, a </a:t>
            </a:r>
            <a:r>
              <a:rPr lang="fr-FR" dirty="0" err="1"/>
              <a:t>well-validated</a:t>
            </a:r>
            <a:r>
              <a:rPr lang="fr-FR" dirty="0"/>
              <a:t> </a:t>
            </a:r>
            <a:r>
              <a:rPr lang="fr-FR" dirty="0" err="1"/>
              <a:t>review</a:t>
            </a:r>
            <a:r>
              <a:rPr lang="fr-FR" dirty="0"/>
              <a:t> </a:t>
            </a:r>
            <a:r>
              <a:rPr lang="fr-FR" dirty="0" err="1"/>
              <a:t>process</a:t>
            </a:r>
            <a:r>
              <a:rPr lang="fr-FR" dirty="0"/>
              <a:t> and effective </a:t>
            </a:r>
            <a:r>
              <a:rPr lang="fr-FR" dirty="0" err="1"/>
              <a:t>dissemination</a:t>
            </a:r>
            <a:r>
              <a:rPr lang="fr-FR" dirty="0"/>
              <a:t> and </a:t>
            </a:r>
            <a:r>
              <a:rPr lang="fr-FR" dirty="0" err="1"/>
              <a:t>implementation</a:t>
            </a:r>
            <a:r>
              <a:rPr lang="fr-FR" dirty="0"/>
              <a:t> techniques </a:t>
            </a:r>
            <a:r>
              <a:rPr lang="fr-FR" dirty="0" err="1"/>
              <a:t>across</a:t>
            </a:r>
            <a:r>
              <a:rPr lang="fr-FR" dirty="0"/>
              <a:t> Canada</a:t>
            </a:r>
          </a:p>
        </p:txBody>
      </p:sp>
      <p:sp>
        <p:nvSpPr>
          <p:cNvPr id="3" name="Titre 2"/>
          <p:cNvSpPr>
            <a:spLocks noGrp="1"/>
          </p:cNvSpPr>
          <p:nvPr>
            <p:ph type="title"/>
          </p:nvPr>
        </p:nvSpPr>
        <p:spPr/>
        <p:txBody>
          <a:bodyPr/>
          <a:lstStyle/>
          <a:p>
            <a:r>
              <a:rPr lang="fr-FR" dirty="0"/>
              <a:t>Evidence-</a:t>
            </a:r>
            <a:r>
              <a:rPr lang="fr-FR" dirty="0" err="1"/>
              <a:t>Based</a:t>
            </a:r>
            <a:r>
              <a:rPr lang="fr-FR" dirty="0"/>
              <a:t> </a:t>
            </a:r>
            <a:r>
              <a:rPr lang="fr-FR" dirty="0" err="1"/>
              <a:t>Annual</a:t>
            </a:r>
            <a:r>
              <a:rPr lang="fr-FR" dirty="0"/>
              <a:t> Guidelines</a:t>
            </a:r>
          </a:p>
        </p:txBody>
      </p:sp>
    </p:spTree>
    <p:extLst>
      <p:ext uri="{BB962C8B-B14F-4D97-AF65-F5344CB8AC3E}">
        <p14:creationId xmlns:p14="http://schemas.microsoft.com/office/powerpoint/2010/main" val="783496143"/>
      </p:ext>
    </p:extLst>
  </p:cSld>
  <p:clrMapOvr>
    <a:masterClrMapping/>
  </p:clrMapOvr>
  <p:transition xmlns:p14="http://schemas.microsoft.com/office/powerpoint/2010/mai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628650" y="2528888"/>
            <a:ext cx="8172450" cy="3814762"/>
          </a:xfrm>
        </p:spPr>
        <p:txBody>
          <a:bodyPr>
            <a:noAutofit/>
          </a:bodyPr>
          <a:lstStyle/>
          <a:p>
            <a:pPr marL="0" indent="0">
              <a:spcBef>
                <a:spcPts val="1200"/>
              </a:spcBef>
              <a:buNone/>
            </a:pPr>
            <a:r>
              <a:rPr lang="fr-FR" sz="2500" dirty="0"/>
              <a:t>At the conclusion of </a:t>
            </a:r>
            <a:r>
              <a:rPr lang="fr-FR" sz="2500" dirty="0" err="1"/>
              <a:t>this</a:t>
            </a:r>
            <a:r>
              <a:rPr lang="fr-FR" sz="2500" dirty="0"/>
              <a:t> </a:t>
            </a:r>
            <a:r>
              <a:rPr lang="fr-FR" sz="2500" dirty="0" err="1"/>
              <a:t>activity</a:t>
            </a:r>
            <a:r>
              <a:rPr lang="fr-FR" sz="2500" dirty="0"/>
              <a:t>, participants </a:t>
            </a:r>
            <a:r>
              <a:rPr lang="fr-FR" sz="2500" dirty="0" err="1"/>
              <a:t>will</a:t>
            </a:r>
            <a:r>
              <a:rPr lang="fr-FR" sz="2500" dirty="0"/>
              <a:t> </a:t>
            </a:r>
            <a:r>
              <a:rPr lang="fr-FR" sz="2500" dirty="0" err="1"/>
              <a:t>be</a:t>
            </a:r>
            <a:r>
              <a:rPr lang="fr-FR" sz="2500" dirty="0"/>
              <a:t> able to:</a:t>
            </a:r>
          </a:p>
          <a:p>
            <a:pPr>
              <a:spcBef>
                <a:spcPts val="1200"/>
              </a:spcBef>
            </a:pPr>
            <a:r>
              <a:rPr lang="fr-FR" sz="2400" dirty="0" err="1"/>
              <a:t>Apply</a:t>
            </a:r>
            <a:r>
              <a:rPr lang="fr-FR" sz="2400" dirty="0"/>
              <a:t> </a:t>
            </a:r>
            <a:r>
              <a:rPr lang="fr-FR" sz="2400" dirty="0" err="1"/>
              <a:t>appropriate</a:t>
            </a:r>
            <a:r>
              <a:rPr lang="fr-FR" sz="2400" dirty="0"/>
              <a:t> </a:t>
            </a:r>
            <a:r>
              <a:rPr lang="fr-FR" sz="2400" dirty="0" err="1"/>
              <a:t>methods</a:t>
            </a:r>
            <a:r>
              <a:rPr lang="fr-FR" sz="2400" dirty="0"/>
              <a:t> for </a:t>
            </a:r>
            <a:r>
              <a:rPr lang="fr-FR" sz="2400" dirty="0" err="1"/>
              <a:t>making</a:t>
            </a:r>
            <a:r>
              <a:rPr lang="fr-FR" sz="2400" dirty="0"/>
              <a:t> a </a:t>
            </a:r>
            <a:r>
              <a:rPr lang="fr-FR" sz="2400" dirty="0" err="1"/>
              <a:t>diagnosis</a:t>
            </a:r>
            <a:r>
              <a:rPr lang="fr-FR" sz="2400" dirty="0"/>
              <a:t> of hypertension </a:t>
            </a:r>
          </a:p>
          <a:p>
            <a:pPr>
              <a:spcBef>
                <a:spcPts val="1200"/>
              </a:spcBef>
            </a:pPr>
            <a:r>
              <a:rPr lang="fr-FR" sz="2400" dirty="0" err="1"/>
              <a:t>Implement</a:t>
            </a:r>
            <a:r>
              <a:rPr lang="fr-FR" sz="2400" dirty="0"/>
              <a:t> </a:t>
            </a:r>
            <a:r>
              <a:rPr lang="fr-FR" sz="2400" dirty="0" err="1"/>
              <a:t>evidence-based</a:t>
            </a:r>
            <a:r>
              <a:rPr lang="fr-FR" sz="2400" dirty="0"/>
              <a:t> </a:t>
            </a:r>
            <a:r>
              <a:rPr lang="fr-FR" sz="2400" dirty="0" err="1"/>
              <a:t>threshold</a:t>
            </a:r>
            <a:r>
              <a:rPr lang="fr-FR" sz="2400" dirty="0"/>
              <a:t> and </a:t>
            </a:r>
            <a:r>
              <a:rPr lang="fr-FR" sz="2400" dirty="0" err="1"/>
              <a:t>target</a:t>
            </a:r>
            <a:r>
              <a:rPr lang="fr-FR" sz="2400" dirty="0"/>
              <a:t> </a:t>
            </a:r>
            <a:r>
              <a:rPr lang="fr-FR" sz="2400" dirty="0" err="1"/>
              <a:t>BPs</a:t>
            </a:r>
            <a:endParaRPr lang="fr-FR" sz="2400" dirty="0"/>
          </a:p>
          <a:p>
            <a:pPr>
              <a:spcBef>
                <a:spcPts val="1200"/>
              </a:spcBef>
            </a:pPr>
            <a:r>
              <a:rPr lang="fr-FR" sz="2400" dirty="0" err="1"/>
              <a:t>Integrate</a:t>
            </a:r>
            <a:r>
              <a:rPr lang="fr-FR" sz="2400" dirty="0"/>
              <a:t> new guidelines for hypertension management </a:t>
            </a:r>
            <a:r>
              <a:rPr lang="fr-FR" sz="2400" dirty="0" err="1"/>
              <a:t>including</a:t>
            </a:r>
            <a:r>
              <a:rPr lang="fr-FR" sz="2400" dirty="0"/>
              <a:t>:</a:t>
            </a:r>
          </a:p>
          <a:p>
            <a:pPr lvl="1"/>
            <a:r>
              <a:rPr lang="fr-FR" sz="2200" dirty="0"/>
              <a:t>Use of longer-acting over </a:t>
            </a:r>
            <a:r>
              <a:rPr lang="fr-FR" sz="2200" dirty="0" err="1"/>
              <a:t>shorter</a:t>
            </a:r>
            <a:r>
              <a:rPr lang="fr-FR" sz="2200" dirty="0"/>
              <a:t>-acting </a:t>
            </a:r>
            <a:r>
              <a:rPr lang="fr-FR" sz="2200" dirty="0" err="1"/>
              <a:t>diuretics</a:t>
            </a:r>
            <a:endParaRPr lang="fr-FR" sz="2200" dirty="0"/>
          </a:p>
          <a:p>
            <a:pPr lvl="1"/>
            <a:r>
              <a:rPr lang="fr-FR" sz="2200" dirty="0"/>
              <a:t>Use of single </a:t>
            </a:r>
            <a:r>
              <a:rPr lang="fr-FR" sz="2200" dirty="0" err="1"/>
              <a:t>pill</a:t>
            </a:r>
            <a:r>
              <a:rPr lang="fr-FR" sz="2200" dirty="0"/>
              <a:t> </a:t>
            </a:r>
            <a:r>
              <a:rPr lang="fr-FR" sz="2200" dirty="0" err="1"/>
              <a:t>combinations</a:t>
            </a:r>
            <a:r>
              <a:rPr lang="fr-FR" sz="2200" dirty="0"/>
              <a:t> as a first-line </a:t>
            </a:r>
            <a:r>
              <a:rPr lang="fr-FR" sz="2200" dirty="0" err="1"/>
              <a:t>treatment</a:t>
            </a:r>
            <a:endParaRPr lang="fr-FR" sz="2200" dirty="0"/>
          </a:p>
        </p:txBody>
      </p:sp>
      <p:sp>
        <p:nvSpPr>
          <p:cNvPr id="5" name="Titre 4"/>
          <p:cNvSpPr>
            <a:spLocks noGrp="1"/>
          </p:cNvSpPr>
          <p:nvPr>
            <p:ph type="title"/>
          </p:nvPr>
        </p:nvSpPr>
        <p:spPr/>
        <p:txBody>
          <a:bodyPr/>
          <a:lstStyle/>
          <a:p>
            <a:r>
              <a:rPr lang="fr-FR" dirty="0"/>
              <a:t>Learning Objectives</a:t>
            </a:r>
          </a:p>
        </p:txBody>
      </p:sp>
    </p:spTree>
    <p:extLst>
      <p:ext uri="{BB962C8B-B14F-4D97-AF65-F5344CB8AC3E}">
        <p14:creationId xmlns:p14="http://schemas.microsoft.com/office/powerpoint/2010/main" val="923977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fr-FR" dirty="0"/>
              <a:t>Hypertension 2017</a:t>
            </a:r>
          </a:p>
        </p:txBody>
      </p:sp>
      <p:sp>
        <p:nvSpPr>
          <p:cNvPr id="2" name="TextBox 1"/>
          <p:cNvSpPr txBox="1"/>
          <p:nvPr/>
        </p:nvSpPr>
        <p:spPr>
          <a:xfrm>
            <a:off x="2949222" y="790222"/>
            <a:ext cx="184666" cy="369332"/>
          </a:xfrm>
          <a:prstGeom prst="rect">
            <a:avLst/>
          </a:prstGeom>
          <a:noFill/>
        </p:spPr>
        <p:txBody>
          <a:bodyPr wrap="none" rtlCol="0">
            <a:spAutoFit/>
          </a:bodyPr>
          <a:lstStyle/>
          <a:p>
            <a:endParaRPr lang="en-US" dirty="0">
              <a:solidFill>
                <a:srgbClr val="000000"/>
              </a:solidFill>
              <a:latin typeface="Calibri"/>
            </a:endParaRPr>
          </a:p>
        </p:txBody>
      </p:sp>
      <p:sp>
        <p:nvSpPr>
          <p:cNvPr id="5" name="Espace réservé du contenu 4"/>
          <p:cNvSpPr>
            <a:spLocks noGrp="1"/>
          </p:cNvSpPr>
          <p:nvPr>
            <p:ph idx="1"/>
          </p:nvPr>
        </p:nvSpPr>
        <p:spPr/>
        <p:txBody>
          <a:bodyPr/>
          <a:lstStyle/>
          <a:p>
            <a:pPr marL="0" indent="0">
              <a:spcBef>
                <a:spcPts val="1200"/>
              </a:spcBef>
              <a:buNone/>
            </a:pPr>
            <a:r>
              <a:rPr lang="fr-FR" b="1" dirty="0" err="1">
                <a:solidFill>
                  <a:schemeClr val="accent1"/>
                </a:solidFill>
              </a:rPr>
              <a:t>What’s</a:t>
            </a:r>
            <a:r>
              <a:rPr lang="fr-FR" b="1" dirty="0">
                <a:solidFill>
                  <a:schemeClr val="accent1"/>
                </a:solidFill>
              </a:rPr>
              <a:t> new?</a:t>
            </a:r>
          </a:p>
          <a:p>
            <a:pPr>
              <a:spcBef>
                <a:spcPts val="1200"/>
              </a:spcBef>
            </a:pPr>
            <a:r>
              <a:rPr lang="fr-FR" dirty="0"/>
              <a:t>Longer acting (</a:t>
            </a:r>
            <a:r>
              <a:rPr lang="fr-FR" dirty="0" err="1"/>
              <a:t>thiazide-like</a:t>
            </a:r>
            <a:r>
              <a:rPr lang="fr-FR" dirty="0"/>
              <a:t>) </a:t>
            </a:r>
            <a:r>
              <a:rPr lang="fr-FR" dirty="0" err="1"/>
              <a:t>diuretics</a:t>
            </a:r>
            <a:r>
              <a:rPr lang="fr-FR" dirty="0"/>
              <a:t> are </a:t>
            </a:r>
            <a:r>
              <a:rPr lang="fr-FR" dirty="0" err="1"/>
              <a:t>preferred</a:t>
            </a:r>
            <a:r>
              <a:rPr lang="fr-FR" dirty="0"/>
              <a:t> </a:t>
            </a:r>
            <a:br>
              <a:rPr lang="fr-FR" dirty="0"/>
            </a:br>
            <a:r>
              <a:rPr lang="fr-FR" dirty="0"/>
              <a:t>vs. </a:t>
            </a:r>
            <a:r>
              <a:rPr lang="fr-FR" dirty="0" err="1"/>
              <a:t>shorter</a:t>
            </a:r>
            <a:r>
              <a:rPr lang="fr-FR" dirty="0"/>
              <a:t> acting (</a:t>
            </a:r>
            <a:r>
              <a:rPr lang="fr-FR" dirty="0" err="1"/>
              <a:t>thiazides</a:t>
            </a:r>
            <a:r>
              <a:rPr lang="fr-FR" dirty="0"/>
              <a:t>) </a:t>
            </a:r>
          </a:p>
          <a:p>
            <a:pPr>
              <a:spcBef>
                <a:spcPts val="1200"/>
              </a:spcBef>
            </a:pPr>
            <a:r>
              <a:rPr lang="fr-FR" dirty="0"/>
              <a:t>Single </a:t>
            </a:r>
            <a:r>
              <a:rPr lang="fr-FR" dirty="0" err="1"/>
              <a:t>pill</a:t>
            </a:r>
            <a:r>
              <a:rPr lang="fr-FR" dirty="0"/>
              <a:t> </a:t>
            </a:r>
            <a:r>
              <a:rPr lang="fr-FR" dirty="0" err="1"/>
              <a:t>combinations</a:t>
            </a:r>
            <a:r>
              <a:rPr lang="fr-FR" dirty="0"/>
              <a:t> as a first line </a:t>
            </a:r>
            <a:r>
              <a:rPr lang="fr-FR" dirty="0" err="1"/>
              <a:t>treatment</a:t>
            </a:r>
            <a:r>
              <a:rPr lang="fr-FR" dirty="0"/>
              <a:t> (</a:t>
            </a:r>
            <a:r>
              <a:rPr lang="fr-FR" dirty="0" err="1"/>
              <a:t>regardless</a:t>
            </a:r>
            <a:r>
              <a:rPr lang="fr-FR" dirty="0"/>
              <a:t> of the </a:t>
            </a:r>
            <a:r>
              <a:rPr lang="fr-FR" dirty="0" err="1"/>
              <a:t>extent</a:t>
            </a:r>
            <a:r>
              <a:rPr lang="fr-FR" dirty="0"/>
              <a:t> of BP </a:t>
            </a:r>
            <a:r>
              <a:rPr lang="fr-FR" dirty="0" err="1"/>
              <a:t>elevation</a:t>
            </a:r>
            <a:r>
              <a:rPr lang="fr-FR" dirty="0"/>
              <a:t>) </a:t>
            </a:r>
          </a:p>
        </p:txBody>
      </p:sp>
    </p:spTree>
    <p:extLst>
      <p:ext uri="{BB962C8B-B14F-4D97-AF65-F5344CB8AC3E}">
        <p14:creationId xmlns:p14="http://schemas.microsoft.com/office/powerpoint/2010/main" val="880705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fr-FR" dirty="0"/>
              <a:t>Hypertension 2017</a:t>
            </a:r>
          </a:p>
        </p:txBody>
      </p:sp>
      <p:sp>
        <p:nvSpPr>
          <p:cNvPr id="5" name="Espace réservé du contenu 4"/>
          <p:cNvSpPr>
            <a:spLocks noGrp="1"/>
          </p:cNvSpPr>
          <p:nvPr>
            <p:ph idx="1"/>
          </p:nvPr>
        </p:nvSpPr>
        <p:spPr/>
        <p:txBody>
          <a:bodyPr>
            <a:normAutofit/>
          </a:bodyPr>
          <a:lstStyle/>
          <a:p>
            <a:pPr marL="0" indent="0">
              <a:spcBef>
                <a:spcPts val="1200"/>
              </a:spcBef>
              <a:buNone/>
            </a:pPr>
            <a:r>
              <a:rPr lang="fr-FR" b="1" dirty="0" err="1">
                <a:solidFill>
                  <a:schemeClr val="accent1"/>
                </a:solidFill>
              </a:rPr>
              <a:t>What’s</a:t>
            </a:r>
            <a:r>
              <a:rPr lang="fr-FR" b="1" dirty="0">
                <a:solidFill>
                  <a:schemeClr val="accent1"/>
                </a:solidFill>
              </a:rPr>
              <a:t> </a:t>
            </a:r>
            <a:r>
              <a:rPr lang="fr-FR" b="1" dirty="0" err="1">
                <a:solidFill>
                  <a:schemeClr val="accent1"/>
                </a:solidFill>
              </a:rPr>
              <a:t>still</a:t>
            </a:r>
            <a:r>
              <a:rPr lang="fr-FR" b="1" dirty="0">
                <a:solidFill>
                  <a:schemeClr val="accent1"/>
                </a:solidFill>
              </a:rPr>
              <a:t> important?</a:t>
            </a:r>
          </a:p>
          <a:p>
            <a:pPr>
              <a:spcBef>
                <a:spcPts val="1200"/>
              </a:spcBef>
            </a:pPr>
            <a:r>
              <a:rPr lang="fr-FR" b="1" dirty="0"/>
              <a:t>The </a:t>
            </a:r>
            <a:r>
              <a:rPr lang="fr-FR" b="1" dirty="0" err="1"/>
              <a:t>diagnosis</a:t>
            </a:r>
            <a:r>
              <a:rPr lang="fr-FR" b="1" dirty="0"/>
              <a:t> of hypertension </a:t>
            </a:r>
            <a:r>
              <a:rPr lang="fr-FR" b="1" dirty="0" err="1"/>
              <a:t>should</a:t>
            </a:r>
            <a:r>
              <a:rPr lang="fr-FR" b="1" dirty="0"/>
              <a:t> </a:t>
            </a:r>
            <a:r>
              <a:rPr lang="fr-FR" b="1" dirty="0" err="1"/>
              <a:t>be</a:t>
            </a:r>
            <a:r>
              <a:rPr lang="fr-FR" b="1" dirty="0"/>
              <a:t> </a:t>
            </a:r>
            <a:r>
              <a:rPr lang="fr-FR" b="1" dirty="0" err="1"/>
              <a:t>based</a:t>
            </a:r>
            <a:r>
              <a:rPr lang="fr-FR" b="1" dirty="0"/>
              <a:t> </a:t>
            </a:r>
            <a:br>
              <a:rPr lang="fr-FR" b="1" dirty="0"/>
            </a:br>
            <a:r>
              <a:rPr lang="fr-FR" b="1" dirty="0"/>
              <a:t>on out-of-office </a:t>
            </a:r>
            <a:r>
              <a:rPr lang="fr-FR" b="1" dirty="0" err="1"/>
              <a:t>measurements</a:t>
            </a:r>
            <a:r>
              <a:rPr lang="fr-FR" b="1" dirty="0"/>
              <a:t>; in the office, </a:t>
            </a:r>
            <a:br>
              <a:rPr lang="fr-FR" b="1" dirty="0"/>
            </a:br>
            <a:r>
              <a:rPr lang="fr-FR" b="1" dirty="0"/>
              <a:t>use </a:t>
            </a:r>
            <a:r>
              <a:rPr lang="fr-FR" b="1" dirty="0" err="1"/>
              <a:t>automated</a:t>
            </a:r>
            <a:r>
              <a:rPr lang="fr-FR" b="1" dirty="0"/>
              <a:t> office BP monitoring (AOBP)</a:t>
            </a:r>
          </a:p>
          <a:p>
            <a:pPr>
              <a:spcBef>
                <a:spcPts val="1200"/>
              </a:spcBef>
            </a:pPr>
            <a:r>
              <a:rPr lang="fr-FR" dirty="0"/>
              <a:t>The </a:t>
            </a:r>
            <a:r>
              <a:rPr lang="fr-FR" dirty="0" err="1"/>
              <a:t>threshold</a:t>
            </a:r>
            <a:r>
              <a:rPr lang="fr-FR" dirty="0"/>
              <a:t> and </a:t>
            </a:r>
            <a:r>
              <a:rPr lang="fr-FR" dirty="0" err="1"/>
              <a:t>target</a:t>
            </a:r>
            <a:r>
              <a:rPr lang="fr-FR" dirty="0"/>
              <a:t> </a:t>
            </a:r>
            <a:r>
              <a:rPr lang="fr-FR" dirty="0" err="1"/>
              <a:t>blood</a:t>
            </a:r>
            <a:r>
              <a:rPr lang="fr-FR" dirty="0"/>
              <a:t> pressures are </a:t>
            </a:r>
            <a:r>
              <a:rPr lang="fr-FR" dirty="0" err="1"/>
              <a:t>lower</a:t>
            </a:r>
            <a:r>
              <a:rPr lang="fr-FR" dirty="0"/>
              <a:t> </a:t>
            </a:r>
            <a:br>
              <a:rPr lang="fr-FR" dirty="0"/>
            </a:br>
            <a:r>
              <a:rPr lang="fr-FR" dirty="0"/>
              <a:t>in </a:t>
            </a:r>
            <a:r>
              <a:rPr lang="fr-FR" dirty="0" err="1"/>
              <a:t>those</a:t>
            </a:r>
            <a:r>
              <a:rPr lang="fr-FR" dirty="0"/>
              <a:t> at </a:t>
            </a:r>
            <a:r>
              <a:rPr lang="fr-FR" dirty="0" err="1"/>
              <a:t>greater</a:t>
            </a:r>
            <a:r>
              <a:rPr lang="fr-FR" dirty="0"/>
              <a:t> </a:t>
            </a:r>
            <a:r>
              <a:rPr lang="fr-FR" dirty="0" err="1"/>
              <a:t>risk</a:t>
            </a:r>
            <a:endParaRPr lang="fr-FR" dirty="0"/>
          </a:p>
        </p:txBody>
      </p:sp>
    </p:spTree>
    <p:extLst>
      <p:ext uri="{BB962C8B-B14F-4D97-AF65-F5344CB8AC3E}">
        <p14:creationId xmlns:p14="http://schemas.microsoft.com/office/powerpoint/2010/main" val="2524284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6362" y="1885951"/>
            <a:ext cx="4643250" cy="458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0" name="Shape 340"/>
          <p:cNvSpPr>
            <a:spLocks noGrp="1"/>
          </p:cNvSpPr>
          <p:nvPr>
            <p:ph type="title"/>
          </p:nvPr>
        </p:nvSpPr>
        <p:spPr>
          <a:prstGeom prst="rect">
            <a:avLst/>
          </a:prstGeom>
        </p:spPr>
        <p:txBody>
          <a:bodyPr>
            <a:normAutofit/>
          </a:bodyPr>
          <a:lstStyle/>
          <a:p>
            <a:pPr defTabSz="576070">
              <a:defRPr sz="2300"/>
            </a:pPr>
            <a:r>
              <a:rPr dirty="0"/>
              <a:t/>
            </a:r>
            <a:br>
              <a:rPr dirty="0"/>
            </a:br>
            <a:r>
              <a:rPr dirty="0"/>
              <a:t> </a:t>
            </a:r>
          </a:p>
        </p:txBody>
      </p:sp>
      <p:sp>
        <p:nvSpPr>
          <p:cNvPr id="2" name="Espace réservé du contenu 1"/>
          <p:cNvSpPr>
            <a:spLocks noGrp="1"/>
          </p:cNvSpPr>
          <p:nvPr>
            <p:ph idx="1"/>
          </p:nvPr>
        </p:nvSpPr>
        <p:spPr>
          <a:xfrm>
            <a:off x="628650" y="2528888"/>
            <a:ext cx="3400425" cy="3569214"/>
          </a:xfrm>
        </p:spPr>
        <p:txBody>
          <a:bodyPr>
            <a:normAutofit/>
          </a:bodyPr>
          <a:lstStyle/>
          <a:p>
            <a:pPr marL="407988" indent="-407988">
              <a:spcBef>
                <a:spcPts val="1200"/>
              </a:spcBef>
              <a:buFont typeface="+mj-lt"/>
              <a:buAutoNum type="arabicPeriod"/>
            </a:pPr>
            <a:r>
              <a:rPr lang="fr-FR" sz="2100" b="1" dirty="0">
                <a:solidFill>
                  <a:schemeClr val="accent1"/>
                </a:solidFill>
              </a:rPr>
              <a:t>Out of office </a:t>
            </a:r>
            <a:r>
              <a:rPr lang="fr-FR" sz="2100" dirty="0" err="1"/>
              <a:t>assessment</a:t>
            </a:r>
            <a:r>
              <a:rPr lang="fr-FR" sz="2100" dirty="0"/>
              <a:t> </a:t>
            </a:r>
            <a:r>
              <a:rPr lang="fr-FR" sz="2100" dirty="0" err="1"/>
              <a:t>is</a:t>
            </a:r>
            <a:r>
              <a:rPr lang="fr-FR" sz="2100" dirty="0"/>
              <a:t> the </a:t>
            </a:r>
            <a:r>
              <a:rPr lang="fr-FR" sz="2100" dirty="0" err="1"/>
              <a:t>preferred</a:t>
            </a:r>
            <a:r>
              <a:rPr lang="fr-FR" sz="2100" dirty="0"/>
              <a:t> </a:t>
            </a:r>
            <a:r>
              <a:rPr lang="fr-FR" sz="2100" dirty="0" err="1"/>
              <a:t>means</a:t>
            </a:r>
            <a:r>
              <a:rPr lang="fr-FR" sz="2100" dirty="0"/>
              <a:t> </a:t>
            </a:r>
            <a:br>
              <a:rPr lang="fr-FR" sz="2100" dirty="0"/>
            </a:br>
            <a:r>
              <a:rPr lang="fr-FR" sz="2100" dirty="0"/>
              <a:t>of hypertension </a:t>
            </a:r>
            <a:r>
              <a:rPr lang="fr-FR" sz="2100" dirty="0" err="1"/>
              <a:t>Dx</a:t>
            </a:r>
            <a:endParaRPr lang="fr-FR" sz="2100" dirty="0"/>
          </a:p>
          <a:p>
            <a:pPr marL="407988" indent="-407988">
              <a:spcBef>
                <a:spcPts val="1200"/>
              </a:spcBef>
              <a:buFont typeface="+mj-lt"/>
              <a:buAutoNum type="arabicPeriod"/>
            </a:pPr>
            <a:r>
              <a:rPr lang="fr-FR" sz="2100" b="1" dirty="0" err="1">
                <a:solidFill>
                  <a:schemeClr val="accent1"/>
                </a:solidFill>
              </a:rPr>
              <a:t>Measurement</a:t>
            </a:r>
            <a:r>
              <a:rPr lang="fr-FR" sz="2100" b="1" dirty="0">
                <a:solidFill>
                  <a:schemeClr val="accent1"/>
                </a:solidFill>
              </a:rPr>
              <a:t> </a:t>
            </a:r>
            <a:r>
              <a:rPr lang="fr-FR" sz="2100" b="1" dirty="0" err="1">
                <a:solidFill>
                  <a:schemeClr val="accent1"/>
                </a:solidFill>
              </a:rPr>
              <a:t>using</a:t>
            </a:r>
            <a:r>
              <a:rPr lang="fr-FR" sz="2100" b="1" dirty="0">
                <a:solidFill>
                  <a:schemeClr val="accent1"/>
                </a:solidFill>
              </a:rPr>
              <a:t> </a:t>
            </a:r>
            <a:r>
              <a:rPr lang="fr-FR" sz="2100" b="1" dirty="0" err="1">
                <a:solidFill>
                  <a:schemeClr val="accent1"/>
                </a:solidFill>
              </a:rPr>
              <a:t>electronic</a:t>
            </a:r>
            <a:r>
              <a:rPr lang="fr-FR" sz="2100" b="1" dirty="0">
                <a:solidFill>
                  <a:schemeClr val="accent1"/>
                </a:solidFill>
              </a:rPr>
              <a:t> </a:t>
            </a:r>
            <a:br>
              <a:rPr lang="fr-FR" sz="2100" b="1" dirty="0">
                <a:solidFill>
                  <a:schemeClr val="accent1"/>
                </a:solidFill>
              </a:rPr>
            </a:br>
            <a:r>
              <a:rPr lang="fr-FR" sz="2100" dirty="0"/>
              <a:t>(</a:t>
            </a:r>
            <a:r>
              <a:rPr lang="fr-FR" sz="2100" dirty="0" err="1"/>
              <a:t>oscillometric</a:t>
            </a:r>
            <a:r>
              <a:rPr lang="fr-FR" sz="2100" dirty="0"/>
              <a:t>) </a:t>
            </a:r>
            <a:r>
              <a:rPr lang="fr-FR" sz="2100" dirty="0" err="1"/>
              <a:t>upper</a:t>
            </a:r>
            <a:r>
              <a:rPr lang="fr-FR" sz="2100" dirty="0"/>
              <a:t> arm </a:t>
            </a:r>
            <a:r>
              <a:rPr lang="fr-FR" sz="2100" dirty="0" err="1"/>
              <a:t>devices</a:t>
            </a:r>
            <a:r>
              <a:rPr lang="fr-FR" sz="2100" dirty="0"/>
              <a:t> </a:t>
            </a:r>
            <a:r>
              <a:rPr lang="fr-FR" sz="2100" dirty="0" err="1"/>
              <a:t>is</a:t>
            </a:r>
            <a:r>
              <a:rPr lang="fr-FR" sz="2100" dirty="0"/>
              <a:t> </a:t>
            </a:r>
            <a:r>
              <a:rPr lang="fr-FR" sz="2100" dirty="0" err="1"/>
              <a:t>preferred</a:t>
            </a:r>
            <a:r>
              <a:rPr lang="fr-FR" sz="2100" dirty="0"/>
              <a:t> over auscultation</a:t>
            </a:r>
          </a:p>
        </p:txBody>
      </p:sp>
      <p:sp>
        <p:nvSpPr>
          <p:cNvPr id="347" name="Shape 347"/>
          <p:cNvSpPr/>
          <p:nvPr/>
        </p:nvSpPr>
        <p:spPr>
          <a:xfrm>
            <a:off x="1222373" y="652582"/>
            <a:ext cx="7643815" cy="33855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1600" b="1">
                <a:latin typeface="+mj-lt"/>
                <a:ea typeface="+mj-ea"/>
                <a:cs typeface="+mj-cs"/>
                <a:sym typeface="Calibri"/>
              </a:defRPr>
            </a:lvl1pPr>
          </a:lstStyle>
          <a:p>
            <a:endParaRPr dirty="0">
              <a:solidFill>
                <a:srgbClr val="000000"/>
              </a:solidFill>
              <a:latin typeface="Calibri Light"/>
            </a:endParaRPr>
          </a:p>
        </p:txBody>
      </p:sp>
      <p:sp>
        <p:nvSpPr>
          <p:cNvPr id="11" name="Titre 1"/>
          <p:cNvSpPr txBox="1">
            <a:spLocks/>
          </p:cNvSpPr>
          <p:nvPr/>
        </p:nvSpPr>
        <p:spPr>
          <a:xfrm>
            <a:off x="638546" y="1176821"/>
            <a:ext cx="7886700" cy="861530"/>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3200" kern="1200">
                <a:solidFill>
                  <a:schemeClr val="accent1"/>
                </a:solidFill>
                <a:latin typeface="+mj-lt"/>
                <a:ea typeface="+mj-ea"/>
                <a:cs typeface="+mj-cs"/>
              </a:defRPr>
            </a:lvl1pPr>
          </a:lstStyle>
          <a:p>
            <a:r>
              <a:rPr lang="fr-FR" dirty="0">
                <a:solidFill>
                  <a:srgbClr val="A01A23"/>
                </a:solidFill>
                <a:latin typeface="Calibri Light"/>
              </a:rPr>
              <a:t>Hypertension Diagnostic </a:t>
            </a:r>
            <a:r>
              <a:rPr lang="fr-FR" dirty="0" err="1">
                <a:solidFill>
                  <a:srgbClr val="A01A23"/>
                </a:solidFill>
                <a:latin typeface="Calibri Light"/>
              </a:rPr>
              <a:t>Algorithm</a:t>
            </a:r>
            <a:endParaRPr lang="fr-FR" dirty="0">
              <a:solidFill>
                <a:srgbClr val="A01A23"/>
              </a:solidFill>
              <a:latin typeface="Calibri Light"/>
            </a:endParaRPr>
          </a:p>
        </p:txBody>
      </p:sp>
      <p:sp>
        <p:nvSpPr>
          <p:cNvPr id="12" name="TextBox 1"/>
          <p:cNvSpPr txBox="1"/>
          <p:nvPr/>
        </p:nvSpPr>
        <p:spPr>
          <a:xfrm>
            <a:off x="638546" y="6012686"/>
            <a:ext cx="4053078" cy="461665"/>
          </a:xfrm>
          <a:prstGeom prst="rect">
            <a:avLst/>
          </a:prstGeom>
          <a:noFill/>
        </p:spPr>
        <p:txBody>
          <a:bodyPr wrap="square" numCol="1" rtlCol="0" anchor="b">
            <a:spAutoFit/>
          </a:bodyPr>
          <a:lstStyle/>
          <a:p>
            <a:r>
              <a:rPr lang="fr-FR" sz="1200" b="1" dirty="0">
                <a:solidFill>
                  <a:srgbClr val="000000"/>
                </a:solidFill>
                <a:latin typeface="Calibri"/>
              </a:rPr>
              <a:t>ABPM</a:t>
            </a:r>
            <a:r>
              <a:rPr lang="en-CA" sz="1200" b="1" dirty="0">
                <a:solidFill>
                  <a:srgbClr val="000000"/>
                </a:solidFill>
                <a:latin typeface="Calibri"/>
              </a:rPr>
              <a:t> </a:t>
            </a:r>
            <a:r>
              <a:rPr lang="en-CA" sz="1200" dirty="0">
                <a:solidFill>
                  <a:srgbClr val="000000"/>
                </a:solidFill>
                <a:latin typeface="Calibri"/>
              </a:rPr>
              <a:t>= ambulatory blood pressure measurement</a:t>
            </a:r>
          </a:p>
          <a:p>
            <a:r>
              <a:rPr lang="en-CA" sz="1200" b="1" dirty="0">
                <a:solidFill>
                  <a:srgbClr val="000000"/>
                </a:solidFill>
                <a:latin typeface="Calibri"/>
              </a:rPr>
              <a:t>AOBP </a:t>
            </a:r>
            <a:r>
              <a:rPr lang="en-CA" sz="1200" dirty="0">
                <a:solidFill>
                  <a:srgbClr val="000000"/>
                </a:solidFill>
                <a:latin typeface="Calibri"/>
              </a:rPr>
              <a:t>= automated office blood pressure</a:t>
            </a:r>
          </a:p>
        </p:txBody>
      </p:sp>
    </p:spTree>
    <p:extLst>
      <p:ext uri="{BB962C8B-B14F-4D97-AF65-F5344CB8AC3E}">
        <p14:creationId xmlns:p14="http://schemas.microsoft.com/office/powerpoint/2010/main" val="1061082385"/>
      </p:ext>
    </p:extLst>
  </p:cSld>
  <p:clrMapOvr>
    <a:masterClrMapping/>
  </p:clrMapOvr>
  <p:transition xmlns:p14="http://schemas.microsoft.com/office/powerpoint/2010/mai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a:cxnSpLocks noChangeShapeType="1"/>
          </p:cNvCxnSpPr>
          <p:nvPr/>
        </p:nvCxnSpPr>
        <p:spPr bwMode="auto">
          <a:xfrm>
            <a:off x="1619250" y="5864225"/>
            <a:ext cx="2520950" cy="0"/>
          </a:xfrm>
          <a:prstGeom prst="line">
            <a:avLst/>
          </a:prstGeom>
          <a:noFill/>
          <a:ln w="23495">
            <a:solidFill>
              <a:srgbClr val="7F7F7F"/>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6" name="Grouper 5"/>
          <p:cNvGrpSpPr/>
          <p:nvPr/>
        </p:nvGrpSpPr>
        <p:grpSpPr>
          <a:xfrm>
            <a:off x="1581139" y="1849375"/>
            <a:ext cx="6033909" cy="4283201"/>
            <a:chOff x="1509889" y="1885951"/>
            <a:chExt cx="6033909" cy="4283201"/>
          </a:xfrm>
        </p:grpSpPr>
        <p:pic>
          <p:nvPicPr>
            <p:cNvPr id="8192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9889" y="1885951"/>
              <a:ext cx="6033909" cy="4283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498847" y="5451150"/>
              <a:ext cx="2529713" cy="307975"/>
            </a:xfrm>
            <a:prstGeom prst="rect">
              <a:avLst/>
            </a:prstGeom>
            <a:solidFill>
              <a:schemeClr val="bg1"/>
            </a:solidFill>
          </p:spPr>
          <p:txBody>
            <a:bodyPr wrap="square">
              <a:spAutoFit/>
            </a:bodyPr>
            <a:lstStyle/>
            <a:p>
              <a:pPr algn="r">
                <a:defRPr/>
              </a:pPr>
              <a:r>
                <a:rPr lang="en-US" sz="1400" b="1" kern="0" dirty="0">
                  <a:solidFill>
                    <a:prstClr val="black"/>
                  </a:solidFill>
                  <a:latin typeface="Calibri"/>
                </a:rPr>
                <a:t>Clinic BP as alternate method</a:t>
              </a:r>
            </a:p>
          </p:txBody>
        </p:sp>
      </p:grpSp>
      <p:sp>
        <p:nvSpPr>
          <p:cNvPr id="4" name="Titre 3"/>
          <p:cNvSpPr>
            <a:spLocks noGrp="1"/>
          </p:cNvSpPr>
          <p:nvPr>
            <p:ph type="title"/>
          </p:nvPr>
        </p:nvSpPr>
        <p:spPr>
          <a:xfrm>
            <a:off x="628650" y="1012549"/>
            <a:ext cx="7886700" cy="861530"/>
          </a:xfrm>
        </p:spPr>
        <p:txBody>
          <a:bodyPr>
            <a:noAutofit/>
          </a:bodyPr>
          <a:lstStyle/>
          <a:p>
            <a:r>
              <a:rPr lang="fr-FR" sz="3000" dirty="0"/>
              <a:t>Out-of-Office </a:t>
            </a:r>
            <a:r>
              <a:rPr lang="fr-FR" sz="3000" dirty="0" err="1"/>
              <a:t>Assessment</a:t>
            </a:r>
            <a:r>
              <a:rPr lang="fr-FR" sz="3000" dirty="0"/>
              <a:t> </a:t>
            </a:r>
            <a:r>
              <a:rPr lang="fr-FR" sz="3000" dirty="0" err="1"/>
              <a:t>is</a:t>
            </a:r>
            <a:r>
              <a:rPr lang="fr-FR" sz="3000" dirty="0"/>
              <a:t> the </a:t>
            </a:r>
            <a:br>
              <a:rPr lang="fr-FR" sz="3000" dirty="0"/>
            </a:br>
            <a:r>
              <a:rPr lang="fr-FR" sz="3000" dirty="0" err="1"/>
              <a:t>Preferred</a:t>
            </a:r>
            <a:r>
              <a:rPr lang="fr-FR" sz="3000" dirty="0"/>
              <a:t> </a:t>
            </a:r>
            <a:r>
              <a:rPr lang="fr-FR" sz="3000" dirty="0" err="1"/>
              <a:t>Means</a:t>
            </a:r>
            <a:r>
              <a:rPr lang="fr-FR" sz="3000" dirty="0"/>
              <a:t> of </a:t>
            </a:r>
            <a:r>
              <a:rPr lang="fr-FR" sz="3000" dirty="0" err="1"/>
              <a:t>Diagnosing</a:t>
            </a:r>
            <a:r>
              <a:rPr lang="fr-FR" sz="3000" dirty="0"/>
              <a:t> Hypertension</a:t>
            </a:r>
          </a:p>
        </p:txBody>
      </p:sp>
      <p:grpSp>
        <p:nvGrpSpPr>
          <p:cNvPr id="7" name="Grouper 6"/>
          <p:cNvGrpSpPr/>
          <p:nvPr/>
        </p:nvGrpSpPr>
        <p:grpSpPr>
          <a:xfrm>
            <a:off x="1581139" y="6223250"/>
            <a:ext cx="6277991" cy="461665"/>
            <a:chOff x="957834" y="6266925"/>
            <a:chExt cx="6277991" cy="461665"/>
          </a:xfrm>
        </p:grpSpPr>
        <p:sp>
          <p:nvSpPr>
            <p:cNvPr id="2" name="TextBox 1"/>
            <p:cNvSpPr txBox="1"/>
            <p:nvPr/>
          </p:nvSpPr>
          <p:spPr>
            <a:xfrm>
              <a:off x="957834" y="6266925"/>
              <a:ext cx="3182366" cy="461665"/>
            </a:xfrm>
            <a:prstGeom prst="rect">
              <a:avLst/>
            </a:prstGeom>
            <a:noFill/>
          </p:spPr>
          <p:txBody>
            <a:bodyPr wrap="square" numCol="1" rtlCol="0" anchor="b">
              <a:spAutoFit/>
            </a:bodyPr>
            <a:lstStyle/>
            <a:p>
              <a:r>
                <a:rPr lang="en-CA" sz="1200" b="1" dirty="0">
                  <a:solidFill>
                    <a:srgbClr val="000000"/>
                  </a:solidFill>
                  <a:latin typeface="Calibri"/>
                </a:rPr>
                <a:t>AOBP </a:t>
              </a:r>
              <a:r>
                <a:rPr lang="en-CA" sz="1200" dirty="0">
                  <a:solidFill>
                    <a:srgbClr val="000000"/>
                  </a:solidFill>
                  <a:latin typeface="Calibri"/>
                </a:rPr>
                <a:t>= automated office blood pressure</a:t>
              </a:r>
            </a:p>
            <a:p>
              <a:r>
                <a:rPr lang="en-CA" sz="1200" b="1" dirty="0">
                  <a:solidFill>
                    <a:srgbClr val="000000"/>
                  </a:solidFill>
                  <a:latin typeface="Calibri"/>
                </a:rPr>
                <a:t>OBPM </a:t>
              </a:r>
              <a:r>
                <a:rPr lang="en-CA" sz="1200" dirty="0">
                  <a:solidFill>
                    <a:srgbClr val="000000"/>
                  </a:solidFill>
                  <a:latin typeface="Calibri"/>
                </a:rPr>
                <a:t>= office BP measurement</a:t>
              </a:r>
              <a:endParaRPr lang="en-CA" sz="1200" b="1" dirty="0">
                <a:solidFill>
                  <a:srgbClr val="000000"/>
                </a:solidFill>
                <a:latin typeface="Calibri"/>
              </a:endParaRPr>
            </a:p>
          </p:txBody>
        </p:sp>
        <p:sp>
          <p:nvSpPr>
            <p:cNvPr id="11" name="TextBox 1"/>
            <p:cNvSpPr txBox="1"/>
            <p:nvPr/>
          </p:nvSpPr>
          <p:spPr>
            <a:xfrm>
              <a:off x="4619816" y="6266925"/>
              <a:ext cx="2616009" cy="461665"/>
            </a:xfrm>
            <a:prstGeom prst="rect">
              <a:avLst/>
            </a:prstGeom>
            <a:noFill/>
          </p:spPr>
          <p:txBody>
            <a:bodyPr wrap="square" numCol="1" rtlCol="0" anchor="b">
              <a:spAutoFit/>
            </a:bodyPr>
            <a:lstStyle/>
            <a:p>
              <a:r>
                <a:rPr lang="en-CA" sz="1200" b="1" dirty="0">
                  <a:solidFill>
                    <a:srgbClr val="000000"/>
                  </a:solidFill>
                  <a:latin typeface="Calibri"/>
                </a:rPr>
                <a:t>ABPM </a:t>
              </a:r>
              <a:r>
                <a:rPr lang="en-CA" sz="1200" dirty="0">
                  <a:solidFill>
                    <a:srgbClr val="000000"/>
                  </a:solidFill>
                  <a:latin typeface="Calibri"/>
                </a:rPr>
                <a:t>= ambulatory BP measurement</a:t>
              </a:r>
            </a:p>
            <a:p>
              <a:r>
                <a:rPr lang="en-CA" sz="1200" b="1" dirty="0">
                  <a:solidFill>
                    <a:srgbClr val="000000"/>
                  </a:solidFill>
                  <a:latin typeface="Calibri"/>
                </a:rPr>
                <a:t>HBPM </a:t>
              </a:r>
              <a:r>
                <a:rPr lang="en-CA" sz="1200" dirty="0">
                  <a:solidFill>
                    <a:srgbClr val="000000"/>
                  </a:solidFill>
                  <a:latin typeface="Calibri"/>
                </a:rPr>
                <a:t>= home BP measurement</a:t>
              </a:r>
            </a:p>
          </p:txBody>
        </p:sp>
      </p:grpSp>
    </p:spTree>
    <p:extLst>
      <p:ext uri="{BB962C8B-B14F-4D97-AF65-F5344CB8AC3E}">
        <p14:creationId xmlns:p14="http://schemas.microsoft.com/office/powerpoint/2010/main" val="3969620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Out-of-Office BP </a:t>
            </a:r>
            <a:r>
              <a:rPr lang="fr-FR" dirty="0" err="1"/>
              <a:t>Measurements</a:t>
            </a:r>
            <a:endParaRPr lang="fr-FR" dirty="0"/>
          </a:p>
        </p:txBody>
      </p:sp>
      <p:sp>
        <p:nvSpPr>
          <p:cNvPr id="3" name="Espace réservé du contenu 2"/>
          <p:cNvSpPr>
            <a:spLocks noGrp="1"/>
          </p:cNvSpPr>
          <p:nvPr>
            <p:ph idx="1"/>
          </p:nvPr>
        </p:nvSpPr>
        <p:spPr>
          <a:xfrm>
            <a:off x="628650" y="2525404"/>
            <a:ext cx="7886700" cy="3569214"/>
          </a:xfrm>
        </p:spPr>
        <p:txBody>
          <a:bodyPr>
            <a:normAutofit/>
          </a:bodyPr>
          <a:lstStyle/>
          <a:p>
            <a:pPr>
              <a:spcBef>
                <a:spcPts val="1200"/>
              </a:spcBef>
            </a:pPr>
            <a:r>
              <a:rPr lang="fr-FR" dirty="0"/>
              <a:t>Out-of-office </a:t>
            </a:r>
            <a:r>
              <a:rPr lang="fr-FR" dirty="0" err="1"/>
              <a:t>measurement</a:t>
            </a:r>
            <a:r>
              <a:rPr lang="fr-FR" dirty="0"/>
              <a:t> identifies white </a:t>
            </a:r>
            <a:r>
              <a:rPr lang="fr-FR" dirty="0" err="1"/>
              <a:t>coat</a:t>
            </a:r>
            <a:r>
              <a:rPr lang="fr-FR" dirty="0"/>
              <a:t> hypertension and </a:t>
            </a:r>
            <a:r>
              <a:rPr lang="fr-FR" dirty="0" err="1"/>
              <a:t>masked</a:t>
            </a:r>
            <a:r>
              <a:rPr lang="fr-FR" dirty="0"/>
              <a:t> hypertension</a:t>
            </a:r>
          </a:p>
          <a:p>
            <a:pPr>
              <a:spcBef>
                <a:spcPts val="1200"/>
              </a:spcBef>
            </a:pPr>
            <a:r>
              <a:rPr lang="fr-FR" dirty="0"/>
              <a:t>ABPM has </a:t>
            </a:r>
            <a:r>
              <a:rPr lang="fr-FR" dirty="0" err="1"/>
              <a:t>better</a:t>
            </a:r>
            <a:r>
              <a:rPr lang="fr-FR" dirty="0"/>
              <a:t> </a:t>
            </a:r>
            <a:r>
              <a:rPr lang="fr-FR" dirty="0" err="1"/>
              <a:t>predictive</a:t>
            </a:r>
            <a:r>
              <a:rPr lang="fr-FR" dirty="0"/>
              <a:t> </a:t>
            </a:r>
            <a:r>
              <a:rPr lang="fr-FR" dirty="0" err="1"/>
              <a:t>ability</a:t>
            </a:r>
            <a:r>
              <a:rPr lang="fr-FR" dirty="0"/>
              <a:t> </a:t>
            </a:r>
            <a:r>
              <a:rPr lang="fr-FR" dirty="0" err="1"/>
              <a:t>than</a:t>
            </a:r>
            <a:r>
              <a:rPr lang="fr-FR" dirty="0"/>
              <a:t> OBPM and </a:t>
            </a:r>
            <a:r>
              <a:rPr lang="fr-FR" dirty="0" err="1"/>
              <a:t>is</a:t>
            </a:r>
            <a:r>
              <a:rPr lang="fr-FR" dirty="0"/>
              <a:t> the </a:t>
            </a:r>
            <a:r>
              <a:rPr lang="fr-FR" dirty="0" err="1"/>
              <a:t>recommended</a:t>
            </a:r>
            <a:r>
              <a:rPr lang="fr-FR" dirty="0"/>
              <a:t> out-of-office </a:t>
            </a:r>
            <a:r>
              <a:rPr lang="fr-FR" dirty="0" err="1"/>
              <a:t>measurement</a:t>
            </a:r>
            <a:r>
              <a:rPr lang="fr-FR" dirty="0"/>
              <a:t> </a:t>
            </a:r>
            <a:r>
              <a:rPr lang="fr-FR" dirty="0" err="1"/>
              <a:t>method</a:t>
            </a:r>
            <a:endParaRPr lang="fr-FR" dirty="0"/>
          </a:p>
          <a:p>
            <a:pPr>
              <a:spcBef>
                <a:spcPts val="1200"/>
              </a:spcBef>
            </a:pPr>
            <a:r>
              <a:rPr lang="fr-FR" dirty="0"/>
              <a:t>HBPM has </a:t>
            </a:r>
            <a:r>
              <a:rPr lang="fr-FR" dirty="0" err="1"/>
              <a:t>better</a:t>
            </a:r>
            <a:r>
              <a:rPr lang="fr-FR" dirty="0"/>
              <a:t> </a:t>
            </a:r>
            <a:r>
              <a:rPr lang="fr-FR" dirty="0" err="1"/>
              <a:t>predictive</a:t>
            </a:r>
            <a:r>
              <a:rPr lang="fr-FR" dirty="0"/>
              <a:t> </a:t>
            </a:r>
            <a:r>
              <a:rPr lang="fr-FR" dirty="0" err="1"/>
              <a:t>ability</a:t>
            </a:r>
            <a:r>
              <a:rPr lang="fr-FR" dirty="0"/>
              <a:t> </a:t>
            </a:r>
            <a:r>
              <a:rPr lang="fr-FR" dirty="0" err="1"/>
              <a:t>than</a:t>
            </a:r>
            <a:r>
              <a:rPr lang="fr-FR" dirty="0"/>
              <a:t> OBPM and </a:t>
            </a:r>
            <a:r>
              <a:rPr lang="fr-FR" dirty="0" err="1"/>
              <a:t>is</a:t>
            </a:r>
            <a:r>
              <a:rPr lang="fr-FR" dirty="0"/>
              <a:t> </a:t>
            </a:r>
            <a:r>
              <a:rPr lang="fr-FR" dirty="0" err="1"/>
              <a:t>recommended</a:t>
            </a:r>
            <a:r>
              <a:rPr lang="fr-FR" dirty="0"/>
              <a:t> if ABPM </a:t>
            </a:r>
            <a:r>
              <a:rPr lang="fr-FR" dirty="0" err="1"/>
              <a:t>is</a:t>
            </a:r>
            <a:r>
              <a:rPr lang="fr-FR" dirty="0"/>
              <a:t> not </a:t>
            </a:r>
            <a:r>
              <a:rPr lang="fr-FR" dirty="0" err="1"/>
              <a:t>tolerated</a:t>
            </a:r>
            <a:r>
              <a:rPr lang="fr-FR" dirty="0"/>
              <a:t>, not </a:t>
            </a:r>
            <a:r>
              <a:rPr lang="fr-FR" dirty="0" err="1"/>
              <a:t>readily</a:t>
            </a:r>
            <a:r>
              <a:rPr lang="fr-FR" dirty="0"/>
              <a:t> </a:t>
            </a:r>
            <a:r>
              <a:rPr lang="fr-FR" dirty="0" err="1"/>
              <a:t>available</a:t>
            </a:r>
            <a:r>
              <a:rPr lang="fr-FR" dirty="0"/>
              <a:t> or due to patient </a:t>
            </a:r>
            <a:r>
              <a:rPr lang="fr-FR" dirty="0" err="1"/>
              <a:t>preference</a:t>
            </a:r>
            <a:endParaRPr lang="fr-FR" dirty="0"/>
          </a:p>
        </p:txBody>
      </p:sp>
      <p:sp>
        <p:nvSpPr>
          <p:cNvPr id="7" name="TextBox 1"/>
          <p:cNvSpPr txBox="1"/>
          <p:nvPr/>
        </p:nvSpPr>
        <p:spPr>
          <a:xfrm>
            <a:off x="649075" y="6021556"/>
            <a:ext cx="4053078" cy="646331"/>
          </a:xfrm>
          <a:prstGeom prst="rect">
            <a:avLst/>
          </a:prstGeom>
          <a:noFill/>
        </p:spPr>
        <p:txBody>
          <a:bodyPr wrap="square" numCol="1" rtlCol="0" anchor="b">
            <a:spAutoFit/>
          </a:bodyPr>
          <a:lstStyle/>
          <a:p>
            <a:r>
              <a:rPr lang="fr-FR" sz="1200" b="1" dirty="0">
                <a:solidFill>
                  <a:srgbClr val="000000"/>
                </a:solidFill>
                <a:latin typeface="Calibri"/>
              </a:rPr>
              <a:t>ABPM</a:t>
            </a:r>
            <a:r>
              <a:rPr lang="en-CA" sz="1200" b="1" dirty="0">
                <a:solidFill>
                  <a:srgbClr val="000000"/>
                </a:solidFill>
                <a:latin typeface="Calibri"/>
              </a:rPr>
              <a:t> </a:t>
            </a:r>
            <a:r>
              <a:rPr lang="en-CA" sz="1200" dirty="0">
                <a:solidFill>
                  <a:srgbClr val="000000"/>
                </a:solidFill>
                <a:latin typeface="Calibri"/>
              </a:rPr>
              <a:t>= ambulatory blood pressure measurement</a:t>
            </a:r>
          </a:p>
          <a:p>
            <a:r>
              <a:rPr lang="en-CA" sz="1200" b="1" dirty="0">
                <a:solidFill>
                  <a:srgbClr val="000000"/>
                </a:solidFill>
                <a:latin typeface="Calibri"/>
              </a:rPr>
              <a:t>HBPM </a:t>
            </a:r>
            <a:r>
              <a:rPr lang="en-CA" sz="1200" dirty="0">
                <a:solidFill>
                  <a:srgbClr val="000000"/>
                </a:solidFill>
                <a:latin typeface="Calibri"/>
              </a:rPr>
              <a:t>= home BP measurement</a:t>
            </a:r>
          </a:p>
          <a:p>
            <a:r>
              <a:rPr lang="en-CA" sz="1200" b="1" dirty="0">
                <a:solidFill>
                  <a:srgbClr val="000000"/>
                </a:solidFill>
                <a:latin typeface="Calibri"/>
              </a:rPr>
              <a:t>OBPM </a:t>
            </a:r>
            <a:r>
              <a:rPr lang="en-CA" sz="1200" dirty="0">
                <a:solidFill>
                  <a:srgbClr val="000000"/>
                </a:solidFill>
                <a:latin typeface="Calibri"/>
              </a:rPr>
              <a:t>= office BP measurement</a:t>
            </a:r>
            <a:endParaRPr lang="en-CA" sz="1200" b="1" dirty="0">
              <a:solidFill>
                <a:srgbClr val="000000"/>
              </a:solidFill>
              <a:latin typeface="Calibri"/>
            </a:endParaRPr>
          </a:p>
        </p:txBody>
      </p:sp>
    </p:spTree>
    <p:extLst>
      <p:ext uri="{BB962C8B-B14F-4D97-AF65-F5344CB8AC3E}">
        <p14:creationId xmlns:p14="http://schemas.microsoft.com/office/powerpoint/2010/main" val="3338572717"/>
      </p:ext>
    </p:extLst>
  </p:cSld>
  <p:clrMapOvr>
    <a:masterClrMapping/>
  </p:clrMapOvr>
  <p:transition xmlns:p14="http://schemas.microsoft.com/office/powerpoint/2010/mai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3" name="Chart 373"/>
          <p:cNvGraphicFramePr/>
          <p:nvPr>
            <p:extLst>
              <p:ext uri="{D42A27DB-BD31-4B8C-83A1-F6EECF244321}">
                <p14:modId xmlns:p14="http://schemas.microsoft.com/office/powerpoint/2010/main" val="3359998526"/>
              </p:ext>
            </p:extLst>
          </p:nvPr>
        </p:nvGraphicFramePr>
        <p:xfrm>
          <a:off x="1388103" y="2393326"/>
          <a:ext cx="3286725" cy="1476234"/>
        </p:xfrm>
        <a:graphic>
          <a:graphicData uri="http://schemas.openxmlformats.org/drawingml/2006/chart">
            <c:chart xmlns:c="http://schemas.openxmlformats.org/drawingml/2006/chart" xmlns:r="http://schemas.openxmlformats.org/officeDocument/2006/relationships" r:id="rId3"/>
          </a:graphicData>
        </a:graphic>
      </p:graphicFrame>
      <p:sp>
        <p:nvSpPr>
          <p:cNvPr id="374"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endParaRPr sz="1200" dirty="0">
              <a:solidFill>
                <a:srgbClr val="000000"/>
              </a:solidFill>
              <a:latin typeface="Calibri" charset="0"/>
              <a:ea typeface="Calibri" charset="0"/>
              <a:cs typeface="Calibri" charset="0"/>
              <a:sym typeface="Calibri"/>
            </a:endParaRPr>
          </a:p>
          <a:p>
            <a:pPr algn="r">
              <a:defRPr sz="1100">
                <a:latin typeface="+mj-lt"/>
                <a:ea typeface="+mj-ea"/>
                <a:cs typeface="+mj-cs"/>
                <a:sym typeface="Calibri"/>
              </a:defRPr>
            </a:pPr>
            <a:r>
              <a:rPr sz="1200" dirty="0" err="1">
                <a:solidFill>
                  <a:srgbClr val="000000"/>
                </a:solidFill>
                <a:latin typeface="Calibri" charset="0"/>
                <a:ea typeface="Calibri" charset="0"/>
                <a:cs typeface="Calibri" charset="0"/>
                <a:sym typeface="Calibri"/>
              </a:rPr>
              <a:t>Mulè</a:t>
            </a:r>
            <a:r>
              <a:rPr sz="1200" dirty="0">
                <a:solidFill>
                  <a:srgbClr val="000000"/>
                </a:solidFill>
                <a:latin typeface="Calibri" charset="0"/>
                <a:ea typeface="Calibri" charset="0"/>
                <a:cs typeface="Calibri" charset="0"/>
                <a:sym typeface="Calibri"/>
              </a:rPr>
              <a:t> G</a:t>
            </a:r>
            <a:r>
              <a:rPr lang="en-US" sz="1200" dirty="0">
                <a:solidFill>
                  <a:srgbClr val="000000"/>
                </a:solidFill>
                <a:latin typeface="Calibri" charset="0"/>
                <a:ea typeface="Calibri" charset="0"/>
                <a:cs typeface="Calibri" charset="0"/>
                <a:sym typeface="Calibri"/>
              </a:rPr>
              <a:t>,</a:t>
            </a:r>
            <a:r>
              <a:rPr sz="1200" dirty="0">
                <a:solidFill>
                  <a:srgbClr val="000000"/>
                </a:solidFill>
                <a:latin typeface="Calibri" charset="0"/>
                <a:ea typeface="Calibri" charset="0"/>
                <a:cs typeface="Calibri" charset="0"/>
                <a:sym typeface="Calibri"/>
              </a:rPr>
              <a:t> et al. </a:t>
            </a:r>
            <a:r>
              <a:rPr sz="1200" i="1" dirty="0">
                <a:solidFill>
                  <a:srgbClr val="000000"/>
                </a:solidFill>
                <a:latin typeface="Calibri" charset="0"/>
                <a:ea typeface="Calibri" charset="0"/>
                <a:cs typeface="Calibri" charset="0"/>
                <a:sym typeface="Calibri"/>
              </a:rPr>
              <a:t>J </a:t>
            </a:r>
            <a:r>
              <a:rPr sz="1200" i="1" dirty="0" err="1">
                <a:solidFill>
                  <a:srgbClr val="000000"/>
                </a:solidFill>
                <a:latin typeface="Calibri" charset="0"/>
                <a:ea typeface="Calibri" charset="0"/>
                <a:cs typeface="Calibri" charset="0"/>
                <a:sym typeface="Calibri"/>
              </a:rPr>
              <a:t>Cardiovasc</a:t>
            </a:r>
            <a:r>
              <a:rPr sz="1200" i="1" dirty="0">
                <a:solidFill>
                  <a:srgbClr val="000000"/>
                </a:solidFill>
                <a:latin typeface="Calibri" charset="0"/>
                <a:ea typeface="Calibri" charset="0"/>
                <a:cs typeface="Calibri" charset="0"/>
                <a:sym typeface="Calibri"/>
              </a:rPr>
              <a:t> Risk</a:t>
            </a:r>
            <a:r>
              <a:rPr sz="1200" dirty="0">
                <a:solidFill>
                  <a:srgbClr val="000000"/>
                </a:solidFill>
                <a:latin typeface="Calibri" charset="0"/>
                <a:ea typeface="Calibri" charset="0"/>
                <a:cs typeface="Calibri" charset="0"/>
                <a:sym typeface="Calibri"/>
              </a:rPr>
              <a:t> 2002;9:123-9. </a:t>
            </a:r>
          </a:p>
        </p:txBody>
      </p:sp>
      <p:graphicFrame>
        <p:nvGraphicFramePr>
          <p:cNvPr id="375" name="Chart 375"/>
          <p:cNvGraphicFramePr/>
          <p:nvPr>
            <p:extLst>
              <p:ext uri="{D42A27DB-BD31-4B8C-83A1-F6EECF244321}">
                <p14:modId xmlns:p14="http://schemas.microsoft.com/office/powerpoint/2010/main" val="516367932"/>
              </p:ext>
            </p:extLst>
          </p:nvPr>
        </p:nvGraphicFramePr>
        <p:xfrm>
          <a:off x="1376528" y="4118876"/>
          <a:ext cx="3298300" cy="13966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6" name="Chart 376"/>
          <p:cNvGraphicFramePr/>
          <p:nvPr>
            <p:extLst>
              <p:ext uri="{D42A27DB-BD31-4B8C-83A1-F6EECF244321}">
                <p14:modId xmlns:p14="http://schemas.microsoft.com/office/powerpoint/2010/main" val="429288153"/>
              </p:ext>
            </p:extLst>
          </p:nvPr>
        </p:nvGraphicFramePr>
        <p:xfrm>
          <a:off x="5597354" y="2364797"/>
          <a:ext cx="2773532" cy="150476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77" name="Chart 377"/>
          <p:cNvGraphicFramePr/>
          <p:nvPr>
            <p:extLst>
              <p:ext uri="{D42A27DB-BD31-4B8C-83A1-F6EECF244321}">
                <p14:modId xmlns:p14="http://schemas.microsoft.com/office/powerpoint/2010/main" val="2736007830"/>
              </p:ext>
            </p:extLst>
          </p:nvPr>
        </p:nvGraphicFramePr>
        <p:xfrm>
          <a:off x="5597354" y="4099908"/>
          <a:ext cx="2773532" cy="1417863"/>
        </p:xfrm>
        <a:graphic>
          <a:graphicData uri="http://schemas.openxmlformats.org/drawingml/2006/chart">
            <c:chart xmlns:c="http://schemas.openxmlformats.org/drawingml/2006/chart" xmlns:r="http://schemas.openxmlformats.org/officeDocument/2006/relationships" r:id="rId6"/>
          </a:graphicData>
        </a:graphic>
      </p:graphicFrame>
      <p:sp>
        <p:nvSpPr>
          <p:cNvPr id="378" name="Shape 378"/>
          <p:cNvSpPr/>
          <p:nvPr/>
        </p:nvSpPr>
        <p:spPr>
          <a:xfrm>
            <a:off x="216408" y="2911904"/>
            <a:ext cx="744981" cy="3231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lgn="r">
              <a:defRPr b="1">
                <a:latin typeface="+mj-lt"/>
                <a:ea typeface="+mj-ea"/>
                <a:cs typeface="+mj-cs"/>
                <a:sym typeface="Calibri"/>
              </a:defRPr>
            </a:lvl1pPr>
          </a:lstStyle>
          <a:p>
            <a:r>
              <a:rPr sz="1500" dirty="0">
                <a:solidFill>
                  <a:srgbClr val="000000"/>
                </a:solidFill>
                <a:latin typeface="Calibri" charset="0"/>
                <a:ea typeface="Calibri" charset="0"/>
                <a:cs typeface="Calibri" charset="0"/>
              </a:rPr>
              <a:t>SBP</a:t>
            </a:r>
          </a:p>
        </p:txBody>
      </p:sp>
      <p:sp>
        <p:nvSpPr>
          <p:cNvPr id="379" name="Shape 379"/>
          <p:cNvSpPr/>
          <p:nvPr/>
        </p:nvSpPr>
        <p:spPr>
          <a:xfrm>
            <a:off x="217103" y="4591753"/>
            <a:ext cx="743590" cy="3231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lgn="r">
              <a:defRPr b="1">
                <a:latin typeface="+mj-lt"/>
                <a:ea typeface="+mj-ea"/>
                <a:cs typeface="+mj-cs"/>
                <a:sym typeface="Calibri"/>
              </a:defRPr>
            </a:lvl1pPr>
          </a:lstStyle>
          <a:p>
            <a:r>
              <a:rPr sz="1500">
                <a:solidFill>
                  <a:srgbClr val="000000"/>
                </a:solidFill>
                <a:latin typeface="Calibri" charset="0"/>
                <a:ea typeface="Calibri" charset="0"/>
                <a:cs typeface="Calibri" charset="0"/>
              </a:rPr>
              <a:t>DBP</a:t>
            </a:r>
          </a:p>
        </p:txBody>
      </p:sp>
      <p:sp>
        <p:nvSpPr>
          <p:cNvPr id="381" name="Shape 381"/>
          <p:cNvSpPr/>
          <p:nvPr/>
        </p:nvSpPr>
        <p:spPr>
          <a:xfrm>
            <a:off x="1084690" y="2006294"/>
            <a:ext cx="3622298" cy="3231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b="1">
                <a:latin typeface="+mj-lt"/>
                <a:ea typeface="+mj-ea"/>
                <a:cs typeface="+mj-cs"/>
                <a:sym typeface="Calibri"/>
              </a:defRPr>
            </a:lvl1pPr>
          </a:lstStyle>
          <a:p>
            <a:r>
              <a:rPr sz="1500">
                <a:solidFill>
                  <a:srgbClr val="000000"/>
                </a:solidFill>
                <a:latin typeface="Calibri" charset="0"/>
                <a:ea typeface="Calibri" charset="0"/>
                <a:cs typeface="Calibri" charset="0"/>
              </a:rPr>
              <a:t>LVH</a:t>
            </a:r>
          </a:p>
        </p:txBody>
      </p:sp>
      <p:sp>
        <p:nvSpPr>
          <p:cNvPr id="382" name="Shape 382"/>
          <p:cNvSpPr/>
          <p:nvPr/>
        </p:nvSpPr>
        <p:spPr>
          <a:xfrm>
            <a:off x="4938540" y="2006294"/>
            <a:ext cx="3572693" cy="3231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b="1">
                <a:latin typeface="+mj-lt"/>
                <a:ea typeface="+mj-ea"/>
                <a:cs typeface="+mj-cs"/>
                <a:sym typeface="Calibri"/>
              </a:defRPr>
            </a:lvl1pPr>
          </a:lstStyle>
          <a:p>
            <a:r>
              <a:rPr sz="1500">
                <a:solidFill>
                  <a:srgbClr val="000000"/>
                </a:solidFill>
                <a:latin typeface="Calibri" charset="0"/>
                <a:ea typeface="Calibri" charset="0"/>
                <a:cs typeface="Calibri" charset="0"/>
              </a:rPr>
              <a:t>Albumin excretion ratio</a:t>
            </a:r>
          </a:p>
        </p:txBody>
      </p:sp>
      <p:sp>
        <p:nvSpPr>
          <p:cNvPr id="383" name="Shape 383"/>
          <p:cNvSpPr/>
          <p:nvPr/>
        </p:nvSpPr>
        <p:spPr>
          <a:xfrm flipH="1">
            <a:off x="1097390" y="2611650"/>
            <a:ext cx="1" cy="1325565"/>
          </a:xfrm>
          <a:prstGeom prst="line">
            <a:avLst/>
          </a:prstGeom>
          <a:ln w="25400">
            <a:solidFill>
              <a:srgbClr val="000000"/>
            </a:solidFill>
          </a:ln>
        </p:spPr>
        <p:txBody>
          <a:bodyPr lIns="45718" tIns="45718" rIns="45718" bIns="45718"/>
          <a:lstStyle/>
          <a:p>
            <a:endParaRPr sz="1000">
              <a:solidFill>
                <a:srgbClr val="000000"/>
              </a:solidFill>
              <a:latin typeface="Calibri" charset="0"/>
              <a:ea typeface="Calibri" charset="0"/>
              <a:cs typeface="Calibri" charset="0"/>
            </a:endParaRPr>
          </a:p>
        </p:txBody>
      </p:sp>
      <p:sp>
        <p:nvSpPr>
          <p:cNvPr id="384" name="Shape 384"/>
          <p:cNvSpPr/>
          <p:nvPr/>
        </p:nvSpPr>
        <p:spPr>
          <a:xfrm flipH="1">
            <a:off x="1097390" y="4182376"/>
            <a:ext cx="1" cy="1173238"/>
          </a:xfrm>
          <a:prstGeom prst="line">
            <a:avLst/>
          </a:prstGeom>
          <a:ln w="25400">
            <a:solidFill>
              <a:srgbClr val="000000"/>
            </a:solidFill>
          </a:ln>
        </p:spPr>
        <p:txBody>
          <a:bodyPr lIns="45718" tIns="45718" rIns="45718" bIns="45718"/>
          <a:lstStyle/>
          <a:p>
            <a:endParaRPr sz="1000">
              <a:solidFill>
                <a:srgbClr val="000000"/>
              </a:solidFill>
              <a:latin typeface="Calibri" charset="0"/>
              <a:ea typeface="Calibri" charset="0"/>
              <a:cs typeface="Calibri" charset="0"/>
            </a:endParaRPr>
          </a:p>
        </p:txBody>
      </p:sp>
      <p:sp>
        <p:nvSpPr>
          <p:cNvPr id="385" name="Shape 385"/>
          <p:cNvSpPr/>
          <p:nvPr/>
        </p:nvSpPr>
        <p:spPr>
          <a:xfrm flipH="1">
            <a:off x="4951240" y="2593397"/>
            <a:ext cx="1" cy="2846945"/>
          </a:xfrm>
          <a:prstGeom prst="line">
            <a:avLst/>
          </a:prstGeom>
          <a:ln w="25400">
            <a:solidFill>
              <a:srgbClr val="000000"/>
            </a:solidFill>
          </a:ln>
        </p:spPr>
        <p:txBody>
          <a:bodyPr lIns="45718" tIns="45718" rIns="45718" bIns="45718"/>
          <a:lstStyle/>
          <a:p>
            <a:endParaRPr sz="1000">
              <a:solidFill>
                <a:srgbClr val="000000"/>
              </a:solidFill>
              <a:latin typeface="Calibri" charset="0"/>
              <a:ea typeface="Calibri" charset="0"/>
              <a:cs typeface="Calibri" charset="0"/>
            </a:endParaRPr>
          </a:p>
        </p:txBody>
      </p:sp>
      <p:sp>
        <p:nvSpPr>
          <p:cNvPr id="386" name="Shape 386"/>
          <p:cNvSpPr/>
          <p:nvPr/>
        </p:nvSpPr>
        <p:spPr>
          <a:xfrm>
            <a:off x="4939912" y="2911904"/>
            <a:ext cx="744981" cy="3231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lgn="r">
              <a:defRPr b="1">
                <a:latin typeface="+mj-lt"/>
                <a:ea typeface="+mj-ea"/>
                <a:cs typeface="+mj-cs"/>
                <a:sym typeface="Calibri"/>
              </a:defRPr>
            </a:lvl1pPr>
          </a:lstStyle>
          <a:p>
            <a:r>
              <a:rPr sz="1500" dirty="0">
                <a:solidFill>
                  <a:srgbClr val="000000"/>
                </a:solidFill>
                <a:latin typeface="Calibri" charset="0"/>
                <a:cs typeface="Calibri" charset="0"/>
              </a:rPr>
              <a:t>SBP</a:t>
            </a:r>
          </a:p>
        </p:txBody>
      </p:sp>
      <p:sp>
        <p:nvSpPr>
          <p:cNvPr id="387" name="Shape 387"/>
          <p:cNvSpPr/>
          <p:nvPr/>
        </p:nvSpPr>
        <p:spPr>
          <a:xfrm>
            <a:off x="4940607" y="4591753"/>
            <a:ext cx="743591" cy="3231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lgn="r">
              <a:defRPr b="1">
                <a:latin typeface="+mj-lt"/>
                <a:ea typeface="+mj-ea"/>
                <a:cs typeface="+mj-cs"/>
                <a:sym typeface="Calibri"/>
              </a:defRPr>
            </a:lvl1pPr>
          </a:lstStyle>
          <a:p>
            <a:r>
              <a:rPr sz="1500" dirty="0">
                <a:solidFill>
                  <a:srgbClr val="000000"/>
                </a:solidFill>
                <a:latin typeface="Calibri" charset="0"/>
                <a:cs typeface="Calibri" charset="0"/>
              </a:rPr>
              <a:t>DBP</a:t>
            </a:r>
          </a:p>
        </p:txBody>
      </p:sp>
      <p:sp>
        <p:nvSpPr>
          <p:cNvPr id="388" name="Shape 388"/>
          <p:cNvSpPr/>
          <p:nvPr/>
        </p:nvSpPr>
        <p:spPr>
          <a:xfrm flipH="1" flipV="1">
            <a:off x="1224390" y="4064214"/>
            <a:ext cx="3614151" cy="1"/>
          </a:xfrm>
          <a:prstGeom prst="line">
            <a:avLst/>
          </a:prstGeom>
          <a:ln w="12700">
            <a:solidFill>
              <a:srgbClr val="000000"/>
            </a:solidFill>
            <a:prstDash val="sysDot"/>
            <a:miter lim="400000"/>
          </a:ln>
        </p:spPr>
        <p:txBody>
          <a:bodyPr lIns="45718" tIns="45718" rIns="45718" bIns="45718"/>
          <a:lstStyle/>
          <a:p>
            <a:endParaRPr sz="1000">
              <a:solidFill>
                <a:srgbClr val="000000"/>
              </a:solidFill>
              <a:latin typeface="Calibri" charset="0"/>
              <a:ea typeface="Calibri" charset="0"/>
              <a:cs typeface="Calibri" charset="0"/>
            </a:endParaRPr>
          </a:p>
        </p:txBody>
      </p:sp>
      <p:sp>
        <p:nvSpPr>
          <p:cNvPr id="389" name="Shape 389"/>
          <p:cNvSpPr/>
          <p:nvPr/>
        </p:nvSpPr>
        <p:spPr>
          <a:xfrm flipH="1" flipV="1">
            <a:off x="5063940" y="4076914"/>
            <a:ext cx="3614151" cy="1"/>
          </a:xfrm>
          <a:prstGeom prst="line">
            <a:avLst/>
          </a:prstGeom>
          <a:ln w="12700">
            <a:solidFill>
              <a:srgbClr val="000000"/>
            </a:solidFill>
            <a:prstDash val="sysDot"/>
            <a:miter lim="400000"/>
          </a:ln>
        </p:spPr>
        <p:txBody>
          <a:bodyPr lIns="45718" tIns="45718" rIns="45718" bIns="45718"/>
          <a:lstStyle/>
          <a:p>
            <a:endParaRPr sz="1000">
              <a:solidFill>
                <a:srgbClr val="000000"/>
              </a:solidFill>
              <a:latin typeface="Calibri" charset="0"/>
              <a:ea typeface="Calibri" charset="0"/>
              <a:cs typeface="Calibri" charset="0"/>
            </a:endParaRPr>
          </a:p>
        </p:txBody>
      </p:sp>
      <p:sp>
        <p:nvSpPr>
          <p:cNvPr id="390" name="Shape 390"/>
          <p:cNvSpPr/>
          <p:nvPr/>
        </p:nvSpPr>
        <p:spPr>
          <a:xfrm>
            <a:off x="2020962" y="5598259"/>
            <a:ext cx="2707851" cy="26160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1000">
                <a:latin typeface="+mj-lt"/>
                <a:ea typeface="+mj-ea"/>
                <a:cs typeface="+mj-cs"/>
                <a:sym typeface="Calibri"/>
              </a:defRPr>
            </a:lvl1pPr>
          </a:lstStyle>
          <a:p>
            <a:pPr>
              <a:defRPr sz="1100"/>
            </a:pPr>
            <a:r>
              <a:rPr sz="1100" dirty="0">
                <a:solidFill>
                  <a:srgbClr val="000000"/>
                </a:solidFill>
                <a:latin typeface="Calibri" charset="0"/>
                <a:ea typeface="Calibri" charset="0"/>
                <a:cs typeface="Calibri" charset="0"/>
              </a:rPr>
              <a:t>Indexes of hypertensive target organ damage</a:t>
            </a:r>
          </a:p>
        </p:txBody>
      </p:sp>
      <p:sp>
        <p:nvSpPr>
          <p:cNvPr id="391" name="Shape 391"/>
          <p:cNvSpPr/>
          <p:nvPr/>
        </p:nvSpPr>
        <p:spPr>
          <a:xfrm>
            <a:off x="5695566" y="5598259"/>
            <a:ext cx="2705939" cy="26160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1000">
                <a:latin typeface="+mj-lt"/>
                <a:ea typeface="+mj-ea"/>
                <a:cs typeface="+mj-cs"/>
                <a:sym typeface="Calibri"/>
              </a:defRPr>
            </a:lvl1pPr>
          </a:lstStyle>
          <a:p>
            <a:pPr>
              <a:defRPr sz="1100"/>
            </a:pPr>
            <a:r>
              <a:rPr sz="1100" dirty="0">
                <a:solidFill>
                  <a:srgbClr val="000000"/>
                </a:solidFill>
                <a:latin typeface="Calibri" charset="0"/>
                <a:ea typeface="Calibri" charset="0"/>
                <a:cs typeface="Calibri" charset="0"/>
              </a:rPr>
              <a:t>Indexes of hypertensive target organ damage</a:t>
            </a:r>
          </a:p>
        </p:txBody>
      </p:sp>
      <p:sp>
        <p:nvSpPr>
          <p:cNvPr id="3" name="Titre 2"/>
          <p:cNvSpPr>
            <a:spLocks noGrp="1"/>
          </p:cNvSpPr>
          <p:nvPr>
            <p:ph type="title"/>
          </p:nvPr>
        </p:nvSpPr>
        <p:spPr>
          <a:xfrm>
            <a:off x="628650" y="1036296"/>
            <a:ext cx="7886700" cy="861530"/>
          </a:xfrm>
        </p:spPr>
        <p:txBody>
          <a:bodyPr>
            <a:normAutofit fontScale="90000"/>
          </a:bodyPr>
          <a:lstStyle/>
          <a:p>
            <a:r>
              <a:rPr lang="fr-FR" dirty="0"/>
              <a:t>Out-of-Office BP </a:t>
            </a:r>
            <a:r>
              <a:rPr lang="fr-FR" dirty="0" err="1"/>
              <a:t>Measurements</a:t>
            </a:r>
            <a:r>
              <a:rPr lang="fr-FR" dirty="0"/>
              <a:t> are </a:t>
            </a:r>
            <a:br>
              <a:rPr lang="fr-FR" dirty="0"/>
            </a:br>
            <a:r>
              <a:rPr lang="fr-FR" dirty="0"/>
              <a:t>More </a:t>
            </a:r>
            <a:r>
              <a:rPr lang="fr-FR" dirty="0" err="1"/>
              <a:t>Highly</a:t>
            </a:r>
            <a:r>
              <a:rPr lang="fr-FR" dirty="0"/>
              <a:t> </a:t>
            </a:r>
            <a:r>
              <a:rPr lang="fr-FR" dirty="0" err="1"/>
              <a:t>Correlated</a:t>
            </a:r>
            <a:r>
              <a:rPr lang="fr-FR" dirty="0"/>
              <a:t> </a:t>
            </a:r>
            <a:r>
              <a:rPr lang="fr-FR" dirty="0" err="1"/>
              <a:t>With</a:t>
            </a:r>
            <a:r>
              <a:rPr lang="fr-FR" dirty="0"/>
              <a:t> BP-</a:t>
            </a:r>
            <a:r>
              <a:rPr lang="fr-FR" dirty="0" err="1"/>
              <a:t>Related</a:t>
            </a:r>
            <a:r>
              <a:rPr lang="fr-FR" dirty="0"/>
              <a:t> </a:t>
            </a:r>
            <a:r>
              <a:rPr lang="fr-FR" dirty="0" err="1"/>
              <a:t>Risk</a:t>
            </a:r>
            <a:endParaRPr lang="fr-FR" dirty="0"/>
          </a:p>
        </p:txBody>
      </p:sp>
    </p:spTree>
    <p:extLst>
      <p:ext uri="{BB962C8B-B14F-4D97-AF65-F5344CB8AC3E}">
        <p14:creationId xmlns:p14="http://schemas.microsoft.com/office/powerpoint/2010/main" val="3023202052"/>
      </p:ext>
    </p:extLst>
  </p:cSld>
  <p:clrMapOvr>
    <a:masterClrMapping/>
  </p:clrMapOvr>
  <p:transition xmlns:p14="http://schemas.microsoft.com/office/powerpoint/2010/mai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p:cNvSpPr>
          <p:nvPr>
            <p:ph idx="1"/>
          </p:nvPr>
        </p:nvSpPr>
        <p:spPr>
          <a:xfrm>
            <a:off x="497302" y="1885951"/>
            <a:ext cx="7840133" cy="4094163"/>
          </a:xfrm>
          <a:prstGeom prst="rect">
            <a:avLst/>
          </a:prstGeom>
        </p:spPr>
        <p:txBody>
          <a:bodyPr>
            <a:noAutofit/>
          </a:bodyPr>
          <a:lstStyle/>
          <a:p>
            <a:pPr marL="0" indent="0" algn="r">
              <a:buSzTx/>
              <a:buNone/>
              <a:defRPr sz="1100">
                <a:solidFill>
                  <a:srgbClr val="000000"/>
                </a:solidFill>
                <a:latin typeface="+mj-lt"/>
                <a:ea typeface="+mj-ea"/>
                <a:cs typeface="+mj-cs"/>
                <a:sym typeface="Calibri"/>
              </a:defRPr>
            </a:pPr>
            <a:r>
              <a:rPr sz="1200" dirty="0">
                <a:solidFill>
                  <a:schemeClr val="bg1"/>
                </a:solidFill>
                <a:latin typeface="Calibri" charset="0"/>
                <a:ea typeface="Calibri" charset="0"/>
                <a:cs typeface="Calibri" charset="0"/>
              </a:rPr>
              <a:t>Derived from Pickering</a:t>
            </a:r>
            <a:r>
              <a:rPr lang="en-US" sz="1200" dirty="0">
                <a:solidFill>
                  <a:schemeClr val="bg1"/>
                </a:solidFill>
                <a:latin typeface="Calibri" charset="0"/>
                <a:ea typeface="Calibri" charset="0"/>
                <a:cs typeface="Calibri" charset="0"/>
              </a:rPr>
              <a:t> TG,</a:t>
            </a:r>
            <a:r>
              <a:rPr sz="1200" dirty="0">
                <a:solidFill>
                  <a:schemeClr val="bg1"/>
                </a:solidFill>
                <a:latin typeface="Calibri" charset="0"/>
                <a:ea typeface="Calibri" charset="0"/>
                <a:cs typeface="Calibri" charset="0"/>
              </a:rPr>
              <a:t> et al</a:t>
            </a:r>
            <a:r>
              <a:rPr sz="1200" i="1" dirty="0">
                <a:solidFill>
                  <a:schemeClr val="bg1"/>
                </a:solidFill>
                <a:latin typeface="Calibri" charset="0"/>
                <a:ea typeface="Calibri" charset="0"/>
                <a:cs typeface="Calibri" charset="0"/>
              </a:rPr>
              <a:t>. Hypertension</a:t>
            </a:r>
            <a:r>
              <a:rPr sz="1200" dirty="0">
                <a:solidFill>
                  <a:schemeClr val="bg1"/>
                </a:solidFill>
                <a:latin typeface="Calibri" charset="0"/>
                <a:ea typeface="Calibri" charset="0"/>
                <a:cs typeface="Calibri" charset="0"/>
              </a:rPr>
              <a:t> 2002:40:795-6.</a:t>
            </a:r>
          </a:p>
        </p:txBody>
      </p:sp>
      <p:grpSp>
        <p:nvGrpSpPr>
          <p:cNvPr id="286" name="Group 286"/>
          <p:cNvGrpSpPr/>
          <p:nvPr/>
        </p:nvGrpSpPr>
        <p:grpSpPr>
          <a:xfrm>
            <a:off x="1380690" y="2029620"/>
            <a:ext cx="6120127" cy="4104758"/>
            <a:chOff x="26788" y="-23455"/>
            <a:chExt cx="6566315" cy="4721919"/>
          </a:xfrm>
        </p:grpSpPr>
        <p:grpSp>
          <p:nvGrpSpPr>
            <p:cNvPr id="275" name="Group 275"/>
            <p:cNvGrpSpPr/>
            <p:nvPr/>
          </p:nvGrpSpPr>
          <p:grpSpPr>
            <a:xfrm>
              <a:off x="26788" y="-23455"/>
              <a:ext cx="6566315" cy="4721919"/>
              <a:chOff x="26790" y="-23453"/>
              <a:chExt cx="6566313" cy="4721917"/>
            </a:xfrm>
          </p:grpSpPr>
          <p:grpSp>
            <p:nvGrpSpPr>
              <p:cNvPr id="272" name="Group 272"/>
              <p:cNvGrpSpPr/>
              <p:nvPr/>
            </p:nvGrpSpPr>
            <p:grpSpPr>
              <a:xfrm>
                <a:off x="630076" y="-23453"/>
                <a:ext cx="5963027" cy="4255619"/>
                <a:chOff x="13602" y="-23451"/>
                <a:chExt cx="5963026" cy="4255617"/>
              </a:xfrm>
            </p:grpSpPr>
            <p:sp>
              <p:nvSpPr>
                <p:cNvPr id="246" name="Shape 246"/>
                <p:cNvSpPr/>
                <p:nvPr/>
              </p:nvSpPr>
              <p:spPr>
                <a:xfrm>
                  <a:off x="13604" y="2993955"/>
                  <a:ext cx="232182"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a:solidFill>
                        <a:srgbClr val="000000"/>
                      </a:solidFill>
                      <a:latin typeface="Calibri" charset="0"/>
                      <a:ea typeface="Calibri" charset="0"/>
                      <a:cs typeface="Calibri" charset="0"/>
                    </a:rPr>
                    <a:t>120</a:t>
                  </a:r>
                </a:p>
              </p:txBody>
            </p:sp>
            <p:sp>
              <p:nvSpPr>
                <p:cNvPr id="247" name="Shape 247"/>
                <p:cNvSpPr/>
                <p:nvPr/>
              </p:nvSpPr>
              <p:spPr>
                <a:xfrm>
                  <a:off x="13602" y="2239605"/>
                  <a:ext cx="232182"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a:solidFill>
                        <a:srgbClr val="000000"/>
                      </a:solidFill>
                      <a:latin typeface="Calibri" charset="0"/>
                      <a:ea typeface="Calibri" charset="0"/>
                      <a:cs typeface="Calibri" charset="0"/>
                    </a:rPr>
                    <a:t>140</a:t>
                  </a:r>
                </a:p>
              </p:txBody>
            </p:sp>
            <p:sp>
              <p:nvSpPr>
                <p:cNvPr id="248" name="Shape 248"/>
                <p:cNvSpPr/>
                <p:nvPr/>
              </p:nvSpPr>
              <p:spPr>
                <a:xfrm>
                  <a:off x="13607" y="1485254"/>
                  <a:ext cx="232182"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a:solidFill>
                        <a:srgbClr val="000000"/>
                      </a:solidFill>
                      <a:latin typeface="Calibri" charset="0"/>
                      <a:ea typeface="Calibri" charset="0"/>
                      <a:cs typeface="Calibri" charset="0"/>
                    </a:rPr>
                    <a:t>160</a:t>
                  </a:r>
                </a:p>
              </p:txBody>
            </p:sp>
            <p:sp>
              <p:nvSpPr>
                <p:cNvPr id="249" name="Shape 249"/>
                <p:cNvSpPr/>
                <p:nvPr/>
              </p:nvSpPr>
              <p:spPr>
                <a:xfrm>
                  <a:off x="13607" y="730902"/>
                  <a:ext cx="232182"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a:solidFill>
                        <a:srgbClr val="000000"/>
                      </a:solidFill>
                      <a:latin typeface="Calibri" charset="0"/>
                      <a:ea typeface="Calibri" charset="0"/>
                      <a:cs typeface="Calibri" charset="0"/>
                    </a:rPr>
                    <a:t>180</a:t>
                  </a:r>
                </a:p>
              </p:txBody>
            </p:sp>
            <p:sp>
              <p:nvSpPr>
                <p:cNvPr id="250" name="Shape 250"/>
                <p:cNvSpPr/>
                <p:nvPr/>
              </p:nvSpPr>
              <p:spPr>
                <a:xfrm>
                  <a:off x="13607" y="-23451"/>
                  <a:ext cx="232182"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a:solidFill>
                        <a:srgbClr val="000000"/>
                      </a:solidFill>
                      <a:latin typeface="Calibri" charset="0"/>
                      <a:ea typeface="Calibri" charset="0"/>
                      <a:cs typeface="Calibri" charset="0"/>
                    </a:rPr>
                    <a:t>200</a:t>
                  </a:r>
                </a:p>
              </p:txBody>
            </p:sp>
            <p:sp>
              <p:nvSpPr>
                <p:cNvPr id="251" name="Shape 251"/>
                <p:cNvSpPr/>
                <p:nvPr/>
              </p:nvSpPr>
              <p:spPr>
                <a:xfrm>
                  <a:off x="13607" y="3748306"/>
                  <a:ext cx="232182"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a:solidFill>
                        <a:srgbClr val="000000"/>
                      </a:solidFill>
                      <a:latin typeface="Calibri" charset="0"/>
                      <a:ea typeface="Calibri" charset="0"/>
                      <a:cs typeface="Calibri" charset="0"/>
                    </a:rPr>
                    <a:t>100</a:t>
                  </a:r>
                </a:p>
              </p:txBody>
            </p:sp>
            <p:grpSp>
              <p:nvGrpSpPr>
                <p:cNvPr id="264" name="Group 264"/>
                <p:cNvGrpSpPr/>
                <p:nvPr/>
              </p:nvGrpSpPr>
              <p:grpSpPr>
                <a:xfrm>
                  <a:off x="356765" y="74893"/>
                  <a:ext cx="5504691" cy="3919195"/>
                  <a:chOff x="0" y="0"/>
                  <a:chExt cx="5504690" cy="3919194"/>
                </a:xfrm>
              </p:grpSpPr>
              <p:sp>
                <p:nvSpPr>
                  <p:cNvPr id="252" name="Shape 252"/>
                  <p:cNvSpPr/>
                  <p:nvPr/>
                </p:nvSpPr>
                <p:spPr>
                  <a:xfrm flipH="1">
                    <a:off x="184576" y="0"/>
                    <a:ext cx="1" cy="3918560"/>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3" name="Shape 253"/>
                  <p:cNvSpPr/>
                  <p:nvPr/>
                </p:nvSpPr>
                <p:spPr>
                  <a:xfrm>
                    <a:off x="-1" y="3022349"/>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4" name="Shape 254"/>
                  <p:cNvSpPr/>
                  <p:nvPr/>
                </p:nvSpPr>
                <p:spPr>
                  <a:xfrm>
                    <a:off x="-1" y="1513688"/>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5" name="Shape 255"/>
                  <p:cNvSpPr/>
                  <p:nvPr/>
                </p:nvSpPr>
                <p:spPr>
                  <a:xfrm>
                    <a:off x="-1" y="2268019"/>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6" name="Shape 256"/>
                  <p:cNvSpPr/>
                  <p:nvPr/>
                </p:nvSpPr>
                <p:spPr>
                  <a:xfrm>
                    <a:off x="-1" y="759358"/>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7" name="Shape 257"/>
                  <p:cNvSpPr/>
                  <p:nvPr/>
                </p:nvSpPr>
                <p:spPr>
                  <a:xfrm>
                    <a:off x="-1" y="5028"/>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8" name="Shape 258"/>
                  <p:cNvSpPr/>
                  <p:nvPr/>
                </p:nvSpPr>
                <p:spPr>
                  <a:xfrm flipV="1">
                    <a:off x="1247779"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9" name="Shape 259"/>
                  <p:cNvSpPr/>
                  <p:nvPr/>
                </p:nvSpPr>
                <p:spPr>
                  <a:xfrm flipV="1">
                    <a:off x="4439293"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60" name="Shape 260"/>
                  <p:cNvSpPr/>
                  <p:nvPr/>
                </p:nvSpPr>
                <p:spPr>
                  <a:xfrm flipV="1">
                    <a:off x="2311617"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61" name="Shape 261"/>
                  <p:cNvSpPr/>
                  <p:nvPr/>
                </p:nvSpPr>
                <p:spPr>
                  <a:xfrm flipV="1">
                    <a:off x="3375455"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62" name="Shape 262"/>
                  <p:cNvSpPr/>
                  <p:nvPr/>
                </p:nvSpPr>
                <p:spPr>
                  <a:xfrm flipV="1">
                    <a:off x="5499732"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63" name="Shape 263"/>
                  <p:cNvSpPr/>
                  <p:nvPr/>
                </p:nvSpPr>
                <p:spPr>
                  <a:xfrm flipH="1">
                    <a:off x="0" y="3780080"/>
                    <a:ext cx="5504691" cy="405"/>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grpSp>
            <p:sp>
              <p:nvSpPr>
                <p:cNvPr id="265" name="Shape 265"/>
                <p:cNvSpPr/>
                <p:nvPr/>
              </p:nvSpPr>
              <p:spPr>
                <a:xfrm>
                  <a:off x="436066" y="4037438"/>
                  <a:ext cx="232183"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a:solidFill>
                        <a:srgbClr val="000000"/>
                      </a:solidFill>
                      <a:latin typeface="Calibri" charset="0"/>
                      <a:ea typeface="Calibri" charset="0"/>
                      <a:cs typeface="Calibri" charset="0"/>
                    </a:rPr>
                    <a:t>100</a:t>
                  </a:r>
                </a:p>
              </p:txBody>
            </p:sp>
            <p:sp>
              <p:nvSpPr>
                <p:cNvPr id="266" name="Shape 266"/>
                <p:cNvSpPr/>
                <p:nvPr/>
              </p:nvSpPr>
              <p:spPr>
                <a:xfrm>
                  <a:off x="1497739" y="4037437"/>
                  <a:ext cx="232183"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a:solidFill>
                        <a:srgbClr val="000000"/>
                      </a:solidFill>
                      <a:latin typeface="Calibri" charset="0"/>
                      <a:ea typeface="Calibri" charset="0"/>
                      <a:cs typeface="Calibri" charset="0"/>
                    </a:rPr>
                    <a:t>120</a:t>
                  </a:r>
                </a:p>
              </p:txBody>
            </p:sp>
            <p:sp>
              <p:nvSpPr>
                <p:cNvPr id="267" name="Shape 267"/>
                <p:cNvSpPr/>
                <p:nvPr/>
              </p:nvSpPr>
              <p:spPr>
                <a:xfrm>
                  <a:off x="2559418" y="4037437"/>
                  <a:ext cx="232183"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a:solidFill>
                        <a:srgbClr val="000000"/>
                      </a:solidFill>
                      <a:latin typeface="Calibri" charset="0"/>
                      <a:ea typeface="Calibri" charset="0"/>
                      <a:cs typeface="Calibri" charset="0"/>
                    </a:rPr>
                    <a:t>140</a:t>
                  </a:r>
                </a:p>
              </p:txBody>
            </p:sp>
            <p:sp>
              <p:nvSpPr>
                <p:cNvPr id="268" name="Shape 268"/>
                <p:cNvSpPr/>
                <p:nvPr/>
              </p:nvSpPr>
              <p:spPr>
                <a:xfrm>
                  <a:off x="3621092" y="4037437"/>
                  <a:ext cx="232183"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a:solidFill>
                        <a:srgbClr val="000000"/>
                      </a:solidFill>
                      <a:latin typeface="Calibri" charset="0"/>
                      <a:ea typeface="Calibri" charset="0"/>
                      <a:cs typeface="Calibri" charset="0"/>
                    </a:rPr>
                    <a:t>160</a:t>
                  </a:r>
                </a:p>
              </p:txBody>
            </p:sp>
            <p:sp>
              <p:nvSpPr>
                <p:cNvPr id="269" name="Shape 269"/>
                <p:cNvSpPr/>
                <p:nvPr/>
              </p:nvSpPr>
              <p:spPr>
                <a:xfrm>
                  <a:off x="4682767" y="4037437"/>
                  <a:ext cx="232183"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a:solidFill>
                        <a:srgbClr val="000000"/>
                      </a:solidFill>
                      <a:latin typeface="Calibri" charset="0"/>
                      <a:ea typeface="Calibri" charset="0"/>
                      <a:cs typeface="Calibri" charset="0"/>
                    </a:rPr>
                    <a:t>180</a:t>
                  </a:r>
                </a:p>
              </p:txBody>
            </p:sp>
            <p:sp>
              <p:nvSpPr>
                <p:cNvPr id="270" name="Shape 270"/>
                <p:cNvSpPr/>
                <p:nvPr/>
              </p:nvSpPr>
              <p:spPr>
                <a:xfrm>
                  <a:off x="5744445" y="4037437"/>
                  <a:ext cx="232183"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a:solidFill>
                        <a:srgbClr val="000000"/>
                      </a:solidFill>
                      <a:latin typeface="Calibri" charset="0"/>
                      <a:ea typeface="Calibri" charset="0"/>
                      <a:cs typeface="Calibri" charset="0"/>
                    </a:rPr>
                    <a:t>200</a:t>
                  </a:r>
                </a:p>
              </p:txBody>
            </p:sp>
            <p:sp>
              <p:nvSpPr>
                <p:cNvPr id="271" name="Shape 271"/>
                <p:cNvSpPr/>
                <p:nvPr/>
              </p:nvSpPr>
              <p:spPr>
                <a:xfrm>
                  <a:off x="13602" y="2434996"/>
                  <a:ext cx="232182" cy="194728"/>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a:solidFill>
                        <a:srgbClr val="000000"/>
                      </a:solidFill>
                      <a:latin typeface="Calibri" charset="0"/>
                      <a:ea typeface="Calibri" charset="0"/>
                      <a:cs typeface="Calibri" charset="0"/>
                    </a:rPr>
                    <a:t>135</a:t>
                  </a:r>
                </a:p>
              </p:txBody>
            </p:sp>
          </p:grpSp>
          <p:sp>
            <p:nvSpPr>
              <p:cNvPr id="273" name="Shape 273"/>
              <p:cNvSpPr/>
              <p:nvPr/>
            </p:nvSpPr>
            <p:spPr>
              <a:xfrm>
                <a:off x="2514478" y="4273607"/>
                <a:ext cx="2671986" cy="424857"/>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lgn="ctr">
                  <a:defRPr b="1">
                    <a:latin typeface="+mj-lt"/>
                    <a:ea typeface="+mj-ea"/>
                    <a:cs typeface="+mj-cs"/>
                    <a:sym typeface="Calibri"/>
                  </a:defRPr>
                </a:lvl1pPr>
              </a:lstStyle>
              <a:p>
                <a:r>
                  <a:rPr>
                    <a:solidFill>
                      <a:srgbClr val="000000"/>
                    </a:solidFill>
                    <a:latin typeface="Calibri" charset="0"/>
                    <a:ea typeface="Calibri" charset="0"/>
                    <a:cs typeface="Calibri" charset="0"/>
                  </a:rPr>
                  <a:t> Manual Office BP mmHg</a:t>
                </a:r>
              </a:p>
            </p:txBody>
          </p:sp>
          <p:sp>
            <p:nvSpPr>
              <p:cNvPr id="274" name="Shape 274"/>
              <p:cNvSpPr/>
              <p:nvPr/>
            </p:nvSpPr>
            <p:spPr>
              <a:xfrm rot="16200000">
                <a:off x="-1049851" y="1906234"/>
                <a:ext cx="2549535" cy="396254"/>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lgn="ctr">
                  <a:defRPr b="1">
                    <a:latin typeface="Arial"/>
                    <a:ea typeface="Arial"/>
                    <a:cs typeface="Arial"/>
                    <a:sym typeface="Arial"/>
                  </a:defRPr>
                </a:lvl1pPr>
              </a:lstStyle>
              <a:p>
                <a:r>
                  <a:rPr dirty="0">
                    <a:solidFill>
                      <a:srgbClr val="000000"/>
                    </a:solidFill>
                    <a:latin typeface="Calibri" charset="0"/>
                    <a:ea typeface="Calibri" charset="0"/>
                    <a:cs typeface="Calibri" charset="0"/>
                  </a:rPr>
                  <a:t>Ambulatory BP mmHg</a:t>
                </a:r>
              </a:p>
            </p:txBody>
          </p:sp>
        </p:grpSp>
        <p:sp>
          <p:nvSpPr>
            <p:cNvPr id="276" name="Shape 276"/>
            <p:cNvSpPr/>
            <p:nvPr/>
          </p:nvSpPr>
          <p:spPr>
            <a:xfrm flipH="1">
              <a:off x="3286207" y="80078"/>
              <a:ext cx="1" cy="3762414"/>
            </a:xfrm>
            <a:prstGeom prst="line">
              <a:avLst/>
            </a:prstGeom>
            <a:solidFill>
              <a:srgbClr val="8497B0"/>
            </a:solidFill>
            <a:ln w="19050" cap="rnd">
              <a:solidFill>
                <a:schemeClr val="accent2"/>
              </a:solidFill>
              <a:prstDash val="sysDot"/>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77" name="Shape 277"/>
            <p:cNvSpPr/>
            <p:nvPr/>
          </p:nvSpPr>
          <p:spPr>
            <a:xfrm flipH="1" flipV="1">
              <a:off x="986310" y="2533661"/>
              <a:ext cx="5467002" cy="3"/>
            </a:xfrm>
            <a:prstGeom prst="line">
              <a:avLst/>
            </a:prstGeom>
            <a:solidFill>
              <a:srgbClr val="8497B0"/>
            </a:solidFill>
            <a:ln w="19050" cap="rnd">
              <a:solidFill>
                <a:schemeClr val="accent2"/>
              </a:solidFill>
              <a:prstDash val="sysDot"/>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78" name="Shape 278"/>
            <p:cNvSpPr/>
            <p:nvPr/>
          </p:nvSpPr>
          <p:spPr>
            <a:xfrm>
              <a:off x="1171239" y="80077"/>
              <a:ext cx="2077843" cy="2423048"/>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sz="1400" cap="all">
                <a:solidFill>
                  <a:srgbClr val="FFFFFF"/>
                </a:solidFill>
                <a:latin typeface="Calibri" charset="0"/>
                <a:ea typeface="Calibri" charset="0"/>
                <a:cs typeface="Calibri" charset="0"/>
                <a:sym typeface="Calibri"/>
              </a:endParaRPr>
            </a:p>
          </p:txBody>
        </p:sp>
        <p:sp>
          <p:nvSpPr>
            <p:cNvPr id="279" name="Shape 279"/>
            <p:cNvSpPr/>
            <p:nvPr/>
          </p:nvSpPr>
          <p:spPr>
            <a:xfrm>
              <a:off x="1183765" y="2563223"/>
              <a:ext cx="2077843" cy="1261701"/>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sz="1400" cap="all">
                <a:solidFill>
                  <a:srgbClr val="FFFFFF"/>
                </a:solidFill>
                <a:latin typeface="Calibri" charset="0"/>
                <a:ea typeface="Calibri" charset="0"/>
                <a:cs typeface="Calibri" charset="0"/>
                <a:sym typeface="Calibri"/>
              </a:endParaRPr>
            </a:p>
          </p:txBody>
        </p:sp>
        <p:sp>
          <p:nvSpPr>
            <p:cNvPr id="280" name="Shape 280"/>
            <p:cNvSpPr/>
            <p:nvPr/>
          </p:nvSpPr>
          <p:spPr>
            <a:xfrm>
              <a:off x="3316759" y="80077"/>
              <a:ext cx="3140692" cy="2423048"/>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sz="1400" cap="all">
                <a:solidFill>
                  <a:srgbClr val="FFFFFF"/>
                </a:solidFill>
                <a:latin typeface="Calibri" charset="0"/>
                <a:ea typeface="Calibri" charset="0"/>
                <a:cs typeface="Calibri" charset="0"/>
                <a:sym typeface="Calibri"/>
              </a:endParaRPr>
            </a:p>
          </p:txBody>
        </p:sp>
        <p:sp>
          <p:nvSpPr>
            <p:cNvPr id="281" name="Shape 281"/>
            <p:cNvSpPr/>
            <p:nvPr/>
          </p:nvSpPr>
          <p:spPr>
            <a:xfrm>
              <a:off x="3316759" y="2563223"/>
              <a:ext cx="3140692" cy="1261701"/>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sz="1400" cap="all">
                <a:solidFill>
                  <a:srgbClr val="FFFFFF"/>
                </a:solidFill>
                <a:latin typeface="Calibri" charset="0"/>
                <a:ea typeface="Calibri" charset="0"/>
                <a:cs typeface="Calibri" charset="0"/>
                <a:sym typeface="Calibri"/>
              </a:endParaRPr>
            </a:p>
          </p:txBody>
        </p:sp>
        <p:sp>
          <p:nvSpPr>
            <p:cNvPr id="282" name="Shape 282"/>
            <p:cNvSpPr/>
            <p:nvPr/>
          </p:nvSpPr>
          <p:spPr>
            <a:xfrm>
              <a:off x="3584344" y="961334"/>
              <a:ext cx="2217680" cy="7081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rgbClr val="FFFFFF"/>
                  </a:solidFill>
                  <a:latin typeface="+mj-lt"/>
                  <a:ea typeface="+mj-ea"/>
                  <a:cs typeface="+mj-cs"/>
                  <a:sym typeface="Calibri"/>
                </a:defRPr>
              </a:pPr>
              <a:r>
                <a:rPr sz="2000" dirty="0">
                  <a:solidFill>
                    <a:srgbClr val="FFFFFF"/>
                  </a:solidFill>
                  <a:latin typeface="Calibri" charset="0"/>
                  <a:ea typeface="Calibri" charset="0"/>
                  <a:cs typeface="Calibri" charset="0"/>
                  <a:sym typeface="Calibri"/>
                </a:rPr>
                <a:t>TRUE</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rgbClr val="FFFFFF"/>
                  </a:solidFill>
                  <a:latin typeface="+mj-lt"/>
                  <a:ea typeface="+mj-ea"/>
                  <a:cs typeface="+mj-cs"/>
                  <a:sym typeface="Calibri"/>
                </a:defRPr>
              </a:pPr>
              <a:r>
                <a:rPr sz="2000" dirty="0">
                  <a:solidFill>
                    <a:srgbClr val="FFFFFF"/>
                  </a:solidFill>
                  <a:latin typeface="Calibri" charset="0"/>
                  <a:ea typeface="Calibri" charset="0"/>
                  <a:cs typeface="Calibri" charset="0"/>
                  <a:sym typeface="Calibri"/>
                </a:rPr>
                <a:t>HYPERTENSION</a:t>
              </a:r>
            </a:p>
          </p:txBody>
        </p:sp>
        <p:sp>
          <p:nvSpPr>
            <p:cNvPr id="283" name="Shape 283"/>
            <p:cNvSpPr/>
            <p:nvPr/>
          </p:nvSpPr>
          <p:spPr>
            <a:xfrm>
              <a:off x="1328957" y="3006527"/>
              <a:ext cx="1900546" cy="3186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rgbClr val="FFFFFF"/>
                  </a:solidFill>
                  <a:latin typeface="+mj-lt"/>
                  <a:ea typeface="+mj-ea"/>
                  <a:cs typeface="+mj-cs"/>
                  <a:sym typeface="Calibri"/>
                </a:defRPr>
              </a:lvl1pPr>
            </a:lstStyle>
            <a:p>
              <a:r>
                <a:rPr sz="1800" dirty="0">
                  <a:latin typeface="Calibri" charset="0"/>
                  <a:ea typeface="Calibri" charset="0"/>
                  <a:cs typeface="Calibri" charset="0"/>
                </a:rPr>
                <a:t>NORMOTENSION</a:t>
              </a:r>
            </a:p>
          </p:txBody>
        </p:sp>
        <p:sp>
          <p:nvSpPr>
            <p:cNvPr id="284" name="Shape 284"/>
            <p:cNvSpPr/>
            <p:nvPr/>
          </p:nvSpPr>
          <p:spPr>
            <a:xfrm>
              <a:off x="3502457" y="2811798"/>
              <a:ext cx="2303910" cy="7081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rgbClr val="FFFFFF"/>
                  </a:solidFill>
                  <a:latin typeface="+mj-lt"/>
                  <a:ea typeface="+mj-ea"/>
                  <a:cs typeface="+mj-cs"/>
                  <a:sym typeface="Calibri"/>
                </a:defRPr>
              </a:pPr>
              <a:r>
                <a:rPr sz="2000" b="1" dirty="0">
                  <a:solidFill>
                    <a:srgbClr val="FFFFFF"/>
                  </a:solidFill>
                  <a:latin typeface="Calibri" charset="0"/>
                  <a:ea typeface="Calibri" charset="0"/>
                  <a:cs typeface="Calibri" charset="0"/>
                  <a:sym typeface="Calibri"/>
                </a:rPr>
                <a:t>WHITE COAT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rgbClr val="FFFFFF"/>
                  </a:solidFill>
                  <a:latin typeface="+mj-lt"/>
                  <a:ea typeface="+mj-ea"/>
                  <a:cs typeface="+mj-cs"/>
                  <a:sym typeface="Calibri"/>
                </a:defRPr>
              </a:pPr>
              <a:r>
                <a:rPr sz="2000" b="1" dirty="0">
                  <a:solidFill>
                    <a:srgbClr val="FFFFFF"/>
                  </a:solidFill>
                  <a:latin typeface="Calibri" charset="0"/>
                  <a:ea typeface="Calibri" charset="0"/>
                  <a:cs typeface="Calibri" charset="0"/>
                  <a:sym typeface="Calibri"/>
                </a:rPr>
                <a:t>HYPERTENSION</a:t>
              </a:r>
            </a:p>
          </p:txBody>
        </p:sp>
        <p:sp>
          <p:nvSpPr>
            <p:cNvPr id="285" name="Shape 285"/>
            <p:cNvSpPr/>
            <p:nvPr/>
          </p:nvSpPr>
          <p:spPr>
            <a:xfrm>
              <a:off x="1328957" y="961334"/>
              <a:ext cx="1929746" cy="7081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200" b="1">
                  <a:solidFill>
                    <a:srgbClr val="FFFFFF"/>
                  </a:solidFill>
                  <a:latin typeface="+mj-lt"/>
                  <a:ea typeface="+mj-ea"/>
                  <a:cs typeface="+mj-cs"/>
                  <a:sym typeface="Calibri"/>
                </a:defRPr>
              </a:pPr>
              <a:r>
                <a:rPr sz="2000" b="1" dirty="0">
                  <a:solidFill>
                    <a:srgbClr val="FFFFFF"/>
                  </a:solidFill>
                  <a:latin typeface="Calibri" charset="0"/>
                  <a:ea typeface="Calibri" charset="0"/>
                  <a:cs typeface="Calibri" charset="0"/>
                  <a:sym typeface="Calibri"/>
                </a:rPr>
                <a:t>MASKED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200" b="1">
                  <a:solidFill>
                    <a:srgbClr val="FFFFFF"/>
                  </a:solidFill>
                  <a:latin typeface="+mj-lt"/>
                  <a:ea typeface="+mj-ea"/>
                  <a:cs typeface="+mj-cs"/>
                  <a:sym typeface="Calibri"/>
                </a:defRPr>
              </a:pPr>
              <a:r>
                <a:rPr sz="2000" b="1" dirty="0">
                  <a:solidFill>
                    <a:srgbClr val="FFFFFF"/>
                  </a:solidFill>
                  <a:latin typeface="Calibri" charset="0"/>
                  <a:ea typeface="Calibri" charset="0"/>
                  <a:cs typeface="Calibri" charset="0"/>
                  <a:sym typeface="Calibri"/>
                </a:rPr>
                <a:t>HYPERTENSION</a:t>
              </a:r>
            </a:p>
          </p:txBody>
        </p:sp>
      </p:grpSp>
      <p:sp>
        <p:nvSpPr>
          <p:cNvPr id="2" name="Titre 1"/>
          <p:cNvSpPr>
            <a:spLocks noGrp="1"/>
          </p:cNvSpPr>
          <p:nvPr>
            <p:ph type="title"/>
          </p:nvPr>
        </p:nvSpPr>
        <p:spPr/>
        <p:txBody>
          <a:bodyPr/>
          <a:lstStyle/>
          <a:p>
            <a:r>
              <a:rPr lang="fr-FR" i="1" dirty="0"/>
              <a:t>White </a:t>
            </a:r>
            <a:r>
              <a:rPr lang="fr-FR" i="1" dirty="0" err="1"/>
              <a:t>Coat</a:t>
            </a:r>
            <a:r>
              <a:rPr lang="fr-FR" i="1" dirty="0"/>
              <a:t> </a:t>
            </a:r>
            <a:r>
              <a:rPr lang="fr-FR" dirty="0"/>
              <a:t>and </a:t>
            </a:r>
            <a:r>
              <a:rPr lang="fr-FR" i="1" dirty="0" err="1"/>
              <a:t>Masked</a:t>
            </a:r>
            <a:r>
              <a:rPr lang="fr-FR" dirty="0"/>
              <a:t> Hypertension</a:t>
            </a:r>
          </a:p>
        </p:txBody>
      </p:sp>
      <p:sp>
        <p:nvSpPr>
          <p:cNvPr id="4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endParaRPr sz="1200" dirty="0">
              <a:solidFill>
                <a:srgbClr val="000000"/>
              </a:solidFill>
              <a:latin typeface="Calibri" charset="0"/>
              <a:ea typeface="Calibri" charset="0"/>
              <a:cs typeface="Calibri" charset="0"/>
              <a:sym typeface="Calibri"/>
            </a:endParaRPr>
          </a:p>
          <a:p>
            <a:pPr algn="r">
              <a:defRPr sz="1100">
                <a:latin typeface="+mj-lt"/>
                <a:ea typeface="+mj-ea"/>
                <a:cs typeface="+mj-cs"/>
                <a:sym typeface="Calibri"/>
              </a:defRPr>
            </a:pPr>
            <a:r>
              <a:rPr lang="fr-FR" sz="1200" dirty="0" err="1">
                <a:solidFill>
                  <a:srgbClr val="000000"/>
                </a:solidFill>
                <a:latin typeface="Calibri" charset="0"/>
                <a:ea typeface="Calibri" charset="0"/>
                <a:cs typeface="Calibri" charset="0"/>
                <a:sym typeface="Calibri"/>
              </a:rPr>
              <a:t>Derived</a:t>
            </a:r>
            <a:r>
              <a:rPr lang="fr-FR" sz="1200" dirty="0">
                <a:solidFill>
                  <a:srgbClr val="000000"/>
                </a:solidFill>
                <a:latin typeface="Calibri" charset="0"/>
                <a:ea typeface="Calibri" charset="0"/>
                <a:cs typeface="Calibri" charset="0"/>
                <a:sym typeface="Calibri"/>
              </a:rPr>
              <a:t> </a:t>
            </a:r>
            <a:r>
              <a:rPr lang="fr-FR" sz="1200" dirty="0" err="1">
                <a:solidFill>
                  <a:srgbClr val="000000"/>
                </a:solidFill>
                <a:latin typeface="Calibri" charset="0"/>
                <a:ea typeface="Calibri" charset="0"/>
                <a:cs typeface="Calibri" charset="0"/>
                <a:sym typeface="Calibri"/>
              </a:rPr>
              <a:t>from</a:t>
            </a:r>
            <a:r>
              <a:rPr lang="fr-FR" sz="1200" dirty="0">
                <a:solidFill>
                  <a:srgbClr val="000000"/>
                </a:solidFill>
                <a:latin typeface="Calibri" charset="0"/>
                <a:ea typeface="Calibri" charset="0"/>
                <a:cs typeface="Calibri" charset="0"/>
                <a:sym typeface="Calibri"/>
              </a:rPr>
              <a:t> Pickering TG, et al. </a:t>
            </a:r>
            <a:r>
              <a:rPr lang="fr-FR" sz="1200" i="1" dirty="0">
                <a:solidFill>
                  <a:srgbClr val="000000"/>
                </a:solidFill>
                <a:latin typeface="Calibri" charset="0"/>
                <a:ea typeface="Calibri" charset="0"/>
                <a:cs typeface="Calibri" charset="0"/>
                <a:sym typeface="Calibri"/>
              </a:rPr>
              <a:t>Hypertension </a:t>
            </a:r>
            <a:r>
              <a:rPr lang="fr-FR" sz="1200" dirty="0">
                <a:solidFill>
                  <a:srgbClr val="000000"/>
                </a:solidFill>
                <a:latin typeface="Calibri" charset="0"/>
                <a:ea typeface="Calibri" charset="0"/>
                <a:cs typeface="Calibri" charset="0"/>
                <a:sym typeface="Calibri"/>
              </a:rPr>
              <a:t>2002:40:795-6.</a:t>
            </a:r>
          </a:p>
        </p:txBody>
      </p:sp>
    </p:spTree>
    <p:extLst>
      <p:ext uri="{BB962C8B-B14F-4D97-AF65-F5344CB8AC3E}">
        <p14:creationId xmlns:p14="http://schemas.microsoft.com/office/powerpoint/2010/main" val="668581225"/>
      </p:ext>
    </p:extLst>
  </p:cSld>
  <p:clrMapOvr>
    <a:masterClrMapping/>
  </p:clrMapOvr>
  <p:transition xmlns:p14="http://schemas.microsoft.com/office/powerpoint/2010/mai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195200"/>
            <a:ext cx="7886700" cy="861530"/>
          </a:xfrm>
        </p:spPr>
        <p:txBody>
          <a:bodyPr>
            <a:noAutofit/>
          </a:bodyPr>
          <a:lstStyle/>
          <a:p>
            <a:r>
              <a:rPr lang="fr-FR" dirty="0" err="1"/>
              <a:t>Criteria</a:t>
            </a:r>
            <a:r>
              <a:rPr lang="fr-FR" dirty="0"/>
              <a:t> for the </a:t>
            </a:r>
            <a:r>
              <a:rPr lang="fr-FR" dirty="0" err="1"/>
              <a:t>Diagnosis</a:t>
            </a:r>
            <a:r>
              <a:rPr lang="fr-FR" dirty="0"/>
              <a:t> </a:t>
            </a:r>
            <a:br>
              <a:rPr lang="fr-FR" dirty="0"/>
            </a:br>
            <a:r>
              <a:rPr lang="fr-FR" dirty="0"/>
              <a:t>of </a:t>
            </a:r>
            <a:r>
              <a:rPr lang="fr-FR" dirty="0" err="1"/>
              <a:t>Masked</a:t>
            </a:r>
            <a:r>
              <a:rPr lang="fr-FR" dirty="0"/>
              <a:t> Hypertension</a:t>
            </a:r>
          </a:p>
        </p:txBody>
      </p:sp>
      <p:graphicFrame>
        <p:nvGraphicFramePr>
          <p:cNvPr id="8" name="Table 228"/>
          <p:cNvGraphicFramePr/>
          <p:nvPr>
            <p:extLst>
              <p:ext uri="{D42A27DB-BD31-4B8C-83A1-F6EECF244321}">
                <p14:modId xmlns:p14="http://schemas.microsoft.com/office/powerpoint/2010/main" val="1079757376"/>
              </p:ext>
            </p:extLst>
          </p:nvPr>
        </p:nvGraphicFramePr>
        <p:xfrm>
          <a:off x="1068619" y="2664375"/>
          <a:ext cx="7008581" cy="2112344"/>
        </p:xfrm>
        <a:graphic>
          <a:graphicData uri="http://schemas.openxmlformats.org/drawingml/2006/table">
            <a:tbl>
              <a:tblPr firstRow="1" bandRow="1">
                <a:tableStyleId>{C083E6E3-FA7D-4D7B-A595-EF9225AFEA82}</a:tableStyleId>
              </a:tblPr>
              <a:tblGrid>
                <a:gridCol w="5176373">
                  <a:extLst>
                    <a:ext uri="{9D8B030D-6E8A-4147-A177-3AD203B41FA5}">
                      <a16:colId xmlns="" xmlns:a16="http://schemas.microsoft.com/office/drawing/2014/main" val="20000"/>
                    </a:ext>
                  </a:extLst>
                </a:gridCol>
                <a:gridCol w="1832208">
                  <a:extLst>
                    <a:ext uri="{9D8B030D-6E8A-4147-A177-3AD203B41FA5}">
                      <a16:colId xmlns="" xmlns:a16="http://schemas.microsoft.com/office/drawing/2014/main" val="20002"/>
                    </a:ext>
                  </a:extLst>
                </a:gridCol>
              </a:tblGrid>
              <a:tr h="473679">
                <a:tc>
                  <a:txBody>
                    <a:bodyPr/>
                    <a:lstStyle/>
                    <a:p>
                      <a:pPr algn="l" defTabSz="457200">
                        <a:defRPr sz="1800"/>
                      </a:pP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lang="fr-FR" sz="1800" dirty="0">
                          <a:solidFill>
                            <a:schemeClr val="bg1"/>
                          </a:solidFill>
                        </a:rPr>
                        <a:t>BP (mm Hg)</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extLst>
                  <a:ext uri="{0D108BD9-81ED-4DB2-BD59-A6C34878D82A}">
                    <a16:rowId xmlns="" xmlns:a16="http://schemas.microsoft.com/office/drawing/2014/main" val="10000"/>
                  </a:ext>
                </a:extLst>
              </a:tr>
              <a:tr h="473679">
                <a:tc>
                  <a:txBody>
                    <a:bodyPr/>
                    <a:lstStyle/>
                    <a:p>
                      <a:pPr marL="0" marR="0" indent="0" algn="l" defTabSz="457200" rtl="0" eaLnBrk="1" fontAlgn="auto" latinLnBrk="0" hangingPunct="1">
                        <a:lnSpc>
                          <a:spcPct val="100000"/>
                        </a:lnSpc>
                        <a:spcBef>
                          <a:spcPts val="0"/>
                        </a:spcBef>
                        <a:spcAft>
                          <a:spcPts val="0"/>
                        </a:spcAft>
                        <a:buClrTx/>
                        <a:buSzTx/>
                        <a:buFontTx/>
                        <a:buNone/>
                        <a:tabLst/>
                        <a:defRPr sz="2000"/>
                      </a:pPr>
                      <a:r>
                        <a:rPr lang="en-CA" sz="2000">
                          <a:latin typeface="Calibri" charset="0"/>
                          <a:ea typeface="Calibri" charset="0"/>
                          <a:cs typeface="Calibri" charset="0"/>
                        </a:rPr>
                        <a:t>Office BP</a:t>
                      </a:r>
                    </a:p>
                    <a:p>
                      <a:pPr marL="0" marR="0" indent="0" algn="l" defTabSz="457200" rtl="0" eaLnBrk="1" fontAlgn="auto" latinLnBrk="0" hangingPunct="1">
                        <a:lnSpc>
                          <a:spcPct val="100000"/>
                        </a:lnSpc>
                        <a:spcBef>
                          <a:spcPts val="0"/>
                        </a:spcBef>
                        <a:spcAft>
                          <a:spcPts val="0"/>
                        </a:spcAft>
                        <a:buClrTx/>
                        <a:buSzTx/>
                        <a:buFontTx/>
                        <a:buNone/>
                        <a:tabLst/>
                        <a:defRPr sz="2000"/>
                      </a:pPr>
                      <a:r>
                        <a:rPr lang="en-CA" sz="2000">
                          <a:latin typeface="Calibri" charset="0"/>
                          <a:ea typeface="Calibri" charset="0"/>
                          <a:cs typeface="Calibri" charset="0"/>
                        </a:rPr>
                        <a:t>Automated office BP</a:t>
                      </a:r>
                    </a:p>
                  </a:txBody>
                  <a:tcPr marL="108000" marR="108000" marT="36000" marB="45707" anchor="ctr" horzOverflow="overflow">
                    <a:lnT w="12700" cmpd="sng">
                      <a:noFill/>
                    </a:lnT>
                  </a:tcPr>
                </a:tc>
                <a:tc>
                  <a:txBody>
                    <a:bodyPr/>
                    <a:lstStyle/>
                    <a:p>
                      <a:pPr algn="ctr" defTabSz="457200">
                        <a:defRPr sz="2000" u="sng"/>
                      </a:pPr>
                      <a:r>
                        <a:rPr lang="mr-IN" sz="2000" u="none" dirty="0">
                          <a:latin typeface="Calibri" charset="0"/>
                          <a:ea typeface="Calibri" charset="0"/>
                          <a:cs typeface="Calibri" charset="0"/>
                        </a:rPr>
                        <a:t>&lt; 140/90</a:t>
                      </a:r>
                      <a:br>
                        <a:rPr lang="mr-IN" sz="2000" u="none" dirty="0">
                          <a:latin typeface="Calibri" charset="0"/>
                          <a:ea typeface="Calibri" charset="0"/>
                          <a:cs typeface="Calibri" charset="0"/>
                        </a:rPr>
                      </a:br>
                      <a:r>
                        <a:rPr lang="mr-IN" sz="2000" u="none" dirty="0">
                          <a:latin typeface="Calibri" charset="0"/>
                          <a:ea typeface="Calibri" charset="0"/>
                          <a:cs typeface="Calibri" charset="0"/>
                        </a:rPr>
                        <a:t>&lt; 135/85</a:t>
                      </a:r>
                    </a:p>
                  </a:txBody>
                  <a:tcPr marL="108000" marR="108000" marT="36000" marB="45707" anchor="ctr" horzOverflow="overflow">
                    <a:lnT w="12700" cmpd="sng">
                      <a:noFill/>
                    </a:lnT>
                  </a:tcPr>
                </a:tc>
                <a:extLst>
                  <a:ext uri="{0D108BD9-81ED-4DB2-BD59-A6C34878D82A}">
                    <a16:rowId xmlns="" xmlns:a16="http://schemas.microsoft.com/office/drawing/2014/main" val="10002"/>
                  </a:ext>
                </a:extLst>
              </a:tr>
              <a:tr h="473679">
                <a:tc>
                  <a:txBody>
                    <a:bodyPr/>
                    <a:lstStyle/>
                    <a:p>
                      <a:pPr algn="l" defTabSz="457200">
                        <a:defRPr sz="2000"/>
                      </a:pPr>
                      <a:r>
                        <a:rPr lang="en-CA" sz="2000" dirty="0">
                          <a:latin typeface="Calibri" charset="0"/>
                          <a:ea typeface="Calibri" charset="0"/>
                          <a:cs typeface="Calibri" charset="0"/>
                        </a:rPr>
                        <a:t>Awake Ambulatory</a:t>
                      </a:r>
                    </a:p>
                  </a:txBody>
                  <a:tcPr marL="108000" marR="108000" marT="36000" marB="45707" anchor="ctr" horzOverflow="overflow"/>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sz="2000" u="sng"/>
                      </a:pPr>
                      <a:r>
                        <a:rPr lang="mr-IN" sz="2000" u="none" dirty="0">
                          <a:latin typeface="Calibri" charset="0"/>
                          <a:ea typeface="Calibri" charset="0"/>
                          <a:cs typeface="Calibri" charset="0"/>
                        </a:rPr>
                        <a:t>≥ 135/85</a:t>
                      </a:r>
                    </a:p>
                  </a:txBody>
                  <a:tcPr marL="108000" marR="108000" marT="36000" marB="45707" anchor="ctr" horzOverflow="overflow"/>
                </a:tc>
                <a:extLst>
                  <a:ext uri="{0D108BD9-81ED-4DB2-BD59-A6C34878D82A}">
                    <a16:rowId xmlns="" xmlns:a16="http://schemas.microsoft.com/office/drawing/2014/main" val="10003"/>
                  </a:ext>
                </a:extLst>
              </a:tr>
              <a:tr h="473679">
                <a:tc>
                  <a:txBody>
                    <a:bodyPr/>
                    <a:lstStyle/>
                    <a:p>
                      <a:pPr algn="l" defTabSz="685800">
                        <a:defRPr sz="1800"/>
                      </a:pPr>
                      <a:r>
                        <a:rPr lang="fr-FR" sz="2000">
                          <a:latin typeface="Calibri" charset="0"/>
                          <a:ea typeface="Calibri" charset="0"/>
                          <a:cs typeface="Calibri" charset="0"/>
                        </a:rPr>
                        <a:t>24-hour Ambulatory BP</a:t>
                      </a:r>
                    </a:p>
                  </a:txBody>
                  <a:tcPr marL="108000" marR="108000" marT="36000" marB="45707" anchor="ctr" horzOverflow="overflow"/>
                </a:tc>
                <a:tc>
                  <a:txBody>
                    <a:bodyPr/>
                    <a:lstStyle/>
                    <a:p>
                      <a:pPr algn="ctr" defTabSz="685800">
                        <a:defRPr sz="2000" u="sng"/>
                      </a:pPr>
                      <a:r>
                        <a:rPr lang="mr-IN" sz="2000" u="none" dirty="0">
                          <a:latin typeface="Calibri" charset="0"/>
                          <a:ea typeface="Calibri" charset="0"/>
                          <a:cs typeface="Calibri" charset="0"/>
                        </a:rPr>
                        <a:t> ≥ 130/80</a:t>
                      </a:r>
                    </a:p>
                  </a:txBody>
                  <a:tcPr marL="108000" marR="108000" marT="36000" marB="45707" anchor="ctr" horzOverflow="overflow"/>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545353319"/>
      </p:ext>
    </p:extLst>
  </p:cSld>
  <p:clrMapOvr>
    <a:masterClrMapping/>
  </p:clrMapOvr>
  <p:transition xmlns:p14="http://schemas.microsoft.com/office/powerpoint/2010/mai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r 3"/>
          <p:cNvGrpSpPr/>
          <p:nvPr/>
        </p:nvGrpSpPr>
        <p:grpSpPr>
          <a:xfrm>
            <a:off x="1023509" y="2095644"/>
            <a:ext cx="7974766" cy="4040643"/>
            <a:chOff x="1023509" y="1567070"/>
            <a:chExt cx="7974766" cy="4040643"/>
          </a:xfrm>
        </p:grpSpPr>
        <p:grpSp>
          <p:nvGrpSpPr>
            <p:cNvPr id="310" name="Group 310"/>
            <p:cNvGrpSpPr/>
            <p:nvPr/>
          </p:nvGrpSpPr>
          <p:grpSpPr>
            <a:xfrm>
              <a:off x="1507903" y="1567070"/>
              <a:ext cx="1764926" cy="1516937"/>
              <a:chOff x="0" y="0"/>
              <a:chExt cx="1764925" cy="1516935"/>
            </a:xfrm>
          </p:grpSpPr>
          <p:sp>
            <p:nvSpPr>
              <p:cNvPr id="307" name="Shape 307"/>
              <p:cNvSpPr/>
              <p:nvPr/>
            </p:nvSpPr>
            <p:spPr>
              <a:xfrm>
                <a:off x="0" y="306371"/>
                <a:ext cx="1674488" cy="6785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b">
                <a:spAutoFit/>
              </a:bodyPr>
              <a:lstStyle>
                <a:lvl1pPr defTabSz="457200">
                  <a:defRPr sz="4800" b="1" cap="all">
                    <a:latin typeface="Arial"/>
                    <a:ea typeface="Arial"/>
                    <a:cs typeface="Arial"/>
                    <a:sym typeface="Arial"/>
                  </a:defRPr>
                </a:lvl1pPr>
              </a:lstStyle>
              <a:p>
                <a:r>
                  <a:t>10%</a:t>
                </a:r>
              </a:p>
            </p:txBody>
          </p:sp>
          <p:sp>
            <p:nvSpPr>
              <p:cNvPr id="308" name="Shape 308"/>
              <p:cNvSpPr/>
              <p:nvPr/>
            </p:nvSpPr>
            <p:spPr>
              <a:xfrm>
                <a:off x="0" y="0"/>
                <a:ext cx="936105" cy="2837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solidFill>
                      <a:srgbClr val="262626"/>
                    </a:solidFill>
                    <a:latin typeface="Arial"/>
                    <a:ea typeface="Arial"/>
                    <a:cs typeface="Arial"/>
                    <a:sym typeface="Arial"/>
                  </a:defRPr>
                </a:lvl1pPr>
              </a:lstStyle>
              <a:p>
                <a:r>
                  <a:t>about </a:t>
                </a:r>
              </a:p>
            </p:txBody>
          </p:sp>
          <p:sp>
            <p:nvSpPr>
              <p:cNvPr id="309" name="Shape 309"/>
              <p:cNvSpPr/>
              <p:nvPr/>
            </p:nvSpPr>
            <p:spPr>
              <a:xfrm>
                <a:off x="0" y="941045"/>
                <a:ext cx="1764926" cy="5758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z="2000">
                    <a:solidFill>
                      <a:srgbClr val="262626"/>
                    </a:solidFill>
                    <a:latin typeface="Arial"/>
                    <a:ea typeface="Arial"/>
                    <a:cs typeface="Arial"/>
                    <a:sym typeface="Arial"/>
                  </a:defRPr>
                </a:lvl1pPr>
              </a:lstStyle>
              <a:p>
                <a:r>
                  <a:t>in the general population </a:t>
                </a:r>
              </a:p>
            </p:txBody>
          </p:sp>
        </p:grpSp>
        <p:grpSp>
          <p:nvGrpSpPr>
            <p:cNvPr id="314" name="Group 314"/>
            <p:cNvGrpSpPr/>
            <p:nvPr/>
          </p:nvGrpSpPr>
          <p:grpSpPr>
            <a:xfrm>
              <a:off x="3713955" y="1567070"/>
              <a:ext cx="1760149" cy="1864374"/>
              <a:chOff x="0" y="0"/>
              <a:chExt cx="1760148" cy="1864372"/>
            </a:xfrm>
          </p:grpSpPr>
          <p:sp>
            <p:nvSpPr>
              <p:cNvPr id="311" name="Shape 311"/>
              <p:cNvSpPr/>
              <p:nvPr/>
            </p:nvSpPr>
            <p:spPr>
              <a:xfrm>
                <a:off x="0" y="306370"/>
                <a:ext cx="1551391" cy="6785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b">
                <a:spAutoFit/>
              </a:bodyPr>
              <a:lstStyle>
                <a:lvl1pPr defTabSz="457200">
                  <a:defRPr sz="4800" b="1" cap="all">
                    <a:latin typeface="Arial"/>
                    <a:ea typeface="Arial"/>
                    <a:cs typeface="Arial"/>
                    <a:sym typeface="Arial"/>
                  </a:defRPr>
                </a:lvl1pPr>
              </a:lstStyle>
              <a:p>
                <a:r>
                  <a:t>30%</a:t>
                </a:r>
              </a:p>
            </p:txBody>
          </p:sp>
          <p:sp>
            <p:nvSpPr>
              <p:cNvPr id="312" name="Shape 312"/>
              <p:cNvSpPr/>
              <p:nvPr/>
            </p:nvSpPr>
            <p:spPr>
              <a:xfrm>
                <a:off x="0" y="0"/>
                <a:ext cx="936105" cy="2837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solidFill>
                      <a:srgbClr val="262626"/>
                    </a:solidFill>
                    <a:latin typeface="Arial"/>
                    <a:ea typeface="Arial"/>
                    <a:cs typeface="Arial"/>
                    <a:sym typeface="Arial"/>
                  </a:defRPr>
                </a:lvl1pPr>
              </a:lstStyle>
              <a:p>
                <a:r>
                  <a:t>about </a:t>
                </a:r>
              </a:p>
            </p:txBody>
          </p:sp>
          <p:sp>
            <p:nvSpPr>
              <p:cNvPr id="313" name="Shape 313"/>
              <p:cNvSpPr/>
              <p:nvPr/>
            </p:nvSpPr>
            <p:spPr>
              <a:xfrm>
                <a:off x="0" y="941043"/>
                <a:ext cx="1760148" cy="9233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defRPr sz="2000">
                    <a:solidFill>
                      <a:srgbClr val="262626"/>
                    </a:solidFill>
                    <a:latin typeface="Arial"/>
                    <a:ea typeface="Arial"/>
                    <a:cs typeface="Arial"/>
                    <a:sym typeface="Arial"/>
                  </a:defRPr>
                </a:pPr>
                <a:r>
                  <a:rPr dirty="0"/>
                  <a:t>in treated hypertensive </a:t>
                </a:r>
                <a:br>
                  <a:rPr dirty="0"/>
                </a:br>
                <a:r>
                  <a:rPr dirty="0"/>
                  <a:t>patients</a:t>
                </a:r>
              </a:p>
            </p:txBody>
          </p:sp>
        </p:grpSp>
        <p:grpSp>
          <p:nvGrpSpPr>
            <p:cNvPr id="321" name="Group 321"/>
            <p:cNvGrpSpPr/>
            <p:nvPr/>
          </p:nvGrpSpPr>
          <p:grpSpPr>
            <a:xfrm>
              <a:off x="5889702" y="1567070"/>
              <a:ext cx="3108573" cy="2315410"/>
              <a:chOff x="0" y="0"/>
              <a:chExt cx="3108572" cy="2315408"/>
            </a:xfrm>
          </p:grpSpPr>
          <p:sp>
            <p:nvSpPr>
              <p:cNvPr id="315" name="Shape 315"/>
              <p:cNvSpPr/>
              <p:nvPr/>
            </p:nvSpPr>
            <p:spPr>
              <a:xfrm>
                <a:off x="0" y="826394"/>
                <a:ext cx="2244477" cy="3456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457200">
                  <a:defRPr sz="2400" b="1">
                    <a:latin typeface="Arial"/>
                    <a:ea typeface="Arial"/>
                    <a:cs typeface="Arial"/>
                    <a:sym typeface="Arial"/>
                  </a:defRPr>
                </a:lvl1pPr>
              </a:lstStyle>
              <a:p>
                <a:r>
                  <a:t>diabetes</a:t>
                </a:r>
              </a:p>
            </p:txBody>
          </p:sp>
          <p:sp>
            <p:nvSpPr>
              <p:cNvPr id="316" name="Shape 316"/>
              <p:cNvSpPr/>
              <p:nvPr/>
            </p:nvSpPr>
            <p:spPr>
              <a:xfrm>
                <a:off x="0" y="454646"/>
                <a:ext cx="2479594" cy="2837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solidFill>
                      <a:srgbClr val="262626"/>
                    </a:solidFill>
                    <a:latin typeface="Arial"/>
                    <a:ea typeface="Arial"/>
                    <a:cs typeface="Arial"/>
                    <a:sym typeface="Arial"/>
                  </a:defRPr>
                </a:lvl1pPr>
              </a:lstStyle>
              <a:p>
                <a:r>
                  <a:t>in patients with </a:t>
                </a:r>
              </a:p>
            </p:txBody>
          </p:sp>
          <p:sp>
            <p:nvSpPr>
              <p:cNvPr id="317" name="Shape 317"/>
              <p:cNvSpPr/>
              <p:nvPr/>
            </p:nvSpPr>
            <p:spPr>
              <a:xfrm>
                <a:off x="0" y="1232274"/>
                <a:ext cx="2542686" cy="2837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z="2000">
                    <a:solidFill>
                      <a:srgbClr val="262626"/>
                    </a:solidFill>
                    <a:latin typeface="Arial"/>
                    <a:ea typeface="Arial"/>
                    <a:cs typeface="Arial"/>
                    <a:sym typeface="Arial"/>
                  </a:defRPr>
                </a:lvl1pPr>
              </a:lstStyle>
              <a:p>
                <a:r>
                  <a:t>and </a:t>
                </a:r>
              </a:p>
            </p:txBody>
          </p:sp>
          <p:sp>
            <p:nvSpPr>
              <p:cNvPr id="318" name="Shape 318"/>
              <p:cNvSpPr/>
              <p:nvPr/>
            </p:nvSpPr>
            <p:spPr>
              <a:xfrm>
                <a:off x="0" y="0"/>
                <a:ext cx="2479594" cy="3456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400" b="1">
                    <a:latin typeface="Arial"/>
                    <a:ea typeface="Arial"/>
                    <a:cs typeface="Arial"/>
                    <a:sym typeface="Arial"/>
                  </a:defRPr>
                </a:lvl1pPr>
              </a:lstStyle>
              <a:p>
                <a:r>
                  <a:t>higher</a:t>
                </a:r>
              </a:p>
            </p:txBody>
          </p:sp>
          <p:sp>
            <p:nvSpPr>
              <p:cNvPr id="319" name="Shape 319"/>
              <p:cNvSpPr/>
              <p:nvPr/>
            </p:nvSpPr>
            <p:spPr>
              <a:xfrm>
                <a:off x="0" y="1580914"/>
                <a:ext cx="3108573" cy="3456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457200">
                  <a:defRPr sz="2400" b="1">
                    <a:latin typeface="Arial"/>
                    <a:ea typeface="Arial"/>
                    <a:cs typeface="Arial"/>
                    <a:sym typeface="Arial"/>
                  </a:defRPr>
                </a:lvl1pPr>
              </a:lstStyle>
              <a:p>
                <a:r>
                  <a:t>chronic kidney </a:t>
                </a:r>
              </a:p>
            </p:txBody>
          </p:sp>
          <p:sp>
            <p:nvSpPr>
              <p:cNvPr id="320" name="Shape 320"/>
              <p:cNvSpPr/>
              <p:nvPr/>
            </p:nvSpPr>
            <p:spPr>
              <a:xfrm>
                <a:off x="0" y="2031618"/>
                <a:ext cx="2542686" cy="2837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z="2000">
                    <a:solidFill>
                      <a:srgbClr val="262626"/>
                    </a:solidFill>
                    <a:latin typeface="Arial"/>
                    <a:ea typeface="Arial"/>
                    <a:cs typeface="Arial"/>
                    <a:sym typeface="Arial"/>
                  </a:defRPr>
                </a:lvl1pPr>
              </a:lstStyle>
              <a:p>
                <a:r>
                  <a:t>disease patients </a:t>
                </a:r>
              </a:p>
            </p:txBody>
          </p:sp>
        </p:grpSp>
        <p:pic>
          <p:nvPicPr>
            <p:cNvPr id="322" name="image8.png" descr="homme noir.png"/>
            <p:cNvPicPr>
              <a:picLocks noChangeAspect="1"/>
            </p:cNvPicPr>
            <p:nvPr/>
          </p:nvPicPr>
          <p:blipFill>
            <a:blip r:embed="rId3">
              <a:alphaModFix amt="49000"/>
              <a:extLst/>
            </a:blip>
            <a:stretch>
              <a:fillRect/>
            </a:stretch>
          </p:blipFill>
          <p:spPr>
            <a:xfrm>
              <a:off x="1403648" y="4451824"/>
              <a:ext cx="509723" cy="1110687"/>
            </a:xfrm>
            <a:prstGeom prst="rect">
              <a:avLst/>
            </a:prstGeom>
            <a:ln w="12700">
              <a:miter lim="400000"/>
            </a:ln>
          </p:spPr>
        </p:pic>
        <p:pic>
          <p:nvPicPr>
            <p:cNvPr id="323" name="image8.png" descr="homme noir.png"/>
            <p:cNvPicPr>
              <a:picLocks noChangeAspect="1"/>
            </p:cNvPicPr>
            <p:nvPr/>
          </p:nvPicPr>
          <p:blipFill>
            <a:blip r:embed="rId3">
              <a:alphaModFix amt="49000"/>
              <a:extLst/>
            </a:blip>
            <a:stretch>
              <a:fillRect/>
            </a:stretch>
          </p:blipFill>
          <p:spPr>
            <a:xfrm>
              <a:off x="1964874" y="4451824"/>
              <a:ext cx="509724" cy="1110687"/>
            </a:xfrm>
            <a:prstGeom prst="rect">
              <a:avLst/>
            </a:prstGeom>
            <a:ln w="12700">
              <a:miter lim="400000"/>
            </a:ln>
          </p:spPr>
        </p:pic>
        <p:sp>
          <p:nvSpPr>
            <p:cNvPr id="324" name="Shape 324"/>
            <p:cNvSpPr/>
            <p:nvPr/>
          </p:nvSpPr>
          <p:spPr>
            <a:xfrm>
              <a:off x="3409155" y="4617623"/>
              <a:ext cx="4549171" cy="6502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i="1" spc="-50">
                  <a:latin typeface="+mj-lt"/>
                  <a:ea typeface="+mj-ea"/>
                  <a:cs typeface="+mj-cs"/>
                  <a:sym typeface="Calibri"/>
                </a:defRPr>
              </a:pPr>
              <a:r>
                <a:t>One out of three treated hypertensive patients </a:t>
              </a:r>
              <a:br/>
              <a:r>
                <a:t>has masked hypertension</a:t>
              </a:r>
            </a:p>
          </p:txBody>
        </p:sp>
        <p:sp>
          <p:nvSpPr>
            <p:cNvPr id="326" name="Shape 326"/>
            <p:cNvSpPr/>
            <p:nvPr/>
          </p:nvSpPr>
          <p:spPr>
            <a:xfrm>
              <a:off x="1023509" y="4164206"/>
              <a:ext cx="7406899" cy="1"/>
            </a:xfrm>
            <a:prstGeom prst="line">
              <a:avLst/>
            </a:prstGeom>
            <a:ln w="25400">
              <a:solidFill>
                <a:srgbClr val="A71F2D"/>
              </a:solidFill>
            </a:ln>
          </p:spPr>
          <p:txBody>
            <a:bodyPr lIns="45718" tIns="45718" rIns="45718" bIns="45718"/>
            <a:lstStyle/>
            <a:p>
              <a:endParaRPr/>
            </a:p>
          </p:txBody>
        </p:sp>
        <p:pic>
          <p:nvPicPr>
            <p:cNvPr id="327" name="man.png"/>
            <p:cNvPicPr>
              <a:picLocks noChangeAspect="1"/>
            </p:cNvPicPr>
            <p:nvPr/>
          </p:nvPicPr>
          <p:blipFill>
            <a:blip r:embed="rId4">
              <a:extLst/>
            </a:blip>
            <a:stretch>
              <a:fillRect/>
            </a:stretch>
          </p:blipFill>
          <p:spPr>
            <a:xfrm>
              <a:off x="2526101" y="4406621"/>
              <a:ext cx="655142" cy="1201092"/>
            </a:xfrm>
            <a:prstGeom prst="rect">
              <a:avLst/>
            </a:prstGeom>
            <a:ln w="12700">
              <a:miter lim="400000"/>
            </a:ln>
          </p:spPr>
        </p:pic>
        <p:sp>
          <p:nvSpPr>
            <p:cNvPr id="328" name="Shape 328"/>
            <p:cNvSpPr/>
            <p:nvPr/>
          </p:nvSpPr>
          <p:spPr>
            <a:xfrm flipH="1">
              <a:off x="3301102" y="1600544"/>
              <a:ext cx="1" cy="2248462"/>
            </a:xfrm>
            <a:prstGeom prst="line">
              <a:avLst/>
            </a:prstGeom>
            <a:ln w="25400">
              <a:solidFill>
                <a:srgbClr val="A71F2D"/>
              </a:solidFill>
            </a:ln>
          </p:spPr>
          <p:txBody>
            <a:bodyPr lIns="45718" tIns="45718" rIns="45718" bIns="45718"/>
            <a:lstStyle/>
            <a:p>
              <a:endParaRPr/>
            </a:p>
          </p:txBody>
        </p:sp>
        <p:sp>
          <p:nvSpPr>
            <p:cNvPr id="329" name="Shape 329"/>
            <p:cNvSpPr/>
            <p:nvPr/>
          </p:nvSpPr>
          <p:spPr>
            <a:xfrm flipH="1">
              <a:off x="5472802" y="1600544"/>
              <a:ext cx="1" cy="2211847"/>
            </a:xfrm>
            <a:prstGeom prst="line">
              <a:avLst/>
            </a:prstGeom>
            <a:ln w="25400">
              <a:solidFill>
                <a:srgbClr val="A71F2D"/>
              </a:solidFill>
            </a:ln>
          </p:spPr>
          <p:txBody>
            <a:bodyPr lIns="45718" tIns="45718" rIns="45718" bIns="45718"/>
            <a:lstStyle/>
            <a:p>
              <a:endParaRPr/>
            </a:p>
          </p:txBody>
        </p:sp>
      </p:grpSp>
      <p:sp>
        <p:nvSpPr>
          <p:cNvPr id="26"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endParaRPr sz="1200" dirty="0">
              <a:solidFill>
                <a:srgbClr val="000000"/>
              </a:solidFill>
              <a:latin typeface="Calibri" charset="0"/>
              <a:ea typeface="Calibri" charset="0"/>
              <a:cs typeface="Calibri" charset="0"/>
              <a:sym typeface="Calibri"/>
            </a:endParaRPr>
          </a:p>
          <a:p>
            <a:pPr algn="r">
              <a:defRPr sz="1100">
                <a:latin typeface="+mj-lt"/>
                <a:ea typeface="+mj-ea"/>
                <a:cs typeface="+mj-cs"/>
                <a:sym typeface="Calibri"/>
              </a:defRPr>
            </a:pPr>
            <a:r>
              <a:rPr lang="nb-NO" sz="1200" dirty="0" err="1">
                <a:solidFill>
                  <a:srgbClr val="000000"/>
                </a:solidFill>
                <a:latin typeface="Calibri" charset="0"/>
                <a:ea typeface="Calibri" charset="0"/>
                <a:cs typeface="Calibri" charset="0"/>
                <a:sym typeface="Calibri"/>
              </a:rPr>
              <a:t>Andalib</a:t>
            </a:r>
            <a:r>
              <a:rPr lang="nb-NO" sz="1200" dirty="0">
                <a:solidFill>
                  <a:srgbClr val="000000"/>
                </a:solidFill>
                <a:latin typeface="Calibri" charset="0"/>
                <a:ea typeface="Calibri" charset="0"/>
                <a:cs typeface="Calibri" charset="0"/>
                <a:sym typeface="Calibri"/>
              </a:rPr>
              <a:t> A, et al. </a:t>
            </a:r>
            <a:r>
              <a:rPr lang="nb-NO" sz="1200" i="1" dirty="0">
                <a:solidFill>
                  <a:srgbClr val="000000"/>
                </a:solidFill>
                <a:latin typeface="Calibri" charset="0"/>
                <a:ea typeface="Calibri" charset="0"/>
                <a:cs typeface="Calibri" charset="0"/>
                <a:sym typeface="Calibri"/>
              </a:rPr>
              <a:t>Int Med J </a:t>
            </a:r>
            <a:r>
              <a:rPr lang="nb-NO" sz="1200" dirty="0">
                <a:solidFill>
                  <a:srgbClr val="000000"/>
                </a:solidFill>
                <a:latin typeface="Calibri" charset="0"/>
                <a:ea typeface="Calibri" charset="0"/>
                <a:cs typeface="Calibri" charset="0"/>
                <a:sym typeface="Calibri"/>
              </a:rPr>
              <a:t>2012;42:260-6 </a:t>
            </a:r>
          </a:p>
        </p:txBody>
      </p:sp>
      <p:sp>
        <p:nvSpPr>
          <p:cNvPr id="3" name="Titre 2"/>
          <p:cNvSpPr>
            <a:spLocks noGrp="1"/>
          </p:cNvSpPr>
          <p:nvPr>
            <p:ph type="title"/>
          </p:nvPr>
        </p:nvSpPr>
        <p:spPr/>
        <p:txBody>
          <a:bodyPr/>
          <a:lstStyle/>
          <a:p>
            <a:r>
              <a:rPr lang="fr-FR" dirty="0" err="1"/>
              <a:t>Prevalence</a:t>
            </a:r>
            <a:r>
              <a:rPr lang="fr-FR" dirty="0"/>
              <a:t> of </a:t>
            </a:r>
            <a:r>
              <a:rPr lang="fr-FR" dirty="0" err="1"/>
              <a:t>Masked</a:t>
            </a:r>
            <a:r>
              <a:rPr lang="fr-FR" dirty="0"/>
              <a:t> Hypertension</a:t>
            </a:r>
          </a:p>
        </p:txBody>
      </p:sp>
    </p:spTree>
    <p:extLst>
      <p:ext uri="{BB962C8B-B14F-4D97-AF65-F5344CB8AC3E}">
        <p14:creationId xmlns:p14="http://schemas.microsoft.com/office/powerpoint/2010/main" val="2151982486"/>
      </p:ext>
    </p:extLst>
  </p:cSld>
  <p:clrMapOvr>
    <a:masterClrMapping/>
  </p:clrMapOvr>
  <p:transition xmlns:p14="http://schemas.microsoft.com/office/powerpoint/2010/mai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Shape 398"/>
          <p:cNvSpPr/>
          <p:nvPr/>
        </p:nvSpPr>
        <p:spPr>
          <a:xfrm>
            <a:off x="2263155" y="4933507"/>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399" name="Shape 399"/>
          <p:cNvSpPr/>
          <p:nvPr/>
        </p:nvSpPr>
        <p:spPr>
          <a:xfrm>
            <a:off x="2263155" y="4503296"/>
            <a:ext cx="5072064" cy="1586"/>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0" name="Shape 400"/>
          <p:cNvSpPr/>
          <p:nvPr/>
        </p:nvSpPr>
        <p:spPr>
          <a:xfrm>
            <a:off x="2263155" y="4058796"/>
            <a:ext cx="5072064" cy="1586"/>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1" name="Shape 401"/>
          <p:cNvSpPr/>
          <p:nvPr/>
        </p:nvSpPr>
        <p:spPr>
          <a:xfrm>
            <a:off x="2263155" y="3628582"/>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2" name="Shape 402"/>
          <p:cNvSpPr/>
          <p:nvPr/>
        </p:nvSpPr>
        <p:spPr>
          <a:xfrm>
            <a:off x="2263155" y="3185671"/>
            <a:ext cx="5072064" cy="1587"/>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3" name="Shape 403"/>
          <p:cNvSpPr/>
          <p:nvPr/>
        </p:nvSpPr>
        <p:spPr>
          <a:xfrm>
            <a:off x="2263155" y="2755457"/>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4" name="Shape 404"/>
          <p:cNvSpPr/>
          <p:nvPr/>
        </p:nvSpPr>
        <p:spPr>
          <a:xfrm>
            <a:off x="2263155" y="2310957"/>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5" name="Shape 405"/>
          <p:cNvSpPr/>
          <p:nvPr/>
        </p:nvSpPr>
        <p:spPr>
          <a:xfrm>
            <a:off x="2399680" y="4401695"/>
            <a:ext cx="981076" cy="974726"/>
          </a:xfrm>
          <a:prstGeom prst="rect">
            <a:avLst/>
          </a:prstGeom>
          <a:gradFill>
            <a:gsLst>
              <a:gs pos="0">
                <a:schemeClr val="tx2"/>
              </a:gs>
              <a:gs pos="50000">
                <a:schemeClr val="bg2">
                  <a:lumMod val="60000"/>
                  <a:lumOff val="40000"/>
                  <a:shade val="67500"/>
                  <a:satMod val="115000"/>
                </a:schemeClr>
              </a:gs>
              <a:gs pos="100000">
                <a:schemeClr val="bg2">
                  <a:lumMod val="60000"/>
                  <a:lumOff val="40000"/>
                  <a:shade val="100000"/>
                  <a:satMod val="115000"/>
                </a:schemeClr>
              </a:gs>
            </a:gsLst>
            <a:lin ang="13500000" scaled="1"/>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06" name="Shape 406"/>
          <p:cNvSpPr/>
          <p:nvPr/>
        </p:nvSpPr>
        <p:spPr>
          <a:xfrm>
            <a:off x="3666505" y="4312795"/>
            <a:ext cx="982664" cy="1063626"/>
          </a:xfrm>
          <a:prstGeom prst="rect">
            <a:avLst/>
          </a:prstGeom>
          <a:gradFill>
            <a:gsLst>
              <a:gs pos="0">
                <a:schemeClr val="tx2"/>
              </a:gs>
              <a:gs pos="50000">
                <a:schemeClr val="bg2">
                  <a:lumMod val="60000"/>
                  <a:lumOff val="40000"/>
                  <a:shade val="67500"/>
                  <a:satMod val="115000"/>
                </a:schemeClr>
              </a:gs>
              <a:gs pos="100000">
                <a:schemeClr val="bg2">
                  <a:lumMod val="60000"/>
                  <a:lumOff val="40000"/>
                  <a:shade val="100000"/>
                  <a:satMod val="115000"/>
                </a:schemeClr>
              </a:gs>
            </a:gsLst>
            <a:lin ang="13500000" scaled="1"/>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07" name="Shape 407"/>
          <p:cNvSpPr/>
          <p:nvPr/>
        </p:nvSpPr>
        <p:spPr>
          <a:xfrm>
            <a:off x="4934918" y="3134871"/>
            <a:ext cx="981076" cy="2241551"/>
          </a:xfrm>
          <a:prstGeom prst="rect">
            <a:avLst/>
          </a:prstGeom>
          <a:gradFill>
            <a:gsLst>
              <a:gs pos="0">
                <a:schemeClr val="tx2"/>
              </a:gs>
              <a:gs pos="50000">
                <a:schemeClr val="bg2">
                  <a:lumMod val="60000"/>
                  <a:lumOff val="40000"/>
                  <a:shade val="67500"/>
                  <a:satMod val="115000"/>
                </a:schemeClr>
              </a:gs>
              <a:gs pos="100000">
                <a:schemeClr val="bg2">
                  <a:lumMod val="60000"/>
                  <a:lumOff val="40000"/>
                  <a:shade val="100000"/>
                  <a:satMod val="115000"/>
                </a:schemeClr>
              </a:gs>
            </a:gsLst>
            <a:lin ang="13500000" scaled="1"/>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08" name="Shape 408"/>
          <p:cNvSpPr/>
          <p:nvPr/>
        </p:nvSpPr>
        <p:spPr>
          <a:xfrm>
            <a:off x="6203330" y="2691957"/>
            <a:ext cx="981076" cy="2684465"/>
          </a:xfrm>
          <a:prstGeom prst="rect">
            <a:avLst/>
          </a:prstGeom>
          <a:gradFill>
            <a:gsLst>
              <a:gs pos="0">
                <a:schemeClr val="tx2"/>
              </a:gs>
              <a:gs pos="50000">
                <a:schemeClr val="bg2">
                  <a:lumMod val="60000"/>
                  <a:lumOff val="40000"/>
                  <a:shade val="67500"/>
                  <a:satMod val="115000"/>
                </a:schemeClr>
              </a:gs>
              <a:gs pos="100000">
                <a:schemeClr val="bg2">
                  <a:lumMod val="60000"/>
                  <a:lumOff val="40000"/>
                  <a:shade val="100000"/>
                  <a:satMod val="115000"/>
                </a:schemeClr>
              </a:gs>
            </a:gsLst>
            <a:lin ang="13500000" scaled="1"/>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09" name="Shape 409"/>
          <p:cNvSpPr/>
          <p:nvPr/>
        </p:nvSpPr>
        <p:spPr>
          <a:xfrm>
            <a:off x="2263154" y="2310957"/>
            <a:ext cx="1590" cy="3065464"/>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0" name="Shape 410"/>
          <p:cNvSpPr/>
          <p:nvPr/>
        </p:nvSpPr>
        <p:spPr>
          <a:xfrm>
            <a:off x="2186955" y="5376420"/>
            <a:ext cx="76201" cy="1588"/>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1" name="Shape 411"/>
          <p:cNvSpPr/>
          <p:nvPr/>
        </p:nvSpPr>
        <p:spPr>
          <a:xfrm>
            <a:off x="2186955" y="4933507"/>
            <a:ext cx="76201" cy="1589"/>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2" name="Shape 412"/>
          <p:cNvSpPr/>
          <p:nvPr/>
        </p:nvSpPr>
        <p:spPr>
          <a:xfrm>
            <a:off x="2186955" y="4503295"/>
            <a:ext cx="76201" cy="1588"/>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3" name="Shape 413"/>
          <p:cNvSpPr/>
          <p:nvPr/>
        </p:nvSpPr>
        <p:spPr>
          <a:xfrm>
            <a:off x="2186955" y="4058795"/>
            <a:ext cx="76201" cy="1588"/>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4" name="Shape 414"/>
          <p:cNvSpPr/>
          <p:nvPr/>
        </p:nvSpPr>
        <p:spPr>
          <a:xfrm>
            <a:off x="2186955" y="3628582"/>
            <a:ext cx="76201" cy="1589"/>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5" name="Shape 415"/>
          <p:cNvSpPr/>
          <p:nvPr/>
        </p:nvSpPr>
        <p:spPr>
          <a:xfrm>
            <a:off x="2186955" y="3185671"/>
            <a:ext cx="76201" cy="1588"/>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6" name="Shape 416"/>
          <p:cNvSpPr/>
          <p:nvPr/>
        </p:nvSpPr>
        <p:spPr>
          <a:xfrm>
            <a:off x="2186955" y="2755457"/>
            <a:ext cx="76201" cy="1589"/>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7" name="Shape 417"/>
          <p:cNvSpPr/>
          <p:nvPr/>
        </p:nvSpPr>
        <p:spPr>
          <a:xfrm>
            <a:off x="2186955" y="2310957"/>
            <a:ext cx="76201" cy="1589"/>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8" name="Shape 418"/>
          <p:cNvSpPr/>
          <p:nvPr/>
        </p:nvSpPr>
        <p:spPr>
          <a:xfrm>
            <a:off x="2263155" y="5376421"/>
            <a:ext cx="5072064" cy="1586"/>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9" name="Shape 419"/>
          <p:cNvSpPr/>
          <p:nvPr/>
        </p:nvSpPr>
        <p:spPr>
          <a:xfrm flipV="1">
            <a:off x="2263155" y="5376420"/>
            <a:ext cx="1589"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0" name="Shape 420"/>
          <p:cNvSpPr/>
          <p:nvPr/>
        </p:nvSpPr>
        <p:spPr>
          <a:xfrm flipV="1">
            <a:off x="3531567" y="5376420"/>
            <a:ext cx="1588"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1" name="Shape 421"/>
          <p:cNvSpPr/>
          <p:nvPr/>
        </p:nvSpPr>
        <p:spPr>
          <a:xfrm flipV="1">
            <a:off x="4799980" y="5376420"/>
            <a:ext cx="1589"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2" name="Shape 422"/>
          <p:cNvSpPr/>
          <p:nvPr/>
        </p:nvSpPr>
        <p:spPr>
          <a:xfrm flipV="1">
            <a:off x="6068392" y="5376420"/>
            <a:ext cx="1588"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3" name="Shape 423"/>
          <p:cNvSpPr/>
          <p:nvPr/>
        </p:nvSpPr>
        <p:spPr>
          <a:xfrm flipV="1">
            <a:off x="7335218" y="5376420"/>
            <a:ext cx="1588"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4" name="Shape 424"/>
          <p:cNvSpPr/>
          <p:nvPr/>
        </p:nvSpPr>
        <p:spPr>
          <a:xfrm>
            <a:off x="2132980" y="5255770"/>
            <a:ext cx="9137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0</a:t>
            </a:r>
          </a:p>
        </p:txBody>
      </p:sp>
      <p:sp>
        <p:nvSpPr>
          <p:cNvPr id="425" name="Shape 425"/>
          <p:cNvSpPr/>
          <p:nvPr/>
        </p:nvSpPr>
        <p:spPr>
          <a:xfrm>
            <a:off x="2132980" y="4811270"/>
            <a:ext cx="9137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5</a:t>
            </a:r>
          </a:p>
        </p:txBody>
      </p:sp>
      <p:sp>
        <p:nvSpPr>
          <p:cNvPr id="426" name="Shape 426"/>
          <p:cNvSpPr/>
          <p:nvPr/>
        </p:nvSpPr>
        <p:spPr>
          <a:xfrm>
            <a:off x="1996455" y="4400107"/>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10</a:t>
            </a:r>
          </a:p>
        </p:txBody>
      </p:sp>
      <p:sp>
        <p:nvSpPr>
          <p:cNvPr id="427" name="Shape 427"/>
          <p:cNvSpPr/>
          <p:nvPr/>
        </p:nvSpPr>
        <p:spPr>
          <a:xfrm>
            <a:off x="1996455" y="3938145"/>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15</a:t>
            </a:r>
          </a:p>
        </p:txBody>
      </p:sp>
      <p:sp>
        <p:nvSpPr>
          <p:cNvPr id="428" name="Shape 428"/>
          <p:cNvSpPr/>
          <p:nvPr/>
        </p:nvSpPr>
        <p:spPr>
          <a:xfrm>
            <a:off x="1996455" y="3507932"/>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20</a:t>
            </a:r>
          </a:p>
        </p:txBody>
      </p:sp>
      <p:sp>
        <p:nvSpPr>
          <p:cNvPr id="429" name="Shape 429"/>
          <p:cNvSpPr/>
          <p:nvPr/>
        </p:nvSpPr>
        <p:spPr>
          <a:xfrm>
            <a:off x="1996455" y="3063432"/>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25</a:t>
            </a:r>
          </a:p>
        </p:txBody>
      </p:sp>
      <p:sp>
        <p:nvSpPr>
          <p:cNvPr id="430" name="Shape 430"/>
          <p:cNvSpPr/>
          <p:nvPr/>
        </p:nvSpPr>
        <p:spPr>
          <a:xfrm>
            <a:off x="1996455" y="2633221"/>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30</a:t>
            </a:r>
          </a:p>
        </p:txBody>
      </p:sp>
      <p:sp>
        <p:nvSpPr>
          <p:cNvPr id="431" name="Shape 431"/>
          <p:cNvSpPr/>
          <p:nvPr/>
        </p:nvSpPr>
        <p:spPr>
          <a:xfrm>
            <a:off x="1996455" y="2190307"/>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35</a:t>
            </a:r>
          </a:p>
        </p:txBody>
      </p:sp>
      <p:sp>
        <p:nvSpPr>
          <p:cNvPr id="432" name="Shape 432"/>
          <p:cNvSpPr/>
          <p:nvPr/>
        </p:nvSpPr>
        <p:spPr>
          <a:xfrm>
            <a:off x="2399680" y="5454842"/>
            <a:ext cx="961443" cy="215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spcBef>
                <a:spcPts val="800"/>
              </a:spcBef>
              <a:defRPr sz="1400" b="1">
                <a:latin typeface="+mj-lt"/>
                <a:ea typeface="+mj-ea"/>
                <a:cs typeface="+mj-cs"/>
                <a:sym typeface="Calibri"/>
              </a:defRPr>
            </a:lvl1pPr>
          </a:lstStyle>
          <a:p>
            <a:r>
              <a:rPr dirty="0">
                <a:solidFill>
                  <a:srgbClr val="000000"/>
                </a:solidFill>
                <a:latin typeface="Calibri" charset="0"/>
                <a:ea typeface="Calibri" charset="0"/>
                <a:cs typeface="Calibri" charset="0"/>
              </a:rPr>
              <a:t>Normal</a:t>
            </a:r>
          </a:p>
        </p:txBody>
      </p:sp>
      <p:sp>
        <p:nvSpPr>
          <p:cNvPr id="434" name="Shape 434"/>
          <p:cNvSpPr/>
          <p:nvPr/>
        </p:nvSpPr>
        <p:spPr>
          <a:xfrm>
            <a:off x="3666505" y="5454842"/>
            <a:ext cx="982664" cy="215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ctr" defTabSz="457200">
              <a:spcBef>
                <a:spcPts val="800"/>
              </a:spcBef>
              <a:defRPr sz="1400" b="1">
                <a:latin typeface="+mj-lt"/>
                <a:ea typeface="+mj-ea"/>
                <a:cs typeface="+mj-cs"/>
                <a:sym typeface="Calibri"/>
              </a:defRPr>
            </a:pPr>
            <a:r>
              <a:rPr sz="1400" b="1" dirty="0">
                <a:solidFill>
                  <a:srgbClr val="000000"/>
                </a:solidFill>
                <a:latin typeface="Calibri" charset="0"/>
                <a:ea typeface="Calibri" charset="0"/>
                <a:cs typeface="Calibri" charset="0"/>
                <a:sym typeface="Calibri"/>
              </a:rPr>
              <a:t>White</a:t>
            </a:r>
            <a:r>
              <a:rPr sz="1400" dirty="0">
                <a:solidFill>
                  <a:srgbClr val="000000"/>
                </a:solidFill>
                <a:latin typeface="Calibri" charset="0"/>
                <a:ea typeface="Calibri" charset="0"/>
                <a:cs typeface="Calibri" charset="0"/>
                <a:sym typeface="Calibri"/>
              </a:rPr>
              <a:t> </a:t>
            </a:r>
            <a:r>
              <a:rPr sz="1400" b="1" dirty="0">
                <a:solidFill>
                  <a:srgbClr val="000000"/>
                </a:solidFill>
                <a:latin typeface="Calibri" charset="0"/>
                <a:ea typeface="Calibri" charset="0"/>
                <a:cs typeface="Calibri" charset="0"/>
                <a:sym typeface="Calibri"/>
              </a:rPr>
              <a:t>coat</a:t>
            </a:r>
          </a:p>
        </p:txBody>
      </p:sp>
      <p:sp>
        <p:nvSpPr>
          <p:cNvPr id="436" name="Shape 436"/>
          <p:cNvSpPr/>
          <p:nvPr/>
        </p:nvSpPr>
        <p:spPr>
          <a:xfrm>
            <a:off x="4934918" y="5454842"/>
            <a:ext cx="1071402" cy="215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spcBef>
                <a:spcPts val="800"/>
              </a:spcBef>
              <a:defRPr sz="1400" b="1">
                <a:latin typeface="+mj-lt"/>
                <a:ea typeface="+mj-ea"/>
                <a:cs typeface="+mj-cs"/>
                <a:sym typeface="Calibri"/>
              </a:defRPr>
            </a:lvl1pPr>
          </a:lstStyle>
          <a:p>
            <a:r>
              <a:rPr>
                <a:solidFill>
                  <a:srgbClr val="000000"/>
                </a:solidFill>
                <a:latin typeface="Calibri" charset="0"/>
                <a:ea typeface="Calibri" charset="0"/>
                <a:cs typeface="Calibri" charset="0"/>
              </a:rPr>
              <a:t>Uncontrolled</a:t>
            </a:r>
          </a:p>
        </p:txBody>
      </p:sp>
      <p:sp>
        <p:nvSpPr>
          <p:cNvPr id="438" name="Shape 438"/>
          <p:cNvSpPr/>
          <p:nvPr/>
        </p:nvSpPr>
        <p:spPr>
          <a:xfrm>
            <a:off x="6203330" y="5454842"/>
            <a:ext cx="981076" cy="215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spcBef>
                <a:spcPts val="800"/>
              </a:spcBef>
              <a:defRPr sz="1400" b="1">
                <a:latin typeface="+mj-lt"/>
                <a:ea typeface="+mj-ea"/>
                <a:cs typeface="+mj-cs"/>
                <a:sym typeface="Calibri"/>
              </a:defRPr>
            </a:lvl1pPr>
          </a:lstStyle>
          <a:p>
            <a:r>
              <a:rPr>
                <a:solidFill>
                  <a:srgbClr val="000000"/>
                </a:solidFill>
                <a:latin typeface="Calibri" charset="0"/>
                <a:ea typeface="Calibri" charset="0"/>
                <a:cs typeface="Calibri" charset="0"/>
              </a:rPr>
              <a:t>Masked</a:t>
            </a:r>
          </a:p>
        </p:txBody>
      </p:sp>
      <p:sp>
        <p:nvSpPr>
          <p:cNvPr id="440" name="Shape 440"/>
          <p:cNvSpPr/>
          <p:nvPr/>
        </p:nvSpPr>
        <p:spPr>
          <a:xfrm rot="16200000">
            <a:off x="-99442" y="3672004"/>
            <a:ext cx="3277810" cy="369328"/>
          </a:xfrm>
          <a:prstGeom prst="rect">
            <a:avLst/>
          </a:prstGeom>
          <a:ln w="12700">
            <a:miter lim="400000"/>
          </a:ln>
          <a:extLst>
            <a:ext uri="{C572A759-6A51-4108-AA02-DFA0A04FC94B}">
              <ma14:wrappingTextBoxFlag xmlns:ma14="http://schemas.microsoft.com/office/mac/drawingml/2011/main" val="1"/>
            </a:ext>
          </a:extLst>
        </p:spPr>
        <p:txBody>
          <a:bodyPr wrap="square" lIns="45718" tIns="45718" rIns="45718" bIns="45718">
            <a:spAutoFit/>
          </a:bodyPr>
          <a:lstStyle>
            <a:lvl1pPr algn="ctr" defTabSz="457200">
              <a:spcBef>
                <a:spcPts val="300"/>
              </a:spcBef>
              <a:defRPr sz="1600">
                <a:latin typeface="+mj-lt"/>
                <a:ea typeface="+mj-ea"/>
                <a:cs typeface="+mj-cs"/>
                <a:sym typeface="Calibri"/>
              </a:defRPr>
            </a:lvl1pPr>
          </a:lstStyle>
          <a:p>
            <a:r>
              <a:rPr sz="1800" b="1" dirty="0">
                <a:solidFill>
                  <a:srgbClr val="000000"/>
                </a:solidFill>
                <a:latin typeface="Calibri" charset="0"/>
                <a:ea typeface="Calibri" charset="0"/>
                <a:cs typeface="Calibri" charset="0"/>
              </a:rPr>
              <a:t>CV events per 1000 patient-year</a:t>
            </a:r>
          </a:p>
        </p:txBody>
      </p:sp>
      <p:sp>
        <p:nvSpPr>
          <p:cNvPr id="441" name="Shape 441"/>
          <p:cNvSpPr/>
          <p:nvPr/>
        </p:nvSpPr>
        <p:spPr>
          <a:xfrm>
            <a:off x="3266455" y="2431607"/>
            <a:ext cx="719126" cy="2159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CV Events</a:t>
            </a:r>
          </a:p>
        </p:txBody>
      </p:sp>
      <p:sp>
        <p:nvSpPr>
          <p:cNvPr id="442" name="Shape 442"/>
          <p:cNvSpPr/>
          <p:nvPr/>
        </p:nvSpPr>
        <p:spPr>
          <a:xfrm>
            <a:off x="3017218" y="2477646"/>
            <a:ext cx="182563" cy="152401"/>
          </a:xfrm>
          <a:prstGeom prst="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2700000" scaled="1"/>
            <a:tileRect/>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45" name="Shape 445"/>
          <p:cNvSpPr/>
          <p:nvPr/>
        </p:nvSpPr>
        <p:spPr>
          <a:xfrm>
            <a:off x="2275855" y="5365307"/>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8"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endParaRPr sz="1200" dirty="0">
              <a:solidFill>
                <a:srgbClr val="000000"/>
              </a:solidFill>
              <a:latin typeface="Calibri" charset="0"/>
              <a:ea typeface="Calibri" charset="0"/>
              <a:cs typeface="Calibri" charset="0"/>
              <a:sym typeface="Calibri"/>
            </a:endParaRPr>
          </a:p>
          <a:p>
            <a:pPr algn="r">
              <a:defRPr sz="1100">
                <a:latin typeface="+mj-lt"/>
                <a:ea typeface="+mj-ea"/>
                <a:cs typeface="+mj-cs"/>
                <a:sym typeface="Calibri"/>
              </a:defRPr>
            </a:pPr>
            <a:r>
              <a:rPr lang="es-ES_tradnl" sz="1200" dirty="0" err="1">
                <a:solidFill>
                  <a:srgbClr val="000000"/>
                </a:solidFill>
                <a:latin typeface="Calibri" charset="0"/>
                <a:ea typeface="Calibri" charset="0"/>
                <a:cs typeface="Calibri" charset="0"/>
                <a:sym typeface="Calibri"/>
              </a:rPr>
              <a:t>Okhubo</a:t>
            </a:r>
            <a:r>
              <a:rPr lang="es-ES_tradnl" sz="1200" dirty="0">
                <a:solidFill>
                  <a:srgbClr val="000000"/>
                </a:solidFill>
                <a:latin typeface="Calibri" charset="0"/>
                <a:ea typeface="Calibri" charset="0"/>
                <a:cs typeface="Calibri" charset="0"/>
                <a:sym typeface="Calibri"/>
              </a:rPr>
              <a:t> T, et al. </a:t>
            </a:r>
            <a:r>
              <a:rPr lang="es-ES_tradnl" sz="1200" i="1" dirty="0">
                <a:solidFill>
                  <a:srgbClr val="000000"/>
                </a:solidFill>
                <a:latin typeface="Calibri" charset="0"/>
                <a:ea typeface="Calibri" charset="0"/>
                <a:cs typeface="Calibri" charset="0"/>
                <a:sym typeface="Calibri"/>
              </a:rPr>
              <a:t>J Am </a:t>
            </a:r>
            <a:r>
              <a:rPr lang="es-ES_tradnl" sz="1200" i="1" dirty="0" err="1">
                <a:solidFill>
                  <a:srgbClr val="000000"/>
                </a:solidFill>
                <a:latin typeface="Calibri" charset="0"/>
                <a:ea typeface="Calibri" charset="0"/>
                <a:cs typeface="Calibri" charset="0"/>
                <a:sym typeface="Calibri"/>
              </a:rPr>
              <a:t>Coll</a:t>
            </a:r>
            <a:r>
              <a:rPr lang="es-ES_tradnl" sz="1200" i="1" dirty="0">
                <a:solidFill>
                  <a:srgbClr val="000000"/>
                </a:solidFill>
                <a:latin typeface="Calibri" charset="0"/>
                <a:ea typeface="Calibri" charset="0"/>
                <a:cs typeface="Calibri" charset="0"/>
                <a:sym typeface="Calibri"/>
              </a:rPr>
              <a:t> </a:t>
            </a:r>
            <a:r>
              <a:rPr lang="es-ES_tradnl" sz="1200" i="1" dirty="0" err="1">
                <a:solidFill>
                  <a:srgbClr val="000000"/>
                </a:solidFill>
                <a:latin typeface="Calibri" charset="0"/>
                <a:ea typeface="Calibri" charset="0"/>
                <a:cs typeface="Calibri" charset="0"/>
                <a:sym typeface="Calibri"/>
              </a:rPr>
              <a:t>Cardiol</a:t>
            </a:r>
            <a:r>
              <a:rPr lang="es-ES_tradnl" sz="1200" i="1" dirty="0">
                <a:solidFill>
                  <a:srgbClr val="000000"/>
                </a:solidFill>
                <a:latin typeface="Calibri" charset="0"/>
                <a:ea typeface="Calibri" charset="0"/>
                <a:cs typeface="Calibri" charset="0"/>
                <a:sym typeface="Calibri"/>
              </a:rPr>
              <a:t> </a:t>
            </a:r>
            <a:r>
              <a:rPr lang="es-ES_tradnl" sz="1200" dirty="0">
                <a:solidFill>
                  <a:srgbClr val="000000"/>
                </a:solidFill>
                <a:latin typeface="Calibri" charset="0"/>
                <a:ea typeface="Calibri" charset="0"/>
                <a:cs typeface="Calibri" charset="0"/>
                <a:sym typeface="Calibri"/>
              </a:rPr>
              <a:t>2005;46;508-15</a:t>
            </a:r>
          </a:p>
        </p:txBody>
      </p:sp>
      <p:sp>
        <p:nvSpPr>
          <p:cNvPr id="2" name="Titre 1"/>
          <p:cNvSpPr>
            <a:spLocks noGrp="1"/>
          </p:cNvSpPr>
          <p:nvPr>
            <p:ph type="title"/>
          </p:nvPr>
        </p:nvSpPr>
        <p:spPr>
          <a:xfrm>
            <a:off x="628650" y="1024421"/>
            <a:ext cx="7886700" cy="861530"/>
          </a:xfrm>
        </p:spPr>
        <p:txBody>
          <a:bodyPr>
            <a:noAutofit/>
          </a:bodyPr>
          <a:lstStyle/>
          <a:p>
            <a:r>
              <a:rPr lang="fr-FR" sz="3000" dirty="0"/>
              <a:t>The </a:t>
            </a:r>
            <a:r>
              <a:rPr lang="fr-FR" sz="3000" dirty="0" err="1"/>
              <a:t>Prognosis</a:t>
            </a:r>
            <a:r>
              <a:rPr lang="fr-FR" sz="3000" dirty="0"/>
              <a:t> of </a:t>
            </a:r>
            <a:r>
              <a:rPr lang="fr-FR" sz="3000" b="1" i="1" dirty="0"/>
              <a:t>White </a:t>
            </a:r>
            <a:r>
              <a:rPr lang="fr-FR" sz="3000" b="1" i="1" dirty="0" err="1"/>
              <a:t>Coat</a:t>
            </a:r>
            <a:r>
              <a:rPr lang="fr-FR" sz="3000" b="1" i="1" dirty="0"/>
              <a:t/>
            </a:r>
            <a:br>
              <a:rPr lang="fr-FR" sz="3000" b="1" i="1" dirty="0"/>
            </a:br>
            <a:r>
              <a:rPr lang="fr-FR" sz="3000" dirty="0"/>
              <a:t>and </a:t>
            </a:r>
            <a:r>
              <a:rPr lang="fr-FR" sz="3000" b="1" i="1" dirty="0" err="1"/>
              <a:t>Masked</a:t>
            </a:r>
            <a:r>
              <a:rPr lang="fr-FR" sz="3000" b="1" i="1" dirty="0"/>
              <a:t> </a:t>
            </a:r>
            <a:r>
              <a:rPr lang="fr-FR" sz="3000" dirty="0"/>
              <a:t>Hypertension</a:t>
            </a:r>
          </a:p>
        </p:txBody>
      </p:sp>
    </p:spTree>
    <p:extLst>
      <p:ext uri="{BB962C8B-B14F-4D97-AF65-F5344CB8AC3E}">
        <p14:creationId xmlns:p14="http://schemas.microsoft.com/office/powerpoint/2010/main" val="2322272836"/>
      </p:ext>
    </p:extLst>
  </p:cSld>
  <p:clrMapOvr>
    <a:masterClrMapping/>
  </p:clrMapOvr>
  <p:transition xmlns:p14="http://schemas.microsoft.com/office/powerpoint/2010/mai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0" name="Group 560"/>
          <p:cNvGrpSpPr/>
          <p:nvPr/>
        </p:nvGrpSpPr>
        <p:grpSpPr>
          <a:xfrm>
            <a:off x="1649777" y="3533425"/>
            <a:ext cx="5866941" cy="2718640"/>
            <a:chOff x="0" y="0"/>
            <a:chExt cx="5866940" cy="2718639"/>
          </a:xfrm>
        </p:grpSpPr>
        <p:pic>
          <p:nvPicPr>
            <p:cNvPr id="557" name="image16.png"/>
            <p:cNvPicPr>
              <a:picLocks noChangeAspect="1"/>
            </p:cNvPicPr>
            <p:nvPr/>
          </p:nvPicPr>
          <p:blipFill>
            <a:blip r:embed="rId3">
              <a:extLst/>
            </a:blip>
            <a:stretch>
              <a:fillRect/>
            </a:stretch>
          </p:blipFill>
          <p:spPr>
            <a:xfrm>
              <a:off x="232510" y="987424"/>
              <a:ext cx="5401920" cy="1498653"/>
            </a:xfrm>
            <a:prstGeom prst="rect">
              <a:avLst/>
            </a:prstGeom>
            <a:ln w="12700" cap="flat">
              <a:noFill/>
              <a:miter lim="400000"/>
            </a:ln>
            <a:effectLst/>
          </p:spPr>
        </p:pic>
        <p:pic>
          <p:nvPicPr>
            <p:cNvPr id="558" name="image6.png"/>
            <p:cNvPicPr>
              <a:picLocks/>
            </p:cNvPicPr>
            <p:nvPr/>
          </p:nvPicPr>
          <p:blipFill>
            <a:blip r:embed="rId4">
              <a:extLst/>
            </a:blip>
            <a:stretch>
              <a:fillRect/>
            </a:stretch>
          </p:blipFill>
          <p:spPr>
            <a:xfrm>
              <a:off x="0" y="0"/>
              <a:ext cx="5866939" cy="2718640"/>
            </a:xfrm>
            <a:prstGeom prst="rect">
              <a:avLst/>
            </a:prstGeom>
            <a:ln w="12700" cap="flat">
              <a:noFill/>
              <a:miter lim="400000"/>
            </a:ln>
            <a:effectLst/>
          </p:spPr>
        </p:pic>
        <p:sp>
          <p:nvSpPr>
            <p:cNvPr id="559" name="Shape 559"/>
            <p:cNvSpPr/>
            <p:nvPr/>
          </p:nvSpPr>
          <p:spPr>
            <a:xfrm>
              <a:off x="0" y="148719"/>
              <a:ext cx="5866941" cy="65023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p>
              <a:pPr algn="ctr">
                <a:defRPr b="1">
                  <a:latin typeface="+mj-lt"/>
                  <a:ea typeface="+mj-ea"/>
                  <a:cs typeface="+mj-cs"/>
                  <a:sym typeface="Calibri"/>
                </a:defRPr>
              </a:pPr>
              <a:r>
                <a:rPr b="1">
                  <a:solidFill>
                    <a:srgbClr val="000000"/>
                  </a:solidFill>
                  <a:latin typeface="Calibri Light"/>
                  <a:sym typeface="Calibri"/>
                </a:rPr>
                <a:t> Automated Office (unattended, AOBP) </a:t>
              </a:r>
            </a:p>
            <a:p>
              <a:pPr algn="ctr">
                <a:defRPr i="1">
                  <a:latin typeface="+mj-lt"/>
                  <a:ea typeface="+mj-ea"/>
                  <a:cs typeface="+mj-cs"/>
                  <a:sym typeface="Calibri"/>
                </a:defRPr>
              </a:pPr>
              <a:r>
                <a:rPr i="1">
                  <a:solidFill>
                    <a:srgbClr val="000000"/>
                  </a:solidFill>
                  <a:latin typeface="Calibri Light"/>
                  <a:sym typeface="Calibri"/>
                </a:rPr>
                <a:t>Oscillometric (electronic)</a:t>
              </a:r>
            </a:p>
          </p:txBody>
        </p:sp>
      </p:grpSp>
      <p:sp>
        <p:nvSpPr>
          <p:cNvPr id="2" name="Titre 1"/>
          <p:cNvSpPr>
            <a:spLocks noGrp="1"/>
          </p:cNvSpPr>
          <p:nvPr>
            <p:ph type="title"/>
          </p:nvPr>
        </p:nvSpPr>
        <p:spPr>
          <a:xfrm>
            <a:off x="628650" y="1012546"/>
            <a:ext cx="7886700" cy="861530"/>
          </a:xfrm>
        </p:spPr>
        <p:txBody>
          <a:bodyPr>
            <a:normAutofit/>
          </a:bodyPr>
          <a:lstStyle/>
          <a:p>
            <a:r>
              <a:rPr lang="fr-FR" dirty="0"/>
              <a:t> </a:t>
            </a:r>
            <a:r>
              <a:rPr lang="fr-FR" dirty="0" err="1"/>
              <a:t>Automated</a:t>
            </a:r>
            <a:r>
              <a:rPr lang="fr-FR" dirty="0"/>
              <a:t> Office BP </a:t>
            </a:r>
            <a:r>
              <a:rPr lang="fr-FR" dirty="0" err="1"/>
              <a:t>Measurement</a:t>
            </a:r>
            <a:r>
              <a:rPr lang="fr-FR" dirty="0"/>
              <a:t> </a:t>
            </a:r>
            <a:r>
              <a:rPr lang="fr-FR" dirty="0" err="1"/>
              <a:t>Preferred</a:t>
            </a:r>
            <a:endParaRPr lang="fr-FR" dirty="0"/>
          </a:p>
        </p:txBody>
      </p:sp>
      <p:sp>
        <p:nvSpPr>
          <p:cNvPr id="3" name="Espace réservé du contenu 2"/>
          <p:cNvSpPr>
            <a:spLocks noGrp="1"/>
          </p:cNvSpPr>
          <p:nvPr>
            <p:ph idx="1"/>
          </p:nvPr>
        </p:nvSpPr>
        <p:spPr>
          <a:xfrm>
            <a:off x="628650" y="2513807"/>
            <a:ext cx="7886700" cy="3569214"/>
          </a:xfrm>
        </p:spPr>
        <p:txBody>
          <a:bodyPr>
            <a:normAutofit/>
          </a:bodyPr>
          <a:lstStyle/>
          <a:p>
            <a:r>
              <a:rPr lang="fr-FR" sz="2400" dirty="0" err="1"/>
              <a:t>Automated</a:t>
            </a:r>
            <a:r>
              <a:rPr lang="fr-FR" sz="2400" dirty="0"/>
              <a:t> office </a:t>
            </a:r>
            <a:r>
              <a:rPr lang="fr-FR" sz="2400" dirty="0" err="1"/>
              <a:t>blood</a:t>
            </a:r>
            <a:r>
              <a:rPr lang="fr-FR" sz="2400" dirty="0"/>
              <a:t> pressure (AOBP) </a:t>
            </a:r>
            <a:r>
              <a:rPr lang="fr-FR" sz="2400" dirty="0" err="1"/>
              <a:t>is</a:t>
            </a:r>
            <a:r>
              <a:rPr lang="fr-FR" sz="2400" dirty="0"/>
              <a:t> the </a:t>
            </a:r>
            <a:r>
              <a:rPr lang="fr-FR" sz="2400" dirty="0" err="1"/>
              <a:t>preferred</a:t>
            </a:r>
            <a:r>
              <a:rPr lang="fr-FR" sz="2400" dirty="0"/>
              <a:t> </a:t>
            </a:r>
            <a:r>
              <a:rPr lang="fr-FR" sz="2400" dirty="0" err="1"/>
              <a:t>method</a:t>
            </a:r>
            <a:r>
              <a:rPr lang="fr-FR" sz="2400" dirty="0"/>
              <a:t> of </a:t>
            </a:r>
            <a:r>
              <a:rPr lang="fr-FR" sz="2400" dirty="0" err="1"/>
              <a:t>performing</a:t>
            </a:r>
            <a:r>
              <a:rPr lang="fr-FR" sz="2400" dirty="0"/>
              <a:t> in-office BP </a:t>
            </a:r>
            <a:r>
              <a:rPr lang="fr-FR" sz="2400" dirty="0" err="1"/>
              <a:t>measurement</a:t>
            </a:r>
            <a:endParaRPr lang="fr-FR" sz="2400" dirty="0"/>
          </a:p>
        </p:txBody>
      </p:sp>
    </p:spTree>
    <p:extLst>
      <p:ext uri="{BB962C8B-B14F-4D97-AF65-F5344CB8AC3E}">
        <p14:creationId xmlns:p14="http://schemas.microsoft.com/office/powerpoint/2010/main" val="144760913"/>
      </p:ext>
    </p:extLst>
  </p:cSld>
  <p:clrMapOvr>
    <a:masterClrMapping/>
  </p:clrMapOvr>
  <p:transition xmlns:p14="http://schemas.microsoft.com/office/powerpoint/2010/mai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 </a:t>
            </a:r>
            <a:r>
              <a:rPr lang="fr-FR" dirty="0" err="1"/>
              <a:t>Automated</a:t>
            </a:r>
            <a:r>
              <a:rPr lang="fr-FR" dirty="0"/>
              <a:t> Office BP </a:t>
            </a:r>
            <a:r>
              <a:rPr lang="fr-FR" dirty="0" err="1"/>
              <a:t>Measurement</a:t>
            </a:r>
            <a:endParaRPr lang="fr-FR" dirty="0"/>
          </a:p>
        </p:txBody>
      </p:sp>
      <p:sp>
        <p:nvSpPr>
          <p:cNvPr id="3" name="Espace réservé du contenu 2"/>
          <p:cNvSpPr>
            <a:spLocks noGrp="1"/>
          </p:cNvSpPr>
          <p:nvPr>
            <p:ph idx="1"/>
          </p:nvPr>
        </p:nvSpPr>
        <p:spPr>
          <a:xfrm>
            <a:off x="628650" y="2517013"/>
            <a:ext cx="7886700" cy="2231648"/>
          </a:xfrm>
        </p:spPr>
        <p:txBody>
          <a:bodyPr>
            <a:normAutofit/>
          </a:bodyPr>
          <a:lstStyle/>
          <a:p>
            <a:pPr>
              <a:spcBef>
                <a:spcPts val="1200"/>
              </a:spcBef>
              <a:defRPr sz="2800"/>
            </a:pPr>
            <a:r>
              <a:rPr lang="en-CA" dirty="0"/>
              <a:t>More closely approximates ABPM than routine office BPs (mitigates white coat effect)</a:t>
            </a:r>
            <a:r>
              <a:rPr lang="en-CA" baseline="30000" dirty="0"/>
              <a:t>1-3</a:t>
            </a:r>
            <a:r>
              <a:rPr lang="en-CA" dirty="0"/>
              <a:t> </a:t>
            </a:r>
          </a:p>
          <a:p>
            <a:pPr>
              <a:spcBef>
                <a:spcPts val="1200"/>
              </a:spcBef>
              <a:defRPr sz="2800"/>
            </a:pPr>
            <a:r>
              <a:rPr lang="en-CA" dirty="0"/>
              <a:t>Is more predictive of end organ damage </a:t>
            </a:r>
            <a:br>
              <a:rPr lang="en-CA" dirty="0"/>
            </a:br>
            <a:r>
              <a:rPr lang="en-CA" dirty="0"/>
              <a:t>(LVMI, proteinuria and </a:t>
            </a:r>
            <a:r>
              <a:rPr lang="en-CA" dirty="0" err="1"/>
              <a:t>cIMT</a:t>
            </a:r>
            <a:r>
              <a:rPr lang="en-CA" dirty="0"/>
              <a:t>), similar to ABPM</a:t>
            </a:r>
            <a:r>
              <a:rPr lang="en-CA" baseline="30000" dirty="0"/>
              <a:t>4-6</a:t>
            </a:r>
            <a:endParaRPr lang="en-CA" dirty="0"/>
          </a:p>
        </p:txBody>
      </p:sp>
      <p:sp>
        <p:nvSpPr>
          <p:cNvPr id="8" name="Shape 374"/>
          <p:cNvSpPr/>
          <p:nvPr/>
        </p:nvSpPr>
        <p:spPr>
          <a:xfrm>
            <a:off x="747807" y="6174118"/>
            <a:ext cx="8181468" cy="64632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228600" indent="-228600" algn="r" defTabSz="457200">
              <a:buFontTx/>
              <a:buAutoNum type="arabicPeriod"/>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Beckett L, et al. </a:t>
            </a:r>
            <a:r>
              <a:rPr lang="nb-NO" sz="1200" i="1" dirty="0">
                <a:solidFill>
                  <a:srgbClr val="000000"/>
                </a:solidFill>
                <a:latin typeface="Calibri" charset="0"/>
                <a:ea typeface="Calibri" charset="0"/>
                <a:cs typeface="Calibri" charset="0"/>
                <a:sym typeface="Calibri"/>
              </a:rPr>
              <a:t>BMC </a:t>
            </a:r>
            <a:r>
              <a:rPr lang="nb-NO" sz="1200" i="1" dirty="0" err="1">
                <a:solidFill>
                  <a:srgbClr val="000000"/>
                </a:solidFill>
                <a:latin typeface="Calibri" charset="0"/>
                <a:ea typeface="Calibri" charset="0"/>
                <a:cs typeface="Calibri" charset="0"/>
                <a:sym typeface="Calibri"/>
              </a:rPr>
              <a:t>Cardiovasc</a:t>
            </a:r>
            <a:r>
              <a:rPr lang="nb-NO" sz="1200" i="1" dirty="0">
                <a:solidFill>
                  <a:srgbClr val="000000"/>
                </a:solidFill>
                <a:latin typeface="Calibri" charset="0"/>
                <a:ea typeface="Calibri" charset="0"/>
                <a:cs typeface="Calibri" charset="0"/>
                <a:sym typeface="Calibri"/>
              </a:rPr>
              <a:t> </a:t>
            </a:r>
            <a:r>
              <a:rPr lang="nb-NO" sz="1200" i="1" dirty="0" err="1">
                <a:solidFill>
                  <a:srgbClr val="000000"/>
                </a:solidFill>
                <a:latin typeface="Calibri" charset="0"/>
                <a:ea typeface="Calibri" charset="0"/>
                <a:cs typeface="Calibri" charset="0"/>
                <a:sym typeface="Calibri"/>
              </a:rPr>
              <a:t>Disord</a:t>
            </a:r>
            <a:r>
              <a:rPr lang="nb-NO" sz="1200" i="1" dirty="0">
                <a:solidFill>
                  <a:srgbClr val="000000"/>
                </a:solidFill>
                <a:latin typeface="Calibri" charset="0"/>
                <a:ea typeface="Calibri" charset="0"/>
                <a:cs typeface="Calibri" charset="0"/>
                <a:sym typeface="Calibri"/>
              </a:rPr>
              <a:t> </a:t>
            </a:r>
            <a:r>
              <a:rPr lang="nb-NO" sz="1200" dirty="0">
                <a:solidFill>
                  <a:srgbClr val="000000"/>
                </a:solidFill>
                <a:latin typeface="Calibri" charset="0"/>
                <a:ea typeface="Calibri" charset="0"/>
                <a:cs typeface="Calibri" charset="0"/>
                <a:sym typeface="Calibri"/>
              </a:rPr>
              <a:t>2005;5:18; 2. Myers MG, et al</a:t>
            </a:r>
            <a:r>
              <a:rPr lang="nb-NO" sz="1200" i="1" dirty="0">
                <a:solidFill>
                  <a:srgbClr val="000000"/>
                </a:solidFill>
                <a:latin typeface="Calibri" charset="0"/>
                <a:ea typeface="Calibri" charset="0"/>
                <a:cs typeface="Calibri" charset="0"/>
                <a:sym typeface="Calibri"/>
              </a:rPr>
              <a:t>. J </a:t>
            </a:r>
            <a:r>
              <a:rPr lang="nb-NO" sz="1200" i="1" dirty="0" err="1">
                <a:solidFill>
                  <a:srgbClr val="000000"/>
                </a:solidFill>
                <a:latin typeface="Calibri" charset="0"/>
                <a:ea typeface="Calibri" charset="0"/>
                <a:cs typeface="Calibri" charset="0"/>
                <a:sym typeface="Calibri"/>
              </a:rPr>
              <a:t>Hypertens</a:t>
            </a:r>
            <a:r>
              <a:rPr lang="nb-NO" sz="1200" i="1" dirty="0">
                <a:solidFill>
                  <a:srgbClr val="000000"/>
                </a:solidFill>
                <a:latin typeface="Calibri" charset="0"/>
                <a:ea typeface="Calibri" charset="0"/>
                <a:cs typeface="Calibri" charset="0"/>
                <a:sym typeface="Calibri"/>
              </a:rPr>
              <a:t> </a:t>
            </a:r>
            <a:r>
              <a:rPr lang="nb-NO" sz="1200" dirty="0">
                <a:solidFill>
                  <a:srgbClr val="000000"/>
                </a:solidFill>
                <a:latin typeface="Calibri" charset="0"/>
                <a:ea typeface="Calibri" charset="0"/>
                <a:cs typeface="Calibri" charset="0"/>
                <a:sym typeface="Calibri"/>
              </a:rPr>
              <a:t>2009;27:280-6; </a:t>
            </a:r>
          </a:p>
          <a:p>
            <a:pPr algn="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3. Myers MG, et al. </a:t>
            </a:r>
            <a:r>
              <a:rPr lang="nb-NO" sz="1200" i="1" dirty="0">
                <a:solidFill>
                  <a:srgbClr val="000000"/>
                </a:solidFill>
                <a:latin typeface="Calibri" charset="0"/>
                <a:ea typeface="Calibri" charset="0"/>
                <a:cs typeface="Calibri" charset="0"/>
                <a:sym typeface="Calibri"/>
              </a:rPr>
              <a:t>BMJ</a:t>
            </a:r>
            <a:r>
              <a:rPr lang="nb-NO" sz="1200" dirty="0">
                <a:solidFill>
                  <a:srgbClr val="000000"/>
                </a:solidFill>
                <a:latin typeface="Calibri" charset="0"/>
                <a:ea typeface="Calibri" charset="0"/>
                <a:cs typeface="Calibri" charset="0"/>
                <a:sym typeface="Calibri"/>
              </a:rPr>
              <a:t> 2011;342;d286;4. Campbell NRC, et al. </a:t>
            </a:r>
            <a:r>
              <a:rPr lang="nb-NO" sz="1200" i="1" dirty="0">
                <a:solidFill>
                  <a:srgbClr val="000000"/>
                </a:solidFill>
                <a:latin typeface="Calibri" charset="0"/>
                <a:ea typeface="Calibri" charset="0"/>
                <a:cs typeface="Calibri" charset="0"/>
                <a:sym typeface="Calibri"/>
              </a:rPr>
              <a:t>J </a:t>
            </a:r>
            <a:r>
              <a:rPr lang="nb-NO" sz="1200" i="1" dirty="0" err="1">
                <a:solidFill>
                  <a:srgbClr val="000000"/>
                </a:solidFill>
                <a:latin typeface="Calibri" charset="0"/>
                <a:ea typeface="Calibri" charset="0"/>
                <a:cs typeface="Calibri" charset="0"/>
                <a:sym typeface="Calibri"/>
              </a:rPr>
              <a:t>Hum</a:t>
            </a:r>
            <a:r>
              <a:rPr lang="nb-NO" sz="1200" i="1" dirty="0">
                <a:solidFill>
                  <a:srgbClr val="000000"/>
                </a:solidFill>
                <a:latin typeface="Calibri" charset="0"/>
                <a:ea typeface="Calibri" charset="0"/>
                <a:cs typeface="Calibri" charset="0"/>
                <a:sym typeface="Calibri"/>
              </a:rPr>
              <a:t> </a:t>
            </a:r>
            <a:r>
              <a:rPr lang="nb-NO" sz="1200" i="1" dirty="0" err="1">
                <a:solidFill>
                  <a:srgbClr val="000000"/>
                </a:solidFill>
                <a:latin typeface="Calibri" charset="0"/>
                <a:ea typeface="Calibri" charset="0"/>
                <a:cs typeface="Calibri" charset="0"/>
                <a:sym typeface="Calibri"/>
              </a:rPr>
              <a:t>Hypertens</a:t>
            </a:r>
            <a:r>
              <a:rPr lang="nb-NO" sz="1200" i="1" dirty="0">
                <a:solidFill>
                  <a:srgbClr val="000000"/>
                </a:solidFill>
                <a:latin typeface="Calibri" charset="0"/>
                <a:ea typeface="Calibri" charset="0"/>
                <a:cs typeface="Calibri" charset="0"/>
                <a:sym typeface="Calibri"/>
              </a:rPr>
              <a:t> </a:t>
            </a:r>
            <a:r>
              <a:rPr lang="nb-NO" sz="1200" dirty="0">
                <a:solidFill>
                  <a:srgbClr val="000000"/>
                </a:solidFill>
                <a:latin typeface="Calibri" charset="0"/>
                <a:ea typeface="Calibri" charset="0"/>
                <a:cs typeface="Calibri" charset="0"/>
                <a:sym typeface="Calibri"/>
              </a:rPr>
              <a:t>2007;21:588-90; </a:t>
            </a:r>
          </a:p>
          <a:p>
            <a:pPr algn="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5. </a:t>
            </a:r>
            <a:r>
              <a:rPr lang="nb-NO" sz="1200" dirty="0" err="1">
                <a:solidFill>
                  <a:srgbClr val="000000"/>
                </a:solidFill>
                <a:latin typeface="Calibri" charset="0"/>
                <a:ea typeface="Calibri" charset="0"/>
                <a:cs typeface="Calibri" charset="0"/>
                <a:sym typeface="Calibri"/>
              </a:rPr>
              <a:t>Andreadis</a:t>
            </a:r>
            <a:r>
              <a:rPr lang="nb-NO" sz="1200" dirty="0">
                <a:solidFill>
                  <a:srgbClr val="000000"/>
                </a:solidFill>
                <a:latin typeface="Calibri" charset="0"/>
                <a:ea typeface="Calibri" charset="0"/>
                <a:cs typeface="Calibri" charset="0"/>
                <a:sym typeface="Calibri"/>
              </a:rPr>
              <a:t> EA, et al. </a:t>
            </a:r>
            <a:r>
              <a:rPr lang="nb-NO" sz="1200" i="1" dirty="0">
                <a:solidFill>
                  <a:srgbClr val="000000"/>
                </a:solidFill>
                <a:latin typeface="Calibri" charset="0"/>
                <a:ea typeface="Calibri" charset="0"/>
                <a:cs typeface="Calibri" charset="0"/>
                <a:sym typeface="Calibri"/>
              </a:rPr>
              <a:t>Am J </a:t>
            </a:r>
            <a:r>
              <a:rPr lang="nb-NO" sz="1200" i="1" dirty="0" err="1">
                <a:solidFill>
                  <a:srgbClr val="000000"/>
                </a:solidFill>
                <a:latin typeface="Calibri" charset="0"/>
                <a:ea typeface="Calibri" charset="0"/>
                <a:cs typeface="Calibri" charset="0"/>
                <a:sym typeface="Calibri"/>
              </a:rPr>
              <a:t>Hypertens</a:t>
            </a:r>
            <a:r>
              <a:rPr lang="nb-NO" sz="1200" i="1" dirty="0">
                <a:solidFill>
                  <a:srgbClr val="000000"/>
                </a:solidFill>
                <a:latin typeface="Calibri" charset="0"/>
                <a:ea typeface="Calibri" charset="0"/>
                <a:cs typeface="Calibri" charset="0"/>
                <a:sym typeface="Calibri"/>
              </a:rPr>
              <a:t> </a:t>
            </a:r>
            <a:r>
              <a:rPr lang="nb-NO" sz="1200" dirty="0">
                <a:solidFill>
                  <a:srgbClr val="000000"/>
                </a:solidFill>
                <a:latin typeface="Calibri" charset="0"/>
                <a:ea typeface="Calibri" charset="0"/>
                <a:cs typeface="Calibri" charset="0"/>
                <a:sym typeface="Calibri"/>
              </a:rPr>
              <a:t>2011;24:661-6; 6. </a:t>
            </a:r>
            <a:r>
              <a:rPr lang="nb-NO" sz="1200" dirty="0" err="1">
                <a:solidFill>
                  <a:srgbClr val="000000"/>
                </a:solidFill>
                <a:latin typeface="Calibri" charset="0"/>
                <a:ea typeface="Calibri" charset="0"/>
                <a:cs typeface="Calibri" charset="0"/>
                <a:sym typeface="Calibri"/>
              </a:rPr>
              <a:t>Andreadis</a:t>
            </a:r>
            <a:r>
              <a:rPr lang="nb-NO" sz="1200" dirty="0">
                <a:solidFill>
                  <a:srgbClr val="000000"/>
                </a:solidFill>
                <a:latin typeface="Calibri" charset="0"/>
                <a:ea typeface="Calibri" charset="0"/>
                <a:cs typeface="Calibri" charset="0"/>
                <a:sym typeface="Calibri"/>
              </a:rPr>
              <a:t> EA, et al. </a:t>
            </a:r>
            <a:r>
              <a:rPr lang="nb-NO" sz="1200" i="1" dirty="0">
                <a:solidFill>
                  <a:srgbClr val="000000"/>
                </a:solidFill>
                <a:latin typeface="Calibri" charset="0"/>
                <a:ea typeface="Calibri" charset="0"/>
                <a:cs typeface="Calibri" charset="0"/>
                <a:sym typeface="Calibri"/>
              </a:rPr>
              <a:t>Am J </a:t>
            </a:r>
            <a:r>
              <a:rPr lang="nb-NO" sz="1200" i="1" dirty="0" err="1">
                <a:solidFill>
                  <a:srgbClr val="000000"/>
                </a:solidFill>
                <a:latin typeface="Calibri" charset="0"/>
                <a:ea typeface="Calibri" charset="0"/>
                <a:cs typeface="Calibri" charset="0"/>
                <a:sym typeface="Calibri"/>
              </a:rPr>
              <a:t>Hypertens</a:t>
            </a:r>
            <a:r>
              <a:rPr lang="nb-NO" sz="1200" dirty="0">
                <a:solidFill>
                  <a:srgbClr val="000000"/>
                </a:solidFill>
                <a:latin typeface="Calibri" charset="0"/>
                <a:ea typeface="Calibri" charset="0"/>
                <a:cs typeface="Calibri" charset="0"/>
                <a:sym typeface="Calibri"/>
              </a:rPr>
              <a:t> 2012;25:969-73.</a:t>
            </a:r>
          </a:p>
        </p:txBody>
      </p:sp>
      <p:sp>
        <p:nvSpPr>
          <p:cNvPr id="13" name="TextBox 1"/>
          <p:cNvSpPr txBox="1"/>
          <p:nvPr/>
        </p:nvSpPr>
        <p:spPr>
          <a:xfrm>
            <a:off x="649078" y="4757142"/>
            <a:ext cx="4053078" cy="646331"/>
          </a:xfrm>
          <a:prstGeom prst="rect">
            <a:avLst/>
          </a:prstGeom>
          <a:noFill/>
        </p:spPr>
        <p:txBody>
          <a:bodyPr wrap="square" numCol="1" rtlCol="0" anchor="b">
            <a:spAutoFit/>
          </a:bodyPr>
          <a:lstStyle/>
          <a:p>
            <a:r>
              <a:rPr lang="fr-FR" sz="1200" b="1" dirty="0">
                <a:solidFill>
                  <a:srgbClr val="000000"/>
                </a:solidFill>
                <a:latin typeface="Calibri"/>
              </a:rPr>
              <a:t>ABPM</a:t>
            </a:r>
            <a:r>
              <a:rPr lang="en-CA" sz="1200" b="1" dirty="0">
                <a:solidFill>
                  <a:srgbClr val="000000"/>
                </a:solidFill>
                <a:latin typeface="Calibri"/>
              </a:rPr>
              <a:t> </a:t>
            </a:r>
            <a:r>
              <a:rPr lang="en-CA" sz="1200" dirty="0">
                <a:solidFill>
                  <a:srgbClr val="000000"/>
                </a:solidFill>
                <a:latin typeface="Calibri"/>
              </a:rPr>
              <a:t>= ambulatory blood pressure measurement</a:t>
            </a:r>
          </a:p>
          <a:p>
            <a:r>
              <a:rPr lang="en-CA" sz="1200" b="1" dirty="0">
                <a:solidFill>
                  <a:srgbClr val="000000"/>
                </a:solidFill>
                <a:latin typeface="Calibri"/>
              </a:rPr>
              <a:t>LVMI </a:t>
            </a:r>
            <a:r>
              <a:rPr lang="en-CA" sz="1200" dirty="0">
                <a:solidFill>
                  <a:srgbClr val="000000"/>
                </a:solidFill>
                <a:latin typeface="Calibri"/>
              </a:rPr>
              <a:t>= left ventricular mass index</a:t>
            </a:r>
          </a:p>
          <a:p>
            <a:r>
              <a:rPr lang="en-US" sz="1200" b="1" dirty="0" err="1">
                <a:solidFill>
                  <a:srgbClr val="231F20"/>
                </a:solidFill>
                <a:latin typeface="Calibri"/>
                <a:sym typeface="Calibri"/>
              </a:rPr>
              <a:t>cIMT</a:t>
            </a:r>
            <a:r>
              <a:rPr lang="en-CA" sz="1200" b="1" dirty="0">
                <a:solidFill>
                  <a:srgbClr val="000000"/>
                </a:solidFill>
                <a:latin typeface="Calibri"/>
              </a:rPr>
              <a:t> </a:t>
            </a:r>
            <a:r>
              <a:rPr lang="en-CA" sz="1200" dirty="0">
                <a:solidFill>
                  <a:srgbClr val="000000"/>
                </a:solidFill>
                <a:latin typeface="Calibri"/>
              </a:rPr>
              <a:t>= </a:t>
            </a:r>
            <a:r>
              <a:rPr lang="en-US" sz="1200" dirty="0">
                <a:solidFill>
                  <a:srgbClr val="231F20"/>
                </a:solidFill>
                <a:latin typeface="Calibri"/>
                <a:sym typeface="Calibri"/>
              </a:rPr>
              <a:t>carotid intima media thickness</a:t>
            </a:r>
            <a:endParaRPr lang="en-CA" sz="1200" b="1" dirty="0">
              <a:solidFill>
                <a:srgbClr val="000000"/>
              </a:solidFill>
              <a:latin typeface="Calibri"/>
            </a:endParaRPr>
          </a:p>
        </p:txBody>
      </p:sp>
    </p:spTree>
    <p:extLst>
      <p:ext uri="{BB962C8B-B14F-4D97-AF65-F5344CB8AC3E}">
        <p14:creationId xmlns:p14="http://schemas.microsoft.com/office/powerpoint/2010/main" val="2915215159"/>
      </p:ext>
    </p:extLst>
  </p:cSld>
  <p:clrMapOvr>
    <a:masterClrMapping/>
  </p:clrMapOvr>
  <p:transition xmlns:p14="http://schemas.microsoft.com/office/powerpoint/2010/mai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7" name="Table 587"/>
          <p:cNvGraphicFramePr/>
          <p:nvPr>
            <p:extLst>
              <p:ext uri="{D42A27DB-BD31-4B8C-83A1-F6EECF244321}">
                <p14:modId xmlns:p14="http://schemas.microsoft.com/office/powerpoint/2010/main" val="1495070030"/>
              </p:ext>
            </p:extLst>
          </p:nvPr>
        </p:nvGraphicFramePr>
        <p:xfrm>
          <a:off x="628650" y="2282288"/>
          <a:ext cx="7886700" cy="3280314"/>
        </p:xfrm>
        <a:graphic>
          <a:graphicData uri="http://schemas.openxmlformats.org/drawingml/2006/table">
            <a:tbl>
              <a:tblPr firstRow="1" bandRow="1">
                <a:tableStyleId>{EB344D84-9AFB-497E-A393-DC336BA19D2E}</a:tableStyleId>
              </a:tblPr>
              <a:tblGrid>
                <a:gridCol w="2345897">
                  <a:extLst>
                    <a:ext uri="{9D8B030D-6E8A-4147-A177-3AD203B41FA5}">
                      <a16:colId xmlns="" xmlns:a16="http://schemas.microsoft.com/office/drawing/2014/main" val="20000"/>
                    </a:ext>
                  </a:extLst>
                </a:gridCol>
                <a:gridCol w="2327184">
                  <a:extLst>
                    <a:ext uri="{9D8B030D-6E8A-4147-A177-3AD203B41FA5}">
                      <a16:colId xmlns="" xmlns:a16="http://schemas.microsoft.com/office/drawing/2014/main" val="20001"/>
                    </a:ext>
                  </a:extLst>
                </a:gridCol>
                <a:gridCol w="1613834">
                  <a:extLst>
                    <a:ext uri="{9D8B030D-6E8A-4147-A177-3AD203B41FA5}">
                      <a16:colId xmlns="" xmlns:a16="http://schemas.microsoft.com/office/drawing/2014/main" val="20002"/>
                    </a:ext>
                  </a:extLst>
                </a:gridCol>
                <a:gridCol w="1599785">
                  <a:extLst>
                    <a:ext uri="{9D8B030D-6E8A-4147-A177-3AD203B41FA5}">
                      <a16:colId xmlns="" xmlns:a16="http://schemas.microsoft.com/office/drawing/2014/main" val="20003"/>
                    </a:ext>
                  </a:extLst>
                </a:gridCol>
              </a:tblGrid>
              <a:tr h="414674">
                <a:tc>
                  <a:txBody>
                    <a:bodyPr/>
                    <a:lstStyle/>
                    <a:p>
                      <a:pPr indent="1758">
                        <a:defRPr sz="1800"/>
                      </a:pPr>
                      <a:endParaRPr dirty="0"/>
                    </a:p>
                  </a:txBody>
                  <a:tcPr marL="0" marR="0" marT="0" marB="0"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gridSpan="3">
                  <a:txBody>
                    <a:bodyPr/>
                    <a:lstStyle/>
                    <a:p>
                      <a:pPr algn="ctr">
                        <a:defRPr sz="1800" b="0"/>
                      </a:pPr>
                      <a:r>
                        <a:rPr b="1" dirty="0"/>
                        <a:t>Mean blood pressure* (mmHg)</a:t>
                      </a:r>
                    </a:p>
                  </a:txBody>
                  <a:tcPr marL="0" marR="0" marT="0" marB="0"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716410">
                <a:tc>
                  <a:txBody>
                    <a:bodyPr/>
                    <a:lstStyle/>
                    <a:p>
                      <a:pPr indent="1758">
                        <a:defRPr sz="1800"/>
                      </a:pPr>
                      <a:endParaRPr dirty="0"/>
                    </a:p>
                  </a:txBody>
                  <a:tcPr marL="108000" marR="0" marT="0" marB="0" anchor="ctr" horzOverflow="overflow">
                    <a:lnT w="25400" cmpd="sng">
                      <a:noFill/>
                    </a:lnT>
                  </a:tcPr>
                </a:tc>
                <a:tc>
                  <a:txBody>
                    <a:bodyPr/>
                    <a:lstStyle/>
                    <a:p>
                      <a:pPr algn="ctr">
                        <a:defRPr sz="1800"/>
                      </a:pPr>
                      <a:r>
                        <a:rPr lang="en-CA" sz="1800" b="1" dirty="0"/>
                        <a:t>Centre for Studies </a:t>
                      </a:r>
                      <a:br>
                        <a:rPr lang="en-CA" sz="1800" b="1" dirty="0"/>
                      </a:br>
                      <a:r>
                        <a:rPr lang="en-CA" sz="1800" b="1" dirty="0"/>
                        <a:t>in Primary Care</a:t>
                      </a:r>
                      <a:r>
                        <a:rPr lang="en-CA" sz="1800" b="1" baseline="-25000" dirty="0"/>
                        <a:t>1</a:t>
                      </a:r>
                      <a:endParaRPr sz="1800" b="1" baseline="-25000" dirty="0"/>
                    </a:p>
                  </a:txBody>
                  <a:tcPr marL="0" marR="0" marT="0" marB="0" anchor="ctr" horzOverflow="overflow">
                    <a:lnT w="25400" cmpd="sng">
                      <a:noFill/>
                    </a:lnT>
                  </a:tcPr>
                </a:tc>
                <a:tc>
                  <a:txBody>
                    <a:bodyPr/>
                    <a:lstStyle/>
                    <a:p>
                      <a:pPr algn="ctr">
                        <a:defRPr sz="1800"/>
                      </a:pPr>
                      <a:r>
                        <a:rPr b="1" dirty="0"/>
                        <a:t>ABPM </a:t>
                      </a:r>
                      <a:r>
                        <a:rPr lang="en-CA" b="1" dirty="0"/>
                        <a:t>referral </a:t>
                      </a:r>
                      <a:r>
                        <a:rPr b="1" dirty="0"/>
                        <a:t>unit</a:t>
                      </a:r>
                      <a:r>
                        <a:rPr lang="en-CA" sz="1400" b="1" baseline="-25000" dirty="0"/>
                        <a:t>2</a:t>
                      </a:r>
                      <a:endParaRPr sz="1400" b="1" baseline="-25000" dirty="0"/>
                    </a:p>
                  </a:txBody>
                  <a:tcPr marL="0" marR="0" marT="0" marB="0" anchor="ctr" horzOverflow="overflow">
                    <a:lnT w="25400" cmpd="sng">
                      <a:noFill/>
                    </a:lnT>
                  </a:tcPr>
                </a:tc>
                <a:tc>
                  <a:txBody>
                    <a:bodyPr/>
                    <a:lstStyle/>
                    <a:p>
                      <a:pPr algn="ctr">
                        <a:defRPr sz="1800"/>
                      </a:pPr>
                      <a:r>
                        <a:rPr b="1" dirty="0" err="1"/>
                        <a:t>CAMBO</a:t>
                      </a:r>
                      <a:r>
                        <a:rPr b="1" dirty="0"/>
                        <a:t> trial</a:t>
                      </a:r>
                      <a:r>
                        <a:rPr lang="en-CA" sz="1400" b="1" baseline="-25000" dirty="0"/>
                        <a:t>3</a:t>
                      </a:r>
                      <a:endParaRPr sz="1400" b="1" baseline="-25000" dirty="0"/>
                    </a:p>
                  </a:txBody>
                  <a:tcPr marL="0" marR="0" marT="0" marB="0" anchor="ctr" horzOverflow="overflow">
                    <a:lnT w="25400" cmpd="sng">
                      <a:noFill/>
                    </a:lnT>
                  </a:tcPr>
                </a:tc>
                <a:extLst>
                  <a:ext uri="{0D108BD9-81ED-4DB2-BD59-A6C34878D82A}">
                    <a16:rowId xmlns="" xmlns:a16="http://schemas.microsoft.com/office/drawing/2014/main" val="10001"/>
                  </a:ext>
                </a:extLst>
              </a:tr>
              <a:tr h="716410">
                <a:tc>
                  <a:txBody>
                    <a:bodyPr/>
                    <a:lstStyle/>
                    <a:p>
                      <a:pPr indent="1758">
                        <a:defRPr sz="1800" b="0"/>
                      </a:pPr>
                      <a:r>
                        <a:rPr dirty="0"/>
                        <a:t>Routine
manual office BP</a:t>
                      </a:r>
                      <a:r>
                        <a:rPr lang="en-US" dirty="0"/>
                        <a:t> </a:t>
                      </a:r>
                      <a:endParaRPr b="1" dirty="0"/>
                    </a:p>
                  </a:txBody>
                  <a:tcPr marL="108000" marR="0" marT="0" marB="0" anchor="ctr" horzOverflow="overflow"/>
                </a:tc>
                <a:tc>
                  <a:txBody>
                    <a:bodyPr/>
                    <a:lstStyle/>
                    <a:p>
                      <a:pPr algn="ctr">
                        <a:defRPr sz="1800"/>
                      </a:pPr>
                      <a:r>
                        <a:rPr dirty="0"/>
                        <a:t>151/83</a:t>
                      </a:r>
                    </a:p>
                  </a:txBody>
                  <a:tcPr marL="0" marR="0" marT="0" marB="0" anchor="ctr" horzOverflow="overflow"/>
                </a:tc>
                <a:tc>
                  <a:txBody>
                    <a:bodyPr/>
                    <a:lstStyle/>
                    <a:p>
                      <a:pPr algn="ctr">
                        <a:defRPr sz="1800"/>
                      </a:pPr>
                      <a:r>
                        <a:rPr dirty="0"/>
                        <a:t>152/87</a:t>
                      </a:r>
                    </a:p>
                  </a:txBody>
                  <a:tcPr marL="0" marR="0" marT="0" marB="0" anchor="ctr" horzOverflow="overflow"/>
                </a:tc>
                <a:tc>
                  <a:txBody>
                    <a:bodyPr/>
                    <a:lstStyle/>
                    <a:p>
                      <a:pPr algn="ctr">
                        <a:defRPr sz="1800"/>
                      </a:pPr>
                      <a:r>
                        <a:rPr dirty="0"/>
                        <a:t>150/81</a:t>
                      </a:r>
                    </a:p>
                  </a:txBody>
                  <a:tcPr marL="0" marR="0" marT="0" marB="0" anchor="ctr" horzOverflow="overflow"/>
                </a:tc>
                <a:extLst>
                  <a:ext uri="{0D108BD9-81ED-4DB2-BD59-A6C34878D82A}">
                    <a16:rowId xmlns="" xmlns:a16="http://schemas.microsoft.com/office/drawing/2014/main" val="10002"/>
                  </a:ext>
                </a:extLst>
              </a:tr>
              <a:tr h="716410">
                <a:tc>
                  <a:txBody>
                    <a:bodyPr/>
                    <a:lstStyle/>
                    <a:p>
                      <a:pPr indent="1758">
                        <a:defRPr sz="1800" b="0"/>
                      </a:pPr>
                      <a:r>
                        <a:rPr dirty="0"/>
                        <a:t>Automated
office BP</a:t>
                      </a:r>
                      <a:endParaRPr b="1" dirty="0"/>
                    </a:p>
                  </a:txBody>
                  <a:tcPr marL="108000" marR="0" marT="0" marB="0" anchor="ctr" horzOverflow="overflow">
                    <a:lnB>
                      <a:noFill/>
                    </a:lnB>
                  </a:tcPr>
                </a:tc>
                <a:tc>
                  <a:txBody>
                    <a:bodyPr/>
                    <a:lstStyle/>
                    <a:p>
                      <a:pPr algn="ctr">
                        <a:defRPr sz="1800"/>
                      </a:pPr>
                      <a:r>
                        <a:rPr dirty="0"/>
                        <a:t>140/80</a:t>
                      </a:r>
                    </a:p>
                  </a:txBody>
                  <a:tcPr marL="0" marR="0" marT="0" marB="0" anchor="ctr" horzOverflow="overflow">
                    <a:lnB>
                      <a:noFill/>
                    </a:lnB>
                  </a:tcPr>
                </a:tc>
                <a:tc>
                  <a:txBody>
                    <a:bodyPr/>
                    <a:lstStyle/>
                    <a:p>
                      <a:pPr algn="ctr">
                        <a:defRPr sz="1800"/>
                      </a:pPr>
                      <a:r>
                        <a:rPr dirty="0"/>
                        <a:t>132/75</a:t>
                      </a:r>
                    </a:p>
                  </a:txBody>
                  <a:tcPr marL="0" marR="0" marT="0" marB="0" anchor="ctr" horzOverflow="overflow">
                    <a:lnB>
                      <a:noFill/>
                    </a:lnB>
                  </a:tcPr>
                </a:tc>
                <a:tc>
                  <a:txBody>
                    <a:bodyPr/>
                    <a:lstStyle/>
                    <a:p>
                      <a:pPr algn="ctr">
                        <a:defRPr sz="1800"/>
                      </a:pPr>
                      <a:r>
                        <a:rPr dirty="0"/>
                        <a:t>135/77</a:t>
                      </a:r>
                    </a:p>
                  </a:txBody>
                  <a:tcPr marL="0" marR="0" marT="0" marB="0" anchor="ctr" horzOverflow="overflow">
                    <a:lnB>
                      <a:noFill/>
                    </a:lnB>
                  </a:tcPr>
                </a:tc>
                <a:extLst>
                  <a:ext uri="{0D108BD9-81ED-4DB2-BD59-A6C34878D82A}">
                    <a16:rowId xmlns="" xmlns:a16="http://schemas.microsoft.com/office/drawing/2014/main" val="10003"/>
                  </a:ext>
                </a:extLst>
              </a:tr>
              <a:tr h="716410">
                <a:tc>
                  <a:txBody>
                    <a:bodyPr/>
                    <a:lstStyle/>
                    <a:p>
                      <a:pPr indent="1758">
                        <a:defRPr sz="1800" b="0"/>
                      </a:pPr>
                      <a:r>
                        <a:rPr dirty="0"/>
                        <a:t>Awake
ambulatory BP</a:t>
                      </a:r>
                      <a:endParaRPr b="1" dirty="0"/>
                    </a:p>
                  </a:txBody>
                  <a:tcPr marL="108000" marR="0" marT="0" marB="0" anchor="ctr" horzOverflow="overflow">
                    <a:lnL>
                      <a:noFill/>
                    </a:lnL>
                    <a:lnR>
                      <a:noFill/>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sz="1800"/>
                      </a:pPr>
                      <a:r>
                        <a:rPr dirty="0"/>
                        <a:t>142/80</a:t>
                      </a:r>
                    </a:p>
                  </a:txBody>
                  <a:tcPr marL="0" marR="0" marT="0" marB="0" anchor="ctr" horzOverflow="overflow">
                    <a:lnL>
                      <a:noFill/>
                    </a:lnL>
                    <a:lnR>
                      <a:noFill/>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sz="1800"/>
                      </a:pPr>
                      <a:r>
                        <a:rPr dirty="0"/>
                        <a:t>134/77</a:t>
                      </a:r>
                    </a:p>
                  </a:txBody>
                  <a:tcPr marL="0" marR="0" marT="0" marB="0" anchor="ctr" horzOverflow="overflow">
                    <a:lnL>
                      <a:noFill/>
                    </a:lnL>
                    <a:lnR>
                      <a:noFill/>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sz="1800"/>
                      </a:pPr>
                      <a:r>
                        <a:rPr dirty="0"/>
                        <a:t>133/74</a:t>
                      </a:r>
                    </a:p>
                  </a:txBody>
                  <a:tcPr marL="0" marR="0" marT="0" marB="0" anchor="ctr" horzOverflow="overflow">
                    <a:lnL>
                      <a:noFill/>
                    </a:lnL>
                    <a:lnR>
                      <a:noFill/>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bl>
          </a:graphicData>
        </a:graphic>
      </p:graphicFrame>
      <p:sp>
        <p:nvSpPr>
          <p:cNvPr id="588" name="Shape 588"/>
          <p:cNvSpPr/>
          <p:nvPr/>
        </p:nvSpPr>
        <p:spPr>
          <a:xfrm>
            <a:off x="3124201" y="3456000"/>
            <a:ext cx="2057400" cy="601529"/>
          </a:xfrm>
          <a:prstGeom prst="rect">
            <a:avLst/>
          </a:prstGeom>
          <a:ln w="28575">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kern="0">
              <a:solidFill>
                <a:srgbClr val="FFFFFF"/>
              </a:solidFill>
              <a:sym typeface="Calibri"/>
            </a:endParaRPr>
          </a:p>
        </p:txBody>
      </p:sp>
      <p:sp>
        <p:nvSpPr>
          <p:cNvPr id="589" name="Shape 589"/>
          <p:cNvSpPr/>
          <p:nvPr/>
        </p:nvSpPr>
        <p:spPr>
          <a:xfrm>
            <a:off x="5410200" y="3456000"/>
            <a:ext cx="1354899" cy="601530"/>
          </a:xfrm>
          <a:prstGeom prst="rect">
            <a:avLst/>
          </a:prstGeom>
          <a:ln w="28575">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kern="0">
              <a:solidFill>
                <a:srgbClr val="FFFFFF"/>
              </a:solidFill>
              <a:sym typeface="Calibri"/>
            </a:endParaRPr>
          </a:p>
        </p:txBody>
      </p:sp>
      <p:sp>
        <p:nvSpPr>
          <p:cNvPr id="590" name="Shape 590"/>
          <p:cNvSpPr/>
          <p:nvPr/>
        </p:nvSpPr>
        <p:spPr>
          <a:xfrm>
            <a:off x="6993698" y="3456000"/>
            <a:ext cx="1402634" cy="601529"/>
          </a:xfrm>
          <a:prstGeom prst="rect">
            <a:avLst/>
          </a:prstGeom>
          <a:ln w="28575">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kern="0">
              <a:solidFill>
                <a:srgbClr val="FFFFFF"/>
              </a:solidFill>
              <a:sym typeface="Calibri"/>
            </a:endParaRPr>
          </a:p>
        </p:txBody>
      </p:sp>
      <p:sp>
        <p:nvSpPr>
          <p:cNvPr id="4" name="Titre 3"/>
          <p:cNvSpPr>
            <a:spLocks noGrp="1"/>
          </p:cNvSpPr>
          <p:nvPr>
            <p:ph type="title"/>
          </p:nvPr>
        </p:nvSpPr>
        <p:spPr>
          <a:xfrm>
            <a:off x="628650" y="1195200"/>
            <a:ext cx="7886700" cy="861530"/>
          </a:xfrm>
        </p:spPr>
        <p:txBody>
          <a:bodyPr>
            <a:noAutofit/>
          </a:bodyPr>
          <a:lstStyle/>
          <a:p>
            <a:r>
              <a:rPr lang="fr-FR" dirty="0"/>
              <a:t>AOBP </a:t>
            </a:r>
            <a:r>
              <a:rPr lang="fr-FR" dirty="0" err="1"/>
              <a:t>Readings</a:t>
            </a:r>
            <a:r>
              <a:rPr lang="fr-FR" dirty="0"/>
              <a:t> are </a:t>
            </a:r>
            <a:r>
              <a:rPr lang="fr-FR" dirty="0" err="1"/>
              <a:t>Lower</a:t>
            </a:r>
            <a:r>
              <a:rPr lang="fr-FR" dirty="0"/>
              <a:t> </a:t>
            </a:r>
            <a:r>
              <a:rPr lang="fr-FR" dirty="0" err="1"/>
              <a:t>than</a:t>
            </a:r>
            <a:r>
              <a:rPr lang="fr-FR" dirty="0"/>
              <a:t> OBP </a:t>
            </a:r>
            <a:r>
              <a:rPr lang="fr-FR" dirty="0" err="1"/>
              <a:t>Readings</a:t>
            </a:r>
            <a:r>
              <a:rPr lang="fr-FR" dirty="0"/>
              <a:t> and are More </a:t>
            </a:r>
            <a:r>
              <a:rPr lang="fr-FR" dirty="0" err="1"/>
              <a:t>Similar</a:t>
            </a:r>
            <a:r>
              <a:rPr lang="fr-FR" dirty="0"/>
              <a:t> to ABP </a:t>
            </a:r>
            <a:r>
              <a:rPr lang="fr-FR" dirty="0" err="1"/>
              <a:t>Readings</a:t>
            </a:r>
            <a:endParaRPr lang="fr-FR" dirty="0"/>
          </a:p>
        </p:txBody>
      </p:sp>
      <p:sp>
        <p:nvSpPr>
          <p:cNvPr id="12" name="Shape 374"/>
          <p:cNvSpPr/>
          <p:nvPr/>
        </p:nvSpPr>
        <p:spPr>
          <a:xfrm>
            <a:off x="152400" y="6012536"/>
            <a:ext cx="8776875" cy="807909"/>
          </a:xfrm>
          <a:prstGeom prst="rect">
            <a:avLst/>
          </a:prstGeom>
          <a:ln w="12700">
            <a:miter lim="400000"/>
          </a:ln>
          <a:extLst>
            <a:ext uri="{C572A759-6A51-4108-AA02-DFA0A04FC94B}">
              <ma14:wrappingTextBoxFlag xmlns:ma14="http://schemas.microsoft.com/office/mac/drawingml/2011/main" val="1"/>
            </a:ext>
          </a:extLst>
        </p:spPr>
        <p:txBody>
          <a:bodyPr wrap="square" lIns="45718" tIns="45718" rIns="45718" bIns="45718">
            <a:spAutoFit/>
          </a:bodyPr>
          <a:lstStyle/>
          <a:p>
            <a:pPr algn="r">
              <a:defRPr/>
            </a:pPr>
            <a:r>
              <a:rPr lang="en-CA" sz="1200" kern="0" dirty="0">
                <a:solidFill>
                  <a:sysClr val="windowText" lastClr="000000"/>
                </a:solidFill>
              </a:rPr>
              <a:t>*</a:t>
            </a:r>
            <a:r>
              <a:rPr lang="en-CA" sz="1200" i="1" kern="0" dirty="0">
                <a:solidFill>
                  <a:sysClr val="windowText" lastClr="000000"/>
                </a:solidFill>
              </a:rPr>
              <a:t>The automated office blood pressure (BP) and awake ambulatory BP were similar, </a:t>
            </a:r>
            <a:br>
              <a:rPr lang="en-CA" sz="1200" i="1" kern="0" dirty="0">
                <a:solidFill>
                  <a:sysClr val="windowText" lastClr="000000"/>
                </a:solidFill>
              </a:rPr>
            </a:br>
            <a:r>
              <a:rPr lang="en-CA" sz="1200" i="1" kern="0" dirty="0">
                <a:solidFill>
                  <a:sysClr val="windowText" lastClr="000000"/>
                </a:solidFill>
              </a:rPr>
              <a:t>and both were lower than the routine manual BP obtained in community </a:t>
            </a:r>
            <a:r>
              <a:rPr lang="en-CA" sz="1200" i="1" kern="0">
                <a:solidFill>
                  <a:sysClr val="windowText" lastClr="000000"/>
                </a:solidFill>
              </a:rPr>
              <a:t>practice</a:t>
            </a:r>
            <a:r>
              <a:rPr lang="en-CA" sz="1050" i="1" kern="0">
                <a:solidFill>
                  <a:sysClr val="windowText" lastClr="000000"/>
                </a:solidFill>
              </a:rPr>
              <a:t>.</a:t>
            </a:r>
            <a:br>
              <a:rPr lang="en-CA" sz="1050" i="1" kern="0">
                <a:solidFill>
                  <a:sysClr val="windowText" lastClr="000000"/>
                </a:solidFill>
              </a:rPr>
            </a:br>
            <a:endParaRPr lang="en-CA" sz="1050" i="1" kern="0" dirty="0">
              <a:solidFill>
                <a:sysClr val="windowText" lastClr="000000"/>
              </a:solidFill>
            </a:endParaRPr>
          </a:p>
          <a:p>
            <a:pPr algn="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100">
                <a:latin typeface="+mj-lt"/>
                <a:ea typeface="+mj-ea"/>
                <a:cs typeface="+mj-cs"/>
                <a:sym typeface="Calibri"/>
              </a:defRPr>
            </a:pPr>
            <a:r>
              <a:rPr lang="nb-NO" sz="1200" kern="0" spc="-40" dirty="0">
                <a:solidFill>
                  <a:srgbClr val="000000"/>
                </a:solidFill>
                <a:latin typeface="Calibri" charset="0"/>
                <a:ea typeface="Calibri" charset="0"/>
                <a:cs typeface="Calibri" charset="0"/>
                <a:sym typeface="Calibri"/>
              </a:rPr>
              <a:t>1. Beckett L et al , </a:t>
            </a:r>
            <a:r>
              <a:rPr lang="nb-NO" sz="1200" i="1" kern="0" spc="-40" dirty="0">
                <a:solidFill>
                  <a:srgbClr val="000000"/>
                </a:solidFill>
                <a:latin typeface="Calibri" charset="0"/>
                <a:ea typeface="Calibri" charset="0"/>
                <a:cs typeface="Calibri" charset="0"/>
                <a:sym typeface="Calibri"/>
              </a:rPr>
              <a:t>BMC </a:t>
            </a:r>
            <a:r>
              <a:rPr lang="nb-NO" sz="1200" i="1" kern="0" spc="-40" dirty="0" err="1">
                <a:solidFill>
                  <a:srgbClr val="000000"/>
                </a:solidFill>
                <a:latin typeface="Calibri" charset="0"/>
                <a:ea typeface="Calibri" charset="0"/>
                <a:cs typeface="Calibri" charset="0"/>
                <a:sym typeface="Calibri"/>
              </a:rPr>
              <a:t>Cardiovasc</a:t>
            </a:r>
            <a:r>
              <a:rPr lang="nb-NO" sz="1200" i="1" kern="0" spc="-40" dirty="0">
                <a:solidFill>
                  <a:srgbClr val="000000"/>
                </a:solidFill>
                <a:latin typeface="Calibri" charset="0"/>
                <a:ea typeface="Calibri" charset="0"/>
                <a:cs typeface="Calibri" charset="0"/>
                <a:sym typeface="Calibri"/>
              </a:rPr>
              <a:t>. </a:t>
            </a:r>
            <a:r>
              <a:rPr lang="nb-NO" sz="1200" i="1" kern="0" spc="-40" dirty="0" err="1">
                <a:solidFill>
                  <a:srgbClr val="000000"/>
                </a:solidFill>
                <a:latin typeface="Calibri" charset="0"/>
                <a:ea typeface="Calibri" charset="0"/>
                <a:cs typeface="Calibri" charset="0"/>
                <a:sym typeface="Calibri"/>
              </a:rPr>
              <a:t>Disord</a:t>
            </a:r>
            <a:r>
              <a:rPr lang="nb-NO" sz="1200" kern="0" spc="-40" dirty="0">
                <a:solidFill>
                  <a:srgbClr val="000000"/>
                </a:solidFill>
                <a:latin typeface="Calibri" charset="0"/>
                <a:ea typeface="Calibri" charset="0"/>
                <a:cs typeface="Calibri" charset="0"/>
                <a:sym typeface="Calibri"/>
              </a:rPr>
              <a:t>. 2005; 5: 18.  2. Myers MG et al, </a:t>
            </a:r>
            <a:r>
              <a:rPr lang="nb-NO" sz="1200" i="1" kern="0" spc="-40" dirty="0">
                <a:solidFill>
                  <a:srgbClr val="000000"/>
                </a:solidFill>
                <a:latin typeface="Calibri" charset="0"/>
                <a:ea typeface="Calibri" charset="0"/>
                <a:cs typeface="Calibri" charset="0"/>
                <a:sym typeface="Calibri"/>
              </a:rPr>
              <a:t>J. </a:t>
            </a:r>
            <a:r>
              <a:rPr lang="nb-NO" sz="1200" i="1" kern="0" spc="-40" dirty="0" err="1">
                <a:solidFill>
                  <a:srgbClr val="000000"/>
                </a:solidFill>
                <a:latin typeface="Calibri" charset="0"/>
                <a:ea typeface="Calibri" charset="0"/>
                <a:cs typeface="Calibri" charset="0"/>
                <a:sym typeface="Calibri"/>
              </a:rPr>
              <a:t>Hypertens</a:t>
            </a:r>
            <a:r>
              <a:rPr lang="nb-NO" sz="1200" i="1" kern="0" spc="-40" dirty="0">
                <a:solidFill>
                  <a:srgbClr val="000000"/>
                </a:solidFill>
                <a:latin typeface="Calibri" charset="0"/>
                <a:ea typeface="Calibri" charset="0"/>
                <a:cs typeface="Calibri" charset="0"/>
                <a:sym typeface="Calibri"/>
              </a:rPr>
              <a:t>. </a:t>
            </a:r>
            <a:r>
              <a:rPr lang="nb-NO" sz="1200" kern="0" spc="-40" dirty="0">
                <a:solidFill>
                  <a:srgbClr val="000000"/>
                </a:solidFill>
                <a:latin typeface="Calibri" charset="0"/>
                <a:ea typeface="Calibri" charset="0"/>
                <a:cs typeface="Calibri" charset="0"/>
                <a:sym typeface="Calibri"/>
              </a:rPr>
              <a:t>2009; 27: 280.  3. Myers MG, et al.  </a:t>
            </a:r>
            <a:r>
              <a:rPr lang="nb-NO" sz="1200" i="1" kern="0" spc="-40" dirty="0">
                <a:solidFill>
                  <a:srgbClr val="000000"/>
                </a:solidFill>
                <a:latin typeface="Calibri" charset="0"/>
                <a:ea typeface="Calibri" charset="0"/>
                <a:cs typeface="Calibri" charset="0"/>
                <a:sym typeface="Calibri"/>
              </a:rPr>
              <a:t>BMJ </a:t>
            </a:r>
            <a:r>
              <a:rPr lang="nb-NO" sz="1200" kern="0" spc="-40" dirty="0">
                <a:solidFill>
                  <a:srgbClr val="000000"/>
                </a:solidFill>
                <a:latin typeface="Calibri" charset="0"/>
                <a:ea typeface="Calibri" charset="0"/>
                <a:cs typeface="Calibri" charset="0"/>
                <a:sym typeface="Calibri"/>
              </a:rPr>
              <a:t>2011; 342: d286</a:t>
            </a:r>
            <a:r>
              <a:rPr lang="nb-NO" sz="1200" dirty="0">
                <a:solidFill>
                  <a:srgbClr val="000000"/>
                </a:solidFill>
                <a:latin typeface="Calibri" charset="0"/>
                <a:ea typeface="Calibri" charset="0"/>
                <a:cs typeface="Calibri" charset="0"/>
                <a:sym typeface="Calibri"/>
              </a:rPr>
              <a:t>.</a:t>
            </a:r>
          </a:p>
        </p:txBody>
      </p:sp>
    </p:spTree>
    <p:extLst>
      <p:ext uri="{BB962C8B-B14F-4D97-AF65-F5344CB8AC3E}">
        <p14:creationId xmlns:p14="http://schemas.microsoft.com/office/powerpoint/2010/main" val="417119770"/>
      </p:ext>
    </p:extLst>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8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58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5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 grpId="0" animBg="1" advAuto="0"/>
      <p:bldP spid="589" grpId="0" animBg="1" advAuto="0"/>
      <p:bldP spid="590"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a:bodyPr>
          <a:lstStyle/>
          <a:p>
            <a:r>
              <a:rPr lang="fr-FR" dirty="0"/>
              <a:t>Hypertension 2017</a:t>
            </a:r>
          </a:p>
        </p:txBody>
      </p:sp>
      <p:sp>
        <p:nvSpPr>
          <p:cNvPr id="6" name="Espace réservé du contenu 5"/>
          <p:cNvSpPr>
            <a:spLocks noGrp="1"/>
          </p:cNvSpPr>
          <p:nvPr>
            <p:ph idx="1"/>
          </p:nvPr>
        </p:nvSpPr>
        <p:spPr/>
        <p:txBody>
          <a:bodyPr>
            <a:normAutofit/>
          </a:bodyPr>
          <a:lstStyle/>
          <a:p>
            <a:pPr marL="0" indent="0">
              <a:spcBef>
                <a:spcPts val="1800"/>
              </a:spcBef>
              <a:buNone/>
            </a:pPr>
            <a:r>
              <a:rPr lang="fr-FR" b="1" dirty="0" err="1">
                <a:solidFill>
                  <a:schemeClr val="accent1"/>
                </a:solidFill>
              </a:rPr>
              <a:t>What’s</a:t>
            </a:r>
            <a:r>
              <a:rPr lang="fr-FR" b="1" dirty="0">
                <a:solidFill>
                  <a:schemeClr val="accent1"/>
                </a:solidFill>
              </a:rPr>
              <a:t> </a:t>
            </a:r>
            <a:r>
              <a:rPr lang="fr-FR" b="1" dirty="0" err="1">
                <a:solidFill>
                  <a:schemeClr val="accent1"/>
                </a:solidFill>
              </a:rPr>
              <a:t>still</a:t>
            </a:r>
            <a:r>
              <a:rPr lang="fr-FR" b="1" dirty="0">
                <a:solidFill>
                  <a:schemeClr val="accent1"/>
                </a:solidFill>
              </a:rPr>
              <a:t> important?</a:t>
            </a:r>
          </a:p>
          <a:p>
            <a:pPr>
              <a:spcBef>
                <a:spcPts val="1800"/>
              </a:spcBef>
            </a:pPr>
            <a:r>
              <a:rPr lang="fr-FR" dirty="0">
                <a:solidFill>
                  <a:schemeClr val="bg1">
                    <a:lumMod val="65000"/>
                  </a:schemeClr>
                </a:solidFill>
              </a:rPr>
              <a:t>The </a:t>
            </a:r>
            <a:r>
              <a:rPr lang="fr-FR" dirty="0" err="1">
                <a:solidFill>
                  <a:schemeClr val="bg1">
                    <a:lumMod val="65000"/>
                  </a:schemeClr>
                </a:solidFill>
              </a:rPr>
              <a:t>diagnosis</a:t>
            </a:r>
            <a:r>
              <a:rPr lang="fr-FR" dirty="0">
                <a:solidFill>
                  <a:schemeClr val="bg1">
                    <a:lumMod val="65000"/>
                  </a:schemeClr>
                </a:solidFill>
              </a:rPr>
              <a:t> of hypertension </a:t>
            </a:r>
            <a:r>
              <a:rPr lang="fr-FR" dirty="0" err="1">
                <a:solidFill>
                  <a:schemeClr val="bg1">
                    <a:lumMod val="65000"/>
                  </a:schemeClr>
                </a:solidFill>
              </a:rPr>
              <a:t>should</a:t>
            </a:r>
            <a:r>
              <a:rPr lang="fr-FR" dirty="0">
                <a:solidFill>
                  <a:schemeClr val="bg1">
                    <a:lumMod val="65000"/>
                  </a:schemeClr>
                </a:solidFill>
              </a:rPr>
              <a:t> </a:t>
            </a:r>
            <a:r>
              <a:rPr lang="fr-FR" dirty="0" err="1">
                <a:solidFill>
                  <a:schemeClr val="bg1">
                    <a:lumMod val="65000"/>
                  </a:schemeClr>
                </a:solidFill>
              </a:rPr>
              <a:t>be</a:t>
            </a:r>
            <a:r>
              <a:rPr lang="fr-FR" dirty="0">
                <a:solidFill>
                  <a:schemeClr val="bg1">
                    <a:lumMod val="65000"/>
                  </a:schemeClr>
                </a:solidFill>
              </a:rPr>
              <a:t> </a:t>
            </a:r>
            <a:r>
              <a:rPr lang="fr-FR" dirty="0" err="1">
                <a:solidFill>
                  <a:schemeClr val="bg1">
                    <a:lumMod val="65000"/>
                  </a:schemeClr>
                </a:solidFill>
              </a:rPr>
              <a:t>based</a:t>
            </a:r>
            <a:r>
              <a:rPr lang="fr-FR" dirty="0">
                <a:solidFill>
                  <a:schemeClr val="bg1">
                    <a:lumMod val="65000"/>
                  </a:schemeClr>
                </a:solidFill>
              </a:rPr>
              <a:t> </a:t>
            </a:r>
            <a:br>
              <a:rPr lang="fr-FR" dirty="0">
                <a:solidFill>
                  <a:schemeClr val="bg1">
                    <a:lumMod val="65000"/>
                  </a:schemeClr>
                </a:solidFill>
              </a:rPr>
            </a:br>
            <a:r>
              <a:rPr lang="fr-FR" dirty="0">
                <a:solidFill>
                  <a:schemeClr val="bg1">
                    <a:lumMod val="65000"/>
                  </a:schemeClr>
                </a:solidFill>
              </a:rPr>
              <a:t>on out-of-office </a:t>
            </a:r>
            <a:r>
              <a:rPr lang="fr-FR" dirty="0" err="1">
                <a:solidFill>
                  <a:schemeClr val="bg1">
                    <a:lumMod val="65000"/>
                  </a:schemeClr>
                </a:solidFill>
              </a:rPr>
              <a:t>measurements</a:t>
            </a:r>
            <a:r>
              <a:rPr lang="fr-FR" dirty="0">
                <a:solidFill>
                  <a:schemeClr val="bg1">
                    <a:lumMod val="65000"/>
                  </a:schemeClr>
                </a:solidFill>
              </a:rPr>
              <a:t>; in the office, </a:t>
            </a:r>
            <a:br>
              <a:rPr lang="fr-FR" dirty="0">
                <a:solidFill>
                  <a:schemeClr val="bg1">
                    <a:lumMod val="65000"/>
                  </a:schemeClr>
                </a:solidFill>
              </a:rPr>
            </a:br>
            <a:r>
              <a:rPr lang="fr-FR" dirty="0">
                <a:solidFill>
                  <a:schemeClr val="bg1">
                    <a:lumMod val="65000"/>
                  </a:schemeClr>
                </a:solidFill>
              </a:rPr>
              <a:t>use </a:t>
            </a:r>
            <a:r>
              <a:rPr lang="fr-FR" dirty="0" err="1">
                <a:solidFill>
                  <a:schemeClr val="bg1">
                    <a:lumMod val="65000"/>
                  </a:schemeClr>
                </a:solidFill>
              </a:rPr>
              <a:t>automatic</a:t>
            </a:r>
            <a:r>
              <a:rPr lang="fr-FR" dirty="0">
                <a:solidFill>
                  <a:schemeClr val="bg1">
                    <a:lumMod val="65000"/>
                  </a:schemeClr>
                </a:solidFill>
              </a:rPr>
              <a:t> office BP monitoring (AOBP)</a:t>
            </a:r>
          </a:p>
          <a:p>
            <a:pPr>
              <a:spcBef>
                <a:spcPts val="1800"/>
              </a:spcBef>
            </a:pPr>
            <a:r>
              <a:rPr lang="fr-FR" dirty="0"/>
              <a:t>The </a:t>
            </a:r>
            <a:r>
              <a:rPr lang="fr-FR" dirty="0" err="1"/>
              <a:t>threshold</a:t>
            </a:r>
            <a:r>
              <a:rPr lang="fr-FR" dirty="0"/>
              <a:t> and </a:t>
            </a:r>
            <a:r>
              <a:rPr lang="fr-FR" dirty="0" err="1"/>
              <a:t>target</a:t>
            </a:r>
            <a:r>
              <a:rPr lang="fr-FR" dirty="0"/>
              <a:t> </a:t>
            </a:r>
            <a:r>
              <a:rPr lang="fr-FR" dirty="0" err="1"/>
              <a:t>blood</a:t>
            </a:r>
            <a:r>
              <a:rPr lang="fr-FR" dirty="0"/>
              <a:t> pressures are </a:t>
            </a:r>
            <a:r>
              <a:rPr lang="fr-FR" dirty="0" err="1"/>
              <a:t>lower</a:t>
            </a:r>
            <a:r>
              <a:rPr lang="fr-FR" dirty="0"/>
              <a:t> </a:t>
            </a:r>
            <a:br>
              <a:rPr lang="fr-FR" dirty="0"/>
            </a:br>
            <a:r>
              <a:rPr lang="fr-FR" dirty="0"/>
              <a:t>in </a:t>
            </a:r>
            <a:r>
              <a:rPr lang="fr-FR" dirty="0" err="1"/>
              <a:t>those</a:t>
            </a:r>
            <a:r>
              <a:rPr lang="fr-FR" dirty="0"/>
              <a:t> at </a:t>
            </a:r>
            <a:r>
              <a:rPr lang="fr-FR" dirty="0" err="1"/>
              <a:t>greater</a:t>
            </a:r>
            <a:r>
              <a:rPr lang="fr-FR" dirty="0"/>
              <a:t> </a:t>
            </a:r>
            <a:r>
              <a:rPr lang="fr-FR" dirty="0" err="1"/>
              <a:t>risk</a:t>
            </a:r>
            <a:endParaRPr lang="fr-FR" dirty="0"/>
          </a:p>
        </p:txBody>
      </p:sp>
    </p:spTree>
    <p:extLst>
      <p:ext uri="{BB962C8B-B14F-4D97-AF65-F5344CB8AC3E}">
        <p14:creationId xmlns:p14="http://schemas.microsoft.com/office/powerpoint/2010/main" val="463163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8" name="Table 228"/>
          <p:cNvGraphicFramePr/>
          <p:nvPr>
            <p:extLst>
              <p:ext uri="{D42A27DB-BD31-4B8C-83A1-F6EECF244321}">
                <p14:modId xmlns:p14="http://schemas.microsoft.com/office/powerpoint/2010/main" val="4049815272"/>
              </p:ext>
            </p:extLst>
          </p:nvPr>
        </p:nvGraphicFramePr>
        <p:xfrm>
          <a:off x="1068619" y="2664375"/>
          <a:ext cx="7019578" cy="2368395"/>
        </p:xfrm>
        <a:graphic>
          <a:graphicData uri="http://schemas.openxmlformats.org/drawingml/2006/table">
            <a:tbl>
              <a:tblPr firstRow="1" bandRow="1">
                <a:tableStyleId>{C083E6E3-FA7D-4D7B-A595-EF9225AFEA82}</a:tableStyleId>
              </a:tblPr>
              <a:tblGrid>
                <a:gridCol w="4951255">
                  <a:extLst>
                    <a:ext uri="{9D8B030D-6E8A-4147-A177-3AD203B41FA5}">
                      <a16:colId xmlns="" xmlns:a16="http://schemas.microsoft.com/office/drawing/2014/main" val="20000"/>
                    </a:ext>
                  </a:extLst>
                </a:gridCol>
                <a:gridCol w="1048116">
                  <a:extLst>
                    <a:ext uri="{9D8B030D-6E8A-4147-A177-3AD203B41FA5}">
                      <a16:colId xmlns="" xmlns:a16="http://schemas.microsoft.com/office/drawing/2014/main" val="20001"/>
                    </a:ext>
                  </a:extLst>
                </a:gridCol>
                <a:gridCol w="1020207">
                  <a:extLst>
                    <a:ext uri="{9D8B030D-6E8A-4147-A177-3AD203B41FA5}">
                      <a16:colId xmlns="" xmlns:a16="http://schemas.microsoft.com/office/drawing/2014/main" val="20002"/>
                    </a:ext>
                  </a:extLst>
                </a:gridCol>
              </a:tblGrid>
              <a:tr h="473679">
                <a:tc>
                  <a:txBody>
                    <a:bodyPr/>
                    <a:lstStyle/>
                    <a:p>
                      <a:pPr algn="l" defTabSz="457200">
                        <a:defRPr sz="1800"/>
                      </a:pPr>
                      <a:r>
                        <a:rPr sz="1800" dirty="0">
                          <a:solidFill>
                            <a:schemeClr val="bg1"/>
                          </a:solidFill>
                        </a:rPr>
                        <a:t>Population</a:t>
                      </a: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sz="1800" dirty="0" err="1">
                          <a:solidFill>
                            <a:schemeClr val="bg1"/>
                          </a:solidFill>
                        </a:rPr>
                        <a:t>SBP</a:t>
                      </a: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sz="1800" dirty="0">
                          <a:solidFill>
                            <a:schemeClr val="bg1"/>
                          </a:solidFill>
                        </a:rPr>
                        <a:t>DBP</a:t>
                      </a: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extLst>
                  <a:ext uri="{0D108BD9-81ED-4DB2-BD59-A6C34878D82A}">
                    <a16:rowId xmlns="" xmlns:a16="http://schemas.microsoft.com/office/drawing/2014/main" val="10000"/>
                  </a:ext>
                </a:extLst>
              </a:tr>
              <a:tr h="473679">
                <a:tc>
                  <a:txBody>
                    <a:bodyPr/>
                    <a:lstStyle/>
                    <a:p>
                      <a:pPr algn="l" defTabSz="685800">
                        <a:defRPr sz="1800"/>
                      </a:pPr>
                      <a:r>
                        <a:rPr lang="en-CA" sz="1800" b="1" dirty="0"/>
                        <a:t>High</a:t>
                      </a:r>
                      <a:r>
                        <a:rPr lang="en-CA" sz="1800" b="1" baseline="0" dirty="0"/>
                        <a:t> Risk (SPRINT population) </a:t>
                      </a:r>
                      <a:r>
                        <a:rPr lang="en-CA" sz="1800" b="1" baseline="30000" dirty="0"/>
                        <a:t>#</a:t>
                      </a:r>
                      <a:endParaRPr sz="1800" b="1" baseline="30000" dirty="0">
                        <a:latin typeface="Calibri" charset="0"/>
                        <a:ea typeface="Calibri" charset="0"/>
                        <a:cs typeface="Calibri" charset="0"/>
                      </a:endParaRPr>
                    </a:p>
                  </a:txBody>
                  <a:tcPr marL="108000" marR="108000" marT="36000" marB="45707" anchor="ctr" horzOverflow="overflow">
                    <a:lnT w="12700" cmpd="sng">
                      <a:noFill/>
                    </a:lnT>
                  </a:tcPr>
                </a:tc>
                <a:tc>
                  <a:txBody>
                    <a:bodyPr/>
                    <a:lstStyle/>
                    <a:p>
                      <a:pPr algn="ctr" defTabSz="685800">
                        <a:defRPr sz="2000" u="sng"/>
                      </a:pPr>
                      <a:r>
                        <a:rPr lang="en-CA" sz="1800" u="none" dirty="0"/>
                        <a:t>≥</a:t>
                      </a:r>
                      <a:r>
                        <a:rPr sz="1800" u="none" dirty="0"/>
                        <a:t>130</a:t>
                      </a:r>
                      <a:endParaRPr sz="1800" u="none" dirty="0">
                        <a:latin typeface="Calibri" charset="0"/>
                        <a:ea typeface="Calibri" charset="0"/>
                        <a:cs typeface="Calibri" charset="0"/>
                      </a:endParaRPr>
                    </a:p>
                  </a:txBody>
                  <a:tcPr marL="108000" marR="108000" marT="36000" marB="45707" anchor="ctr" horzOverflow="overflow">
                    <a:lnT w="12700" cmpd="sng">
                      <a:noFill/>
                    </a:lnT>
                  </a:tcPr>
                </a:tc>
                <a:tc>
                  <a:txBody>
                    <a:bodyPr/>
                    <a:lstStyle/>
                    <a:p>
                      <a:pPr algn="ctr" defTabSz="685800">
                        <a:defRPr sz="2000" u="sng"/>
                      </a:pPr>
                      <a:r>
                        <a:rPr lang="en-CA" sz="1800" u="none" dirty="0"/>
                        <a:t>NA</a:t>
                      </a:r>
                      <a:endParaRPr sz="1800" u="none" dirty="0">
                        <a:latin typeface="Calibri" charset="0"/>
                        <a:ea typeface="Calibri" charset="0"/>
                        <a:cs typeface="Calibri" charset="0"/>
                      </a:endParaRPr>
                    </a:p>
                  </a:txBody>
                  <a:tcPr marL="108000" marR="108000" marT="36000" marB="45707" anchor="ctr" horzOverflow="overflow">
                    <a:lnT w="12700" cmpd="sng">
                      <a:noFill/>
                    </a:lnT>
                  </a:tcPr>
                </a:tc>
                <a:extLst>
                  <a:ext uri="{0D108BD9-81ED-4DB2-BD59-A6C34878D82A}">
                    <a16:rowId xmlns="" xmlns:a16="http://schemas.microsoft.com/office/drawing/2014/main" val="10001"/>
                  </a:ext>
                </a:extLst>
              </a:tr>
              <a:tr h="473679">
                <a:tc>
                  <a:txBody>
                    <a:bodyPr/>
                    <a:lstStyle/>
                    <a:p>
                      <a:pPr algn="l" defTabSz="457200">
                        <a:defRPr sz="2000"/>
                      </a:pPr>
                      <a:r>
                        <a:rPr lang="en-CA" sz="1800" dirty="0"/>
                        <a:t>Diabetes</a:t>
                      </a:r>
                      <a:endParaRPr sz="1800" b="0" dirty="0">
                        <a:latin typeface="Calibri" charset="0"/>
                        <a:ea typeface="Calibri" charset="0"/>
                        <a:cs typeface="Calibri" charset="0"/>
                      </a:endParaRPr>
                    </a:p>
                  </a:txBody>
                  <a:tcPr marL="108000" marR="108000" marT="36000" marB="45707" anchor="ctr" horzOverflow="overflow"/>
                </a:tc>
                <a:tc>
                  <a:txBody>
                    <a:bodyPr/>
                    <a:lstStyle/>
                    <a:p>
                      <a:pPr algn="ctr" defTabSz="457200">
                        <a:buFont typeface="Wingdings"/>
                        <a:buNone/>
                        <a:defRPr sz="2000" u="sng"/>
                      </a:pPr>
                      <a:r>
                        <a:rPr lang="en-CA" sz="1800" u="none" dirty="0"/>
                        <a:t>≥ 130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a:t>≥ 80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 xmlns:a16="http://schemas.microsoft.com/office/drawing/2014/main" val="10002"/>
                  </a:ext>
                </a:extLst>
              </a:tr>
              <a:tr h="473679">
                <a:tc>
                  <a:txBody>
                    <a:bodyPr/>
                    <a:lstStyle/>
                    <a:p>
                      <a:pPr algn="l" defTabSz="457200">
                        <a:defRPr sz="2000"/>
                      </a:pPr>
                      <a:r>
                        <a:rPr lang="en-CA" sz="1800" dirty="0" smtClean="0"/>
                        <a:t>Moderate</a:t>
                      </a:r>
                      <a:r>
                        <a:rPr sz="1800" dirty="0" smtClean="0"/>
                        <a:t>*</a:t>
                      </a:r>
                      <a:endParaRPr sz="1800" b="1"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a:t>≥ </a:t>
                      </a:r>
                      <a:r>
                        <a:rPr sz="1800" u="none" dirty="0"/>
                        <a:t>140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a:t>≥ </a:t>
                      </a:r>
                      <a:r>
                        <a:rPr sz="1800" u="none" dirty="0"/>
                        <a:t>90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 xmlns:a16="http://schemas.microsoft.com/office/drawing/2014/main" val="10003"/>
                  </a:ext>
                </a:extLst>
              </a:tr>
              <a:tr h="473679">
                <a:tc>
                  <a:txBody>
                    <a:bodyPr/>
                    <a:lstStyle/>
                    <a:p>
                      <a:pPr algn="l" defTabSz="685800">
                        <a:defRPr sz="1800"/>
                      </a:pPr>
                      <a:r>
                        <a:rPr sz="1800" dirty="0"/>
                        <a:t>Low risk (no TOD or CV risk factors)</a:t>
                      </a:r>
                      <a:endParaRPr sz="1800" dirty="0">
                        <a:latin typeface="Calibri" charset="0"/>
                        <a:ea typeface="Calibri" charset="0"/>
                        <a:cs typeface="Calibri" charset="0"/>
                      </a:endParaRPr>
                    </a:p>
                  </a:txBody>
                  <a:tcPr marL="108000" marR="108000" marT="36000" marB="45707" anchor="ctr" horzOverflow="overflow"/>
                </a:tc>
                <a:tc>
                  <a:txBody>
                    <a:bodyPr/>
                    <a:lstStyle/>
                    <a:p>
                      <a:pPr algn="ctr" defTabSz="685800">
                        <a:defRPr sz="2000" u="sng"/>
                      </a:pPr>
                      <a:r>
                        <a:rPr lang="en-CA" sz="1800" u="none" dirty="0"/>
                        <a:t>≥ </a:t>
                      </a:r>
                      <a:r>
                        <a:rPr sz="1800" u="none" dirty="0"/>
                        <a:t>160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685800">
                        <a:defRPr sz="2000" u="sng"/>
                      </a:pPr>
                      <a:r>
                        <a:rPr lang="en-CA" sz="1800" u="none" dirty="0"/>
                        <a:t>≥ </a:t>
                      </a:r>
                      <a:r>
                        <a:rPr sz="1800" u="none" dirty="0"/>
                        <a:t>100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 xmlns:a16="http://schemas.microsoft.com/office/drawing/2014/main" val="10004"/>
                  </a:ext>
                </a:extLst>
              </a:tr>
            </a:tbl>
          </a:graphicData>
        </a:graphic>
      </p:graphicFrame>
      <p:sp>
        <p:nvSpPr>
          <p:cNvPr id="2" name="Titre 1"/>
          <p:cNvSpPr>
            <a:spLocks noGrp="1"/>
          </p:cNvSpPr>
          <p:nvPr>
            <p:ph type="title"/>
          </p:nvPr>
        </p:nvSpPr>
        <p:spPr>
          <a:xfrm>
            <a:off x="628650" y="1195200"/>
            <a:ext cx="7886700" cy="861530"/>
          </a:xfrm>
        </p:spPr>
        <p:txBody>
          <a:bodyPr>
            <a:noAutofit/>
          </a:bodyPr>
          <a:lstStyle/>
          <a:p>
            <a:r>
              <a:rPr lang="fr-FR" dirty="0" err="1"/>
              <a:t>Usual</a:t>
            </a:r>
            <a:r>
              <a:rPr lang="fr-FR" dirty="0"/>
              <a:t> Office BP </a:t>
            </a:r>
            <a:r>
              <a:rPr lang="fr-FR" b="1" u="sng" dirty="0" err="1"/>
              <a:t>Threshold</a:t>
            </a:r>
            <a:r>
              <a:rPr lang="fr-FR" b="1" u="sng" dirty="0"/>
              <a:t> Values</a:t>
            </a:r>
            <a:r>
              <a:rPr lang="fr-FR" b="1" dirty="0"/>
              <a:t> </a:t>
            </a:r>
            <a:r>
              <a:rPr lang="fr-FR" dirty="0"/>
              <a:t>for </a:t>
            </a:r>
            <a:br>
              <a:rPr lang="fr-FR" dirty="0"/>
            </a:br>
            <a:r>
              <a:rPr lang="fr-FR" dirty="0"/>
              <a:t>Initiation of </a:t>
            </a:r>
            <a:r>
              <a:rPr lang="fr-FR" dirty="0" err="1"/>
              <a:t>Pharmacological</a:t>
            </a:r>
            <a:r>
              <a:rPr lang="fr-FR" dirty="0"/>
              <a:t> </a:t>
            </a:r>
            <a:r>
              <a:rPr lang="fr-FR" dirty="0" err="1"/>
              <a:t>Treatment</a:t>
            </a:r>
            <a:endParaRPr lang="fr-FR" dirty="0"/>
          </a:p>
        </p:txBody>
      </p:sp>
      <p:sp>
        <p:nvSpPr>
          <p:cNvPr id="8" name="TextBox 1"/>
          <p:cNvSpPr txBox="1"/>
          <p:nvPr/>
        </p:nvSpPr>
        <p:spPr>
          <a:xfrm>
            <a:off x="957834" y="5836890"/>
            <a:ext cx="4053078" cy="830997"/>
          </a:xfrm>
          <a:prstGeom prst="rect">
            <a:avLst/>
          </a:prstGeom>
          <a:noFill/>
        </p:spPr>
        <p:txBody>
          <a:bodyPr wrap="square" numCol="1" rtlCol="0" anchor="b">
            <a:spAutoFit/>
          </a:bodyPr>
          <a:lstStyle/>
          <a:p>
            <a:r>
              <a:rPr lang="fr-FR" sz="1200" b="1" dirty="0">
                <a:solidFill>
                  <a:srgbClr val="000000"/>
                </a:solidFill>
                <a:latin typeface="Calibri"/>
              </a:rPr>
              <a:t>AOBP = </a:t>
            </a:r>
            <a:r>
              <a:rPr lang="fr-FR" sz="1200" dirty="0" err="1">
                <a:solidFill>
                  <a:srgbClr val="000000"/>
                </a:solidFill>
                <a:latin typeface="Calibri"/>
              </a:rPr>
              <a:t>automated</a:t>
            </a:r>
            <a:r>
              <a:rPr lang="fr-FR" sz="1200" dirty="0">
                <a:solidFill>
                  <a:srgbClr val="000000"/>
                </a:solidFill>
                <a:latin typeface="Calibri"/>
              </a:rPr>
              <a:t> office </a:t>
            </a:r>
            <a:r>
              <a:rPr lang="fr-FR" sz="1200" dirty="0" err="1">
                <a:solidFill>
                  <a:srgbClr val="000000"/>
                </a:solidFill>
                <a:latin typeface="Calibri"/>
              </a:rPr>
              <a:t>blood</a:t>
            </a:r>
            <a:r>
              <a:rPr lang="fr-FR" sz="1200" dirty="0">
                <a:solidFill>
                  <a:srgbClr val="000000"/>
                </a:solidFill>
                <a:latin typeface="Calibri"/>
              </a:rPr>
              <a:t> pressure </a:t>
            </a:r>
          </a:p>
          <a:p>
            <a:r>
              <a:rPr lang="fr-FR" sz="1200" b="1" dirty="0">
                <a:solidFill>
                  <a:srgbClr val="000000"/>
                </a:solidFill>
                <a:latin typeface="Calibri"/>
              </a:rPr>
              <a:t>TOD = </a:t>
            </a:r>
            <a:r>
              <a:rPr lang="fr-FR" sz="1200" dirty="0" err="1">
                <a:solidFill>
                  <a:srgbClr val="000000"/>
                </a:solidFill>
                <a:latin typeface="Calibri"/>
              </a:rPr>
              <a:t>target</a:t>
            </a:r>
            <a:r>
              <a:rPr lang="fr-FR" sz="1200" dirty="0">
                <a:solidFill>
                  <a:srgbClr val="000000"/>
                </a:solidFill>
                <a:latin typeface="Calibri"/>
              </a:rPr>
              <a:t> </a:t>
            </a:r>
            <a:r>
              <a:rPr lang="fr-FR" sz="1200" dirty="0" err="1">
                <a:solidFill>
                  <a:srgbClr val="000000"/>
                </a:solidFill>
                <a:latin typeface="Calibri"/>
              </a:rPr>
              <a:t>organ</a:t>
            </a:r>
            <a:r>
              <a:rPr lang="fr-FR" sz="1200" dirty="0">
                <a:solidFill>
                  <a:srgbClr val="000000"/>
                </a:solidFill>
                <a:latin typeface="Calibri"/>
              </a:rPr>
              <a:t> damage</a:t>
            </a:r>
          </a:p>
          <a:p>
            <a:r>
              <a:rPr lang="fr-FR" sz="1200" b="1" dirty="0">
                <a:solidFill>
                  <a:srgbClr val="000000"/>
                </a:solidFill>
                <a:latin typeface="Calibri"/>
              </a:rPr>
              <a:t>SBP = </a:t>
            </a:r>
            <a:r>
              <a:rPr lang="fr-FR" sz="1200" dirty="0" err="1">
                <a:solidFill>
                  <a:srgbClr val="000000"/>
                </a:solidFill>
                <a:latin typeface="Calibri"/>
              </a:rPr>
              <a:t>systolic</a:t>
            </a:r>
            <a:r>
              <a:rPr lang="fr-FR" sz="1200" dirty="0">
                <a:solidFill>
                  <a:srgbClr val="000000"/>
                </a:solidFill>
                <a:latin typeface="Calibri"/>
              </a:rPr>
              <a:t> </a:t>
            </a:r>
            <a:r>
              <a:rPr lang="fr-FR" sz="1200" dirty="0" err="1">
                <a:solidFill>
                  <a:srgbClr val="000000"/>
                </a:solidFill>
                <a:latin typeface="Calibri"/>
              </a:rPr>
              <a:t>blood</a:t>
            </a:r>
            <a:r>
              <a:rPr lang="fr-FR" sz="1200" dirty="0">
                <a:solidFill>
                  <a:srgbClr val="000000"/>
                </a:solidFill>
                <a:latin typeface="Calibri"/>
              </a:rPr>
              <a:t> pressure</a:t>
            </a:r>
          </a:p>
          <a:p>
            <a:r>
              <a:rPr lang="fr-FR" sz="1200" b="1" dirty="0">
                <a:solidFill>
                  <a:srgbClr val="000000"/>
                </a:solidFill>
                <a:latin typeface="Calibri"/>
              </a:rPr>
              <a:t>DBP = </a:t>
            </a:r>
            <a:r>
              <a:rPr lang="fr-FR" sz="1200" dirty="0" err="1">
                <a:solidFill>
                  <a:srgbClr val="000000"/>
                </a:solidFill>
                <a:latin typeface="Calibri"/>
              </a:rPr>
              <a:t>diastolic</a:t>
            </a:r>
            <a:r>
              <a:rPr lang="fr-FR" sz="1200" dirty="0">
                <a:solidFill>
                  <a:srgbClr val="000000"/>
                </a:solidFill>
                <a:latin typeface="Calibri"/>
              </a:rPr>
              <a:t> </a:t>
            </a:r>
            <a:r>
              <a:rPr lang="fr-FR" sz="1200" dirty="0" err="1">
                <a:solidFill>
                  <a:srgbClr val="000000"/>
                </a:solidFill>
                <a:latin typeface="Calibri"/>
              </a:rPr>
              <a:t>blood</a:t>
            </a:r>
            <a:r>
              <a:rPr lang="fr-FR" sz="1200" dirty="0">
                <a:solidFill>
                  <a:srgbClr val="000000"/>
                </a:solidFill>
                <a:latin typeface="Calibri"/>
              </a:rPr>
              <a:t> pressure</a:t>
            </a:r>
          </a:p>
        </p:txBody>
      </p:sp>
      <p:sp>
        <p:nvSpPr>
          <p:cNvPr id="10" name="TextBox 1"/>
          <p:cNvSpPr txBox="1"/>
          <p:nvPr/>
        </p:nvSpPr>
        <p:spPr>
          <a:xfrm>
            <a:off x="4798475" y="5844623"/>
            <a:ext cx="3289722" cy="276999"/>
          </a:xfrm>
          <a:prstGeom prst="rect">
            <a:avLst/>
          </a:prstGeom>
          <a:noFill/>
        </p:spPr>
        <p:txBody>
          <a:bodyPr wrap="square" lIns="0" rIns="0" numCol="1" rtlCol="0" anchor="b">
            <a:spAutoFit/>
          </a:bodyPr>
          <a:lstStyle/>
          <a:p>
            <a:pPr algn="r" defTabSz="457200">
              <a:defRPr b="1">
                <a:latin typeface="+mj-lt"/>
                <a:ea typeface="+mj-ea"/>
                <a:cs typeface="+mj-cs"/>
                <a:sym typeface="Calibri"/>
              </a:defRPr>
            </a:pPr>
            <a:r>
              <a:rPr lang="fr-FR" sz="1200" b="1" baseline="30000" dirty="0">
                <a:solidFill>
                  <a:srgbClr val="000000"/>
                </a:solidFill>
                <a:latin typeface="Calibri Light"/>
                <a:sym typeface="Calibri"/>
              </a:rPr>
              <a:t>#</a:t>
            </a:r>
            <a:r>
              <a:rPr lang="fr-FR" sz="1200" b="1" dirty="0">
                <a:solidFill>
                  <a:srgbClr val="000000"/>
                </a:solidFill>
                <a:latin typeface="Calibri Light"/>
                <a:sym typeface="Calibri"/>
              </a:rPr>
              <a:t> </a:t>
            </a:r>
            <a:r>
              <a:rPr lang="fr-FR" sz="1200" b="1" dirty="0" err="1">
                <a:solidFill>
                  <a:srgbClr val="000000"/>
                </a:solidFill>
                <a:latin typeface="Calibri Light"/>
                <a:sym typeface="Calibri"/>
              </a:rPr>
              <a:t>Based</a:t>
            </a:r>
            <a:r>
              <a:rPr lang="fr-FR" sz="1200" b="1" dirty="0">
                <a:solidFill>
                  <a:srgbClr val="000000"/>
                </a:solidFill>
                <a:latin typeface="Calibri Light"/>
                <a:sym typeface="Calibri"/>
              </a:rPr>
              <a:t> on AOBP</a:t>
            </a:r>
          </a:p>
        </p:txBody>
      </p:sp>
      <p:sp>
        <p:nvSpPr>
          <p:cNvPr id="4" name="ZoneTexte 3"/>
          <p:cNvSpPr txBox="1"/>
          <p:nvPr/>
        </p:nvSpPr>
        <p:spPr>
          <a:xfrm>
            <a:off x="5943600" y="6019800"/>
            <a:ext cx="2267343" cy="276999"/>
          </a:xfrm>
          <a:prstGeom prst="rect">
            <a:avLst/>
          </a:prstGeom>
          <a:noFill/>
        </p:spPr>
        <p:txBody>
          <a:bodyPr wrap="square" rtlCol="0">
            <a:spAutoFit/>
          </a:bodyPr>
          <a:lstStyle/>
          <a:p>
            <a:r>
              <a:rPr lang="fr-CA" sz="1200" dirty="0">
                <a:solidFill>
                  <a:srgbClr val="000000"/>
                </a:solidFill>
                <a:latin typeface="Calibri"/>
              </a:rPr>
              <a:t>*</a:t>
            </a:r>
            <a:r>
              <a:rPr lang="fr-CA" sz="1200" dirty="0">
                <a:solidFill>
                  <a:srgbClr val="000000"/>
                </a:solidFill>
                <a:latin typeface="Calibri Light"/>
              </a:rPr>
              <a:t>AOBP </a:t>
            </a:r>
            <a:r>
              <a:rPr lang="fr-CA" sz="1200" dirty="0" err="1">
                <a:solidFill>
                  <a:srgbClr val="000000"/>
                </a:solidFill>
                <a:latin typeface="Calibri Light"/>
              </a:rPr>
              <a:t>threshold</a:t>
            </a:r>
            <a:r>
              <a:rPr lang="fr-CA" sz="1200" dirty="0">
                <a:solidFill>
                  <a:srgbClr val="000000"/>
                </a:solidFill>
                <a:latin typeface="Calibri Light"/>
              </a:rPr>
              <a:t> </a:t>
            </a:r>
            <a:r>
              <a:rPr lang="fr-CA" sz="1200" dirty="0">
                <a:solidFill>
                  <a:srgbClr val="000000"/>
                </a:solidFill>
                <a:latin typeface="Calibri Light"/>
                <a:sym typeface="Symbol" panose="05050102010706020507" pitchFamily="18" charset="2"/>
              </a:rPr>
              <a:t> 135/</a:t>
            </a:r>
            <a:r>
              <a:rPr lang="fr-CA" sz="1200" dirty="0" smtClean="0">
                <a:solidFill>
                  <a:srgbClr val="000000"/>
                </a:solidFill>
                <a:latin typeface="Calibri Light"/>
                <a:sym typeface="Symbol" panose="05050102010706020507" pitchFamily="18" charset="2"/>
              </a:rPr>
              <a:t>85 </a:t>
            </a:r>
            <a:r>
              <a:rPr lang="fr-CA" sz="1200" dirty="0" err="1">
                <a:solidFill>
                  <a:srgbClr val="000000"/>
                </a:solidFill>
                <a:latin typeface="Calibri Light"/>
                <a:sym typeface="Symbol" panose="05050102010706020507" pitchFamily="18" charset="2"/>
              </a:rPr>
              <a:t>mmHg</a:t>
            </a:r>
            <a:endParaRPr lang="fr-CA" sz="1200" dirty="0">
              <a:solidFill>
                <a:srgbClr val="000000"/>
              </a:solidFill>
              <a:latin typeface="Calibri Light"/>
            </a:endParaRPr>
          </a:p>
        </p:txBody>
      </p:sp>
    </p:spTree>
    <p:extLst>
      <p:ext uri="{BB962C8B-B14F-4D97-AF65-F5344CB8AC3E}">
        <p14:creationId xmlns:p14="http://schemas.microsoft.com/office/powerpoint/2010/main" val="725366905"/>
      </p:ext>
    </p:extLst>
  </p:cSld>
  <p:clrMapOvr>
    <a:masterClrMapping/>
  </p:clrMapOvr>
  <p:transition xmlns:p14="http://schemas.microsoft.com/office/powerpoint/2010/mai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p:nvPr/>
        </p:nvSpPr>
        <p:spPr>
          <a:xfrm>
            <a:off x="427510" y="2534242"/>
            <a:ext cx="8312728" cy="3962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sz="2000">
                <a:latin typeface="+mj-lt"/>
                <a:ea typeface="+mj-ea"/>
                <a:cs typeface="+mj-cs"/>
                <a:sym typeface="Calibri"/>
              </a:defRPr>
            </a:lvl1pPr>
          </a:lstStyle>
          <a:p>
            <a:r>
              <a:rPr dirty="0">
                <a:solidFill>
                  <a:srgbClr val="000000"/>
                </a:solidFill>
                <a:latin typeface="Calibri"/>
              </a:rPr>
              <a:t>Treatment consists of health </a:t>
            </a:r>
            <a:r>
              <a:rPr dirty="0" err="1">
                <a:solidFill>
                  <a:srgbClr val="000000"/>
                </a:solidFill>
                <a:latin typeface="Calibri"/>
              </a:rPr>
              <a:t>behaviour</a:t>
            </a:r>
            <a:r>
              <a:rPr dirty="0">
                <a:solidFill>
                  <a:srgbClr val="000000"/>
                </a:solidFill>
                <a:latin typeface="Calibri"/>
              </a:rPr>
              <a:t> ±</a:t>
            </a:r>
            <a:r>
              <a:rPr lang="en-CA" dirty="0">
                <a:solidFill>
                  <a:srgbClr val="000000"/>
                </a:solidFill>
                <a:latin typeface="Calibri"/>
              </a:rPr>
              <a:t> </a:t>
            </a:r>
            <a:r>
              <a:rPr dirty="0">
                <a:solidFill>
                  <a:srgbClr val="000000"/>
                </a:solidFill>
                <a:latin typeface="Calibri"/>
              </a:rPr>
              <a:t>pharmacological management</a:t>
            </a:r>
          </a:p>
        </p:txBody>
      </p:sp>
      <p:graphicFrame>
        <p:nvGraphicFramePr>
          <p:cNvPr id="6" name="Table 228"/>
          <p:cNvGraphicFramePr/>
          <p:nvPr>
            <p:extLst>
              <p:ext uri="{D42A27DB-BD31-4B8C-83A1-F6EECF244321}">
                <p14:modId xmlns:p14="http://schemas.microsoft.com/office/powerpoint/2010/main" val="4061506680"/>
              </p:ext>
            </p:extLst>
          </p:nvPr>
        </p:nvGraphicFramePr>
        <p:xfrm>
          <a:off x="1068619" y="3436269"/>
          <a:ext cx="7019578" cy="1894716"/>
        </p:xfrm>
        <a:graphic>
          <a:graphicData uri="http://schemas.openxmlformats.org/drawingml/2006/table">
            <a:tbl>
              <a:tblPr firstRow="1" bandRow="1">
                <a:tableStyleId>{C083E6E3-FA7D-4D7B-A595-EF9225AFEA82}</a:tableStyleId>
              </a:tblPr>
              <a:tblGrid>
                <a:gridCol w="4951255">
                  <a:extLst>
                    <a:ext uri="{9D8B030D-6E8A-4147-A177-3AD203B41FA5}">
                      <a16:colId xmlns="" xmlns:a16="http://schemas.microsoft.com/office/drawing/2014/main" val="20000"/>
                    </a:ext>
                  </a:extLst>
                </a:gridCol>
                <a:gridCol w="1048116">
                  <a:extLst>
                    <a:ext uri="{9D8B030D-6E8A-4147-A177-3AD203B41FA5}">
                      <a16:colId xmlns="" xmlns:a16="http://schemas.microsoft.com/office/drawing/2014/main" val="20001"/>
                    </a:ext>
                  </a:extLst>
                </a:gridCol>
                <a:gridCol w="1020207">
                  <a:extLst>
                    <a:ext uri="{9D8B030D-6E8A-4147-A177-3AD203B41FA5}">
                      <a16:colId xmlns="" xmlns:a16="http://schemas.microsoft.com/office/drawing/2014/main" val="20002"/>
                    </a:ext>
                  </a:extLst>
                </a:gridCol>
              </a:tblGrid>
              <a:tr h="473679">
                <a:tc>
                  <a:txBody>
                    <a:bodyPr/>
                    <a:lstStyle/>
                    <a:p>
                      <a:pPr algn="l" defTabSz="457200">
                        <a:defRPr sz="1800"/>
                      </a:pPr>
                      <a:r>
                        <a:rPr sz="1800" dirty="0">
                          <a:solidFill>
                            <a:schemeClr val="bg1"/>
                          </a:solidFill>
                        </a:rPr>
                        <a:t>Population</a:t>
                      </a: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sz="1800" dirty="0" err="1">
                          <a:solidFill>
                            <a:schemeClr val="bg1"/>
                          </a:solidFill>
                        </a:rPr>
                        <a:t>SBP</a:t>
                      </a: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sz="1800" dirty="0">
                          <a:solidFill>
                            <a:schemeClr val="bg1"/>
                          </a:solidFill>
                        </a:rPr>
                        <a:t>DBP</a:t>
                      </a: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extLst>
                  <a:ext uri="{0D108BD9-81ED-4DB2-BD59-A6C34878D82A}">
                    <a16:rowId xmlns="" xmlns:a16="http://schemas.microsoft.com/office/drawing/2014/main" val="10000"/>
                  </a:ext>
                </a:extLst>
              </a:tr>
              <a:tr h="473679">
                <a:tc>
                  <a:txBody>
                    <a:bodyPr/>
                    <a:lstStyle/>
                    <a:p>
                      <a:pPr algn="l" defTabSz="685800">
                        <a:defRPr sz="1800"/>
                      </a:pPr>
                      <a:r>
                        <a:rPr lang="en-CA" sz="1800" b="1" dirty="0"/>
                        <a:t>High Risk </a:t>
                      </a:r>
                      <a:r>
                        <a:rPr lang="en-CA" sz="1800" b="1" baseline="30000" dirty="0"/>
                        <a:t>#</a:t>
                      </a:r>
                    </a:p>
                  </a:txBody>
                  <a:tcPr marL="108000" marR="108000" marT="36000" marB="45707" anchor="ctr" horzOverflow="overflow">
                    <a:lnT w="12700" cmpd="sng">
                      <a:noFill/>
                    </a:lnT>
                  </a:tcPr>
                </a:tc>
                <a:tc>
                  <a:txBody>
                    <a:bodyPr/>
                    <a:lstStyle/>
                    <a:p>
                      <a:pPr algn="ctr" defTabSz="685800">
                        <a:defRPr sz="2000" u="sng"/>
                      </a:pPr>
                      <a:r>
                        <a:rPr lang="en-CA" sz="1800" u="sng" dirty="0" smtClean="0"/>
                        <a:t>&lt;</a:t>
                      </a:r>
                      <a:r>
                        <a:rPr lang="en-CA" sz="1800" u="none" baseline="0" dirty="0" smtClean="0"/>
                        <a:t> </a:t>
                      </a:r>
                      <a:r>
                        <a:rPr sz="1800" u="none" dirty="0" smtClean="0"/>
                        <a:t>1</a:t>
                      </a:r>
                      <a:r>
                        <a:rPr lang="fr-CA" sz="1800" u="none" dirty="0" smtClean="0"/>
                        <a:t>2</a:t>
                      </a:r>
                      <a:r>
                        <a:rPr sz="1800" u="none" dirty="0" smtClean="0"/>
                        <a:t>0</a:t>
                      </a:r>
                      <a:endParaRPr sz="1800" u="none" dirty="0">
                        <a:latin typeface="Calibri" charset="0"/>
                        <a:ea typeface="Calibri" charset="0"/>
                        <a:cs typeface="Calibri" charset="0"/>
                      </a:endParaRPr>
                    </a:p>
                  </a:txBody>
                  <a:tcPr marL="108000" marR="108000" marT="36000" marB="45707" anchor="ctr" horzOverflow="overflow">
                    <a:lnT w="12700" cmpd="sng">
                      <a:noFill/>
                    </a:lnT>
                  </a:tcPr>
                </a:tc>
                <a:tc>
                  <a:txBody>
                    <a:bodyPr/>
                    <a:lstStyle/>
                    <a:p>
                      <a:pPr algn="ctr" defTabSz="685800">
                        <a:defRPr sz="2000" u="sng"/>
                      </a:pPr>
                      <a:r>
                        <a:rPr lang="en-CA" sz="1800" u="none" dirty="0"/>
                        <a:t>NA</a:t>
                      </a:r>
                      <a:endParaRPr sz="1800" u="none" dirty="0">
                        <a:latin typeface="Calibri" charset="0"/>
                        <a:ea typeface="Calibri" charset="0"/>
                        <a:cs typeface="Calibri" charset="0"/>
                      </a:endParaRPr>
                    </a:p>
                  </a:txBody>
                  <a:tcPr marL="108000" marR="108000" marT="36000" marB="45707" anchor="ctr" horzOverflow="overflow">
                    <a:lnT w="12700" cmpd="sng">
                      <a:noFill/>
                    </a:lnT>
                  </a:tcPr>
                </a:tc>
                <a:extLst>
                  <a:ext uri="{0D108BD9-81ED-4DB2-BD59-A6C34878D82A}">
                    <a16:rowId xmlns="" xmlns:a16="http://schemas.microsoft.com/office/drawing/2014/main" val="10001"/>
                  </a:ext>
                </a:extLst>
              </a:tr>
              <a:tr h="473679">
                <a:tc>
                  <a:txBody>
                    <a:bodyPr/>
                    <a:lstStyle/>
                    <a:p>
                      <a:pPr algn="l" defTabSz="457200">
                        <a:defRPr sz="2000"/>
                      </a:pPr>
                      <a:r>
                        <a:rPr lang="en-CA" sz="1800" dirty="0"/>
                        <a:t>Diabetes</a:t>
                      </a:r>
                      <a:endParaRPr sz="1800" b="0" dirty="0">
                        <a:latin typeface="Calibri" charset="0"/>
                        <a:ea typeface="Calibri" charset="0"/>
                        <a:cs typeface="Calibri" charset="0"/>
                      </a:endParaRPr>
                    </a:p>
                  </a:txBody>
                  <a:tcPr marL="108000" marR="108000" marT="36000" marB="45707" anchor="ctr" horzOverflow="overflow"/>
                </a:tc>
                <a:tc>
                  <a:txBody>
                    <a:bodyPr/>
                    <a:lstStyle/>
                    <a:p>
                      <a:pPr algn="ctr" defTabSz="457200">
                        <a:buFont typeface="Wingdings"/>
                        <a:buNone/>
                        <a:defRPr sz="2000" u="sng"/>
                      </a:pPr>
                      <a:r>
                        <a:rPr lang="en-CA" sz="1800" u="none" dirty="0"/>
                        <a:t>&lt;</a:t>
                      </a:r>
                      <a:r>
                        <a:rPr lang="en-CA" sz="1800" u="none" dirty="0" smtClean="0"/>
                        <a:t> </a:t>
                      </a:r>
                      <a:r>
                        <a:rPr lang="en-CA" sz="1800" u="none" dirty="0"/>
                        <a:t>130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smtClean="0"/>
                        <a:t>&lt; </a:t>
                      </a:r>
                      <a:r>
                        <a:rPr lang="en-CA" sz="1800" u="none" dirty="0"/>
                        <a:t>80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 xmlns:a16="http://schemas.microsoft.com/office/drawing/2014/main" val="10002"/>
                  </a:ext>
                </a:extLst>
              </a:tr>
              <a:tr h="473679">
                <a:tc>
                  <a:txBody>
                    <a:bodyPr/>
                    <a:lstStyle/>
                    <a:p>
                      <a:pPr algn="l" defTabSz="457200">
                        <a:defRPr sz="2000"/>
                      </a:pPr>
                      <a:r>
                        <a:rPr lang="en-CA" sz="1800" dirty="0"/>
                        <a:t>All others*</a:t>
                      </a:r>
                    </a:p>
                  </a:txBody>
                  <a:tcPr marL="108000" marR="108000" marT="36000" marB="45707" anchor="ctr" horzOverflow="overflow"/>
                </a:tc>
                <a:tc>
                  <a:txBody>
                    <a:bodyPr/>
                    <a:lstStyle/>
                    <a:p>
                      <a:pPr algn="ctr" defTabSz="457200">
                        <a:defRPr sz="2000" u="sng"/>
                      </a:pPr>
                      <a:r>
                        <a:rPr lang="en-CA" sz="1800" u="none" dirty="0" smtClean="0"/>
                        <a:t>&lt; </a:t>
                      </a:r>
                      <a:r>
                        <a:rPr sz="1800" u="none" dirty="0"/>
                        <a:t>140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smtClean="0"/>
                        <a:t>&lt; </a:t>
                      </a:r>
                      <a:r>
                        <a:rPr sz="1800" u="none" dirty="0"/>
                        <a:t>90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 xmlns:a16="http://schemas.microsoft.com/office/drawing/2014/main" val="10003"/>
                  </a:ext>
                </a:extLst>
              </a:tr>
            </a:tbl>
          </a:graphicData>
        </a:graphic>
      </p:graphicFrame>
      <p:sp>
        <p:nvSpPr>
          <p:cNvPr id="3" name="Titre 2"/>
          <p:cNvSpPr>
            <a:spLocks noGrp="1"/>
          </p:cNvSpPr>
          <p:nvPr>
            <p:ph type="title"/>
          </p:nvPr>
        </p:nvSpPr>
        <p:spPr/>
        <p:txBody>
          <a:bodyPr/>
          <a:lstStyle/>
          <a:p>
            <a:r>
              <a:rPr lang="fr-FR" dirty="0" err="1"/>
              <a:t>Recommended</a:t>
            </a:r>
            <a:r>
              <a:rPr lang="fr-FR" dirty="0"/>
              <a:t> Office BP </a:t>
            </a:r>
            <a:r>
              <a:rPr lang="fr-FR" dirty="0" err="1"/>
              <a:t>Treatment</a:t>
            </a:r>
            <a:r>
              <a:rPr lang="fr-FR" dirty="0"/>
              <a:t> </a:t>
            </a:r>
            <a:r>
              <a:rPr lang="fr-FR" u="sng" dirty="0" err="1"/>
              <a:t>Targets</a:t>
            </a:r>
            <a:endParaRPr lang="fr-FR" u="sng" dirty="0"/>
          </a:p>
        </p:txBody>
      </p:sp>
      <p:sp>
        <p:nvSpPr>
          <p:cNvPr id="7" name="TextBox 1"/>
          <p:cNvSpPr txBox="1"/>
          <p:nvPr/>
        </p:nvSpPr>
        <p:spPr>
          <a:xfrm>
            <a:off x="4798475" y="5844623"/>
            <a:ext cx="3289722" cy="276999"/>
          </a:xfrm>
          <a:prstGeom prst="rect">
            <a:avLst/>
          </a:prstGeom>
          <a:noFill/>
        </p:spPr>
        <p:txBody>
          <a:bodyPr wrap="square" lIns="0" rIns="0" numCol="1" rtlCol="0" anchor="b">
            <a:spAutoFit/>
          </a:bodyPr>
          <a:lstStyle/>
          <a:p>
            <a:pPr algn="r" defTabSz="457200">
              <a:defRPr b="1">
                <a:latin typeface="+mj-lt"/>
                <a:ea typeface="+mj-ea"/>
                <a:cs typeface="+mj-cs"/>
                <a:sym typeface="Calibri"/>
              </a:defRPr>
            </a:pPr>
            <a:r>
              <a:rPr lang="fr-FR" sz="1200" b="1" baseline="30000" dirty="0">
                <a:solidFill>
                  <a:srgbClr val="000000"/>
                </a:solidFill>
                <a:latin typeface="Calibri Light"/>
                <a:sym typeface="Calibri"/>
              </a:rPr>
              <a:t>#</a:t>
            </a:r>
            <a:r>
              <a:rPr lang="fr-FR" sz="1200" b="1" dirty="0">
                <a:solidFill>
                  <a:srgbClr val="000000"/>
                </a:solidFill>
                <a:latin typeface="Calibri Light"/>
                <a:sym typeface="Calibri"/>
              </a:rPr>
              <a:t> </a:t>
            </a:r>
            <a:r>
              <a:rPr lang="fr-FR" sz="1200" b="1" dirty="0" err="1">
                <a:solidFill>
                  <a:srgbClr val="000000"/>
                </a:solidFill>
                <a:latin typeface="Calibri Light"/>
                <a:sym typeface="Calibri"/>
              </a:rPr>
              <a:t>Based</a:t>
            </a:r>
            <a:r>
              <a:rPr lang="fr-FR" sz="1200" b="1" dirty="0">
                <a:solidFill>
                  <a:srgbClr val="000000"/>
                </a:solidFill>
                <a:latin typeface="Calibri Light"/>
                <a:sym typeface="Calibri"/>
              </a:rPr>
              <a:t> on AOBP</a:t>
            </a:r>
          </a:p>
        </p:txBody>
      </p:sp>
      <p:sp>
        <p:nvSpPr>
          <p:cNvPr id="8" name="ZoneTexte 7"/>
          <p:cNvSpPr txBox="1"/>
          <p:nvPr/>
        </p:nvSpPr>
        <p:spPr>
          <a:xfrm>
            <a:off x="6033508" y="6006872"/>
            <a:ext cx="2267343" cy="276999"/>
          </a:xfrm>
          <a:prstGeom prst="rect">
            <a:avLst/>
          </a:prstGeom>
          <a:noFill/>
        </p:spPr>
        <p:txBody>
          <a:bodyPr wrap="square" rtlCol="0">
            <a:spAutoFit/>
          </a:bodyPr>
          <a:lstStyle/>
          <a:p>
            <a:r>
              <a:rPr lang="fr-CA" sz="1200" dirty="0">
                <a:solidFill>
                  <a:srgbClr val="000000"/>
                </a:solidFill>
                <a:latin typeface="Calibri"/>
              </a:rPr>
              <a:t>*</a:t>
            </a:r>
            <a:r>
              <a:rPr lang="fr-CA" sz="1200" dirty="0">
                <a:solidFill>
                  <a:srgbClr val="000000"/>
                </a:solidFill>
                <a:latin typeface="Calibri Light"/>
              </a:rPr>
              <a:t>AOBP </a:t>
            </a:r>
            <a:r>
              <a:rPr lang="fr-CA" sz="1200" dirty="0" err="1">
                <a:solidFill>
                  <a:srgbClr val="000000"/>
                </a:solidFill>
                <a:latin typeface="Calibri Light"/>
              </a:rPr>
              <a:t>threshold</a:t>
            </a:r>
            <a:r>
              <a:rPr lang="fr-CA" sz="1200" dirty="0">
                <a:solidFill>
                  <a:srgbClr val="000000"/>
                </a:solidFill>
                <a:latin typeface="Calibri Light"/>
              </a:rPr>
              <a:t> </a:t>
            </a:r>
            <a:r>
              <a:rPr lang="fr-CA" sz="1200" dirty="0">
                <a:solidFill>
                  <a:srgbClr val="000000"/>
                </a:solidFill>
                <a:latin typeface="Calibri Light"/>
                <a:sym typeface="Symbol" panose="05050102010706020507" pitchFamily="18" charset="2"/>
              </a:rPr>
              <a:t> 135/</a:t>
            </a:r>
            <a:r>
              <a:rPr lang="fr-CA" sz="1200" dirty="0" smtClean="0">
                <a:solidFill>
                  <a:srgbClr val="000000"/>
                </a:solidFill>
                <a:latin typeface="Calibri Light"/>
                <a:sym typeface="Symbol" panose="05050102010706020507" pitchFamily="18" charset="2"/>
              </a:rPr>
              <a:t>85 </a:t>
            </a:r>
            <a:r>
              <a:rPr lang="fr-CA" sz="1200" dirty="0" err="1">
                <a:solidFill>
                  <a:srgbClr val="000000"/>
                </a:solidFill>
                <a:latin typeface="Calibri Light"/>
                <a:sym typeface="Symbol" panose="05050102010706020507" pitchFamily="18" charset="2"/>
              </a:rPr>
              <a:t>mmHg</a:t>
            </a:r>
            <a:endParaRPr lang="fr-CA" sz="1200" dirty="0">
              <a:solidFill>
                <a:srgbClr val="000000"/>
              </a:solidFill>
              <a:latin typeface="Calibri Light"/>
            </a:endParaRPr>
          </a:p>
        </p:txBody>
      </p:sp>
    </p:spTree>
    <p:extLst>
      <p:ext uri="{BB962C8B-B14F-4D97-AF65-F5344CB8AC3E}">
        <p14:creationId xmlns:p14="http://schemas.microsoft.com/office/powerpoint/2010/main" val="3578799786"/>
      </p:ext>
    </p:extLst>
  </p:cSld>
  <p:clrMapOvr>
    <a:masterClrMapping/>
  </p:clrMapOvr>
  <p:transition xmlns:p14="http://schemas.microsoft.com/office/powerpoint/2010/mai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New Guideline Post-SPRINT </a:t>
            </a:r>
          </a:p>
        </p:txBody>
      </p:sp>
      <p:sp>
        <p:nvSpPr>
          <p:cNvPr id="5" name="Espace réservé du contenu 4"/>
          <p:cNvSpPr>
            <a:spLocks noGrp="1"/>
          </p:cNvSpPr>
          <p:nvPr>
            <p:ph idx="1"/>
          </p:nvPr>
        </p:nvSpPr>
        <p:spPr>
          <a:xfrm>
            <a:off x="628650" y="2523132"/>
            <a:ext cx="7886700" cy="3569214"/>
          </a:xfrm>
        </p:spPr>
        <p:txBody>
          <a:bodyPr>
            <a:normAutofit/>
          </a:bodyPr>
          <a:lstStyle/>
          <a:p>
            <a:pPr>
              <a:spcBef>
                <a:spcPts val="1800"/>
              </a:spcBef>
            </a:pPr>
            <a:r>
              <a:rPr lang="fr-FR" sz="2400" dirty="0"/>
              <a:t>For high-</a:t>
            </a:r>
            <a:r>
              <a:rPr lang="fr-FR" sz="2400" dirty="0" err="1"/>
              <a:t>risk</a:t>
            </a:r>
            <a:r>
              <a:rPr lang="fr-FR" sz="2400" dirty="0"/>
              <a:t> patients, </a:t>
            </a:r>
            <a:r>
              <a:rPr lang="fr-FR" sz="2400" dirty="0" err="1"/>
              <a:t>aged</a:t>
            </a:r>
            <a:r>
              <a:rPr lang="fr-FR" sz="2400" dirty="0"/>
              <a:t> ≥ 50 </a:t>
            </a:r>
            <a:r>
              <a:rPr lang="fr-FR" sz="2400" dirty="0" err="1"/>
              <a:t>years</a:t>
            </a:r>
            <a:r>
              <a:rPr lang="fr-FR" sz="2400" dirty="0"/>
              <a:t>, </a:t>
            </a:r>
            <a:r>
              <a:rPr lang="fr-FR" sz="2400" dirty="0" err="1"/>
              <a:t>with</a:t>
            </a:r>
            <a:r>
              <a:rPr lang="fr-FR" sz="2400" dirty="0"/>
              <a:t> </a:t>
            </a:r>
            <a:r>
              <a:rPr lang="fr-FR" sz="2400" dirty="0" err="1"/>
              <a:t>systolic</a:t>
            </a:r>
            <a:r>
              <a:rPr lang="fr-FR" sz="2400" dirty="0"/>
              <a:t> BP </a:t>
            </a:r>
            <a:r>
              <a:rPr lang="fr-FR" sz="2400" dirty="0" err="1"/>
              <a:t>levels</a:t>
            </a:r>
            <a:r>
              <a:rPr lang="fr-FR" sz="2400" dirty="0"/>
              <a:t> ≥130 mm Hg, intensive management to </a:t>
            </a:r>
            <a:r>
              <a:rPr lang="fr-FR" sz="2400" dirty="0" err="1"/>
              <a:t>target</a:t>
            </a:r>
            <a:r>
              <a:rPr lang="fr-FR" sz="2400" dirty="0"/>
              <a:t> a </a:t>
            </a:r>
            <a:r>
              <a:rPr lang="fr-FR" sz="2400" dirty="0" err="1"/>
              <a:t>systolic</a:t>
            </a:r>
            <a:r>
              <a:rPr lang="fr-FR" sz="2400" dirty="0"/>
              <a:t> BP ≤120 mm Hg </a:t>
            </a:r>
            <a:r>
              <a:rPr lang="fr-FR" sz="2400" dirty="0" err="1"/>
              <a:t>should</a:t>
            </a:r>
            <a:r>
              <a:rPr lang="fr-FR" sz="2400" dirty="0"/>
              <a:t> </a:t>
            </a:r>
            <a:r>
              <a:rPr lang="fr-FR" sz="2400" dirty="0" err="1"/>
              <a:t>be</a:t>
            </a:r>
            <a:r>
              <a:rPr lang="fr-FR" sz="2400" dirty="0"/>
              <a:t> </a:t>
            </a:r>
            <a:r>
              <a:rPr lang="fr-FR" sz="2400" dirty="0" err="1"/>
              <a:t>considered</a:t>
            </a:r>
            <a:r>
              <a:rPr lang="fr-FR" sz="2400" dirty="0"/>
              <a:t> </a:t>
            </a:r>
          </a:p>
          <a:p>
            <a:pPr>
              <a:spcBef>
                <a:spcPts val="1800"/>
              </a:spcBef>
            </a:pPr>
            <a:r>
              <a:rPr lang="fr-FR" sz="2400" dirty="0"/>
              <a:t>Intensive management </a:t>
            </a:r>
            <a:r>
              <a:rPr lang="fr-FR" sz="2400" dirty="0" err="1"/>
              <a:t>should</a:t>
            </a:r>
            <a:r>
              <a:rPr lang="fr-FR" sz="2400" dirty="0"/>
              <a:t> </a:t>
            </a:r>
            <a:r>
              <a:rPr lang="fr-FR" sz="2400" dirty="0" err="1"/>
              <a:t>be</a:t>
            </a:r>
            <a:r>
              <a:rPr lang="fr-FR" sz="2400" dirty="0"/>
              <a:t> </a:t>
            </a:r>
            <a:r>
              <a:rPr lang="fr-FR" sz="2400" dirty="0" err="1"/>
              <a:t>guided</a:t>
            </a:r>
            <a:r>
              <a:rPr lang="fr-FR" sz="2400" dirty="0"/>
              <a:t> by </a:t>
            </a:r>
            <a:r>
              <a:rPr lang="fr-FR" sz="2400" dirty="0" err="1"/>
              <a:t>automated</a:t>
            </a:r>
            <a:r>
              <a:rPr lang="fr-FR" sz="2400" dirty="0"/>
              <a:t> office BP </a:t>
            </a:r>
            <a:r>
              <a:rPr lang="fr-FR" sz="2400" dirty="0" err="1"/>
              <a:t>measurements</a:t>
            </a:r>
            <a:endParaRPr lang="fr-FR" sz="2400" dirty="0"/>
          </a:p>
          <a:p>
            <a:pPr>
              <a:spcBef>
                <a:spcPts val="1800"/>
              </a:spcBef>
            </a:pPr>
            <a:r>
              <a:rPr lang="fr-FR" sz="2400" dirty="0"/>
              <a:t>Patient </a:t>
            </a:r>
            <a:r>
              <a:rPr lang="fr-FR" sz="2400" dirty="0" err="1"/>
              <a:t>selection</a:t>
            </a:r>
            <a:r>
              <a:rPr lang="fr-FR" sz="2400" dirty="0"/>
              <a:t> for intensive management </a:t>
            </a:r>
            <a:r>
              <a:rPr lang="fr-FR" sz="2400" dirty="0" err="1"/>
              <a:t>is</a:t>
            </a:r>
            <a:r>
              <a:rPr lang="fr-FR" sz="2400" dirty="0"/>
              <a:t> </a:t>
            </a:r>
            <a:r>
              <a:rPr lang="fr-FR" sz="2400" dirty="0" err="1"/>
              <a:t>recommended</a:t>
            </a:r>
            <a:r>
              <a:rPr lang="fr-FR" sz="2400" dirty="0"/>
              <a:t> and caution </a:t>
            </a:r>
            <a:r>
              <a:rPr lang="fr-FR" sz="2400" dirty="0" err="1"/>
              <a:t>should</a:t>
            </a:r>
            <a:r>
              <a:rPr lang="fr-FR" sz="2400" dirty="0"/>
              <a:t> </a:t>
            </a:r>
            <a:r>
              <a:rPr lang="fr-FR" sz="2400" dirty="0" err="1"/>
              <a:t>be</a:t>
            </a:r>
            <a:r>
              <a:rPr lang="fr-FR" sz="2400" dirty="0"/>
              <a:t> </a:t>
            </a:r>
            <a:r>
              <a:rPr lang="fr-FR" sz="2400" dirty="0" err="1"/>
              <a:t>taken</a:t>
            </a:r>
            <a:r>
              <a:rPr lang="fr-FR" sz="2400" dirty="0"/>
              <a:t> in certain </a:t>
            </a:r>
            <a:br>
              <a:rPr lang="fr-FR" sz="2400" dirty="0"/>
            </a:br>
            <a:r>
              <a:rPr lang="fr-FR" sz="2400" dirty="0"/>
              <a:t>high-</a:t>
            </a:r>
            <a:r>
              <a:rPr lang="fr-FR" sz="2400" dirty="0" err="1"/>
              <a:t>risk</a:t>
            </a:r>
            <a:r>
              <a:rPr lang="fr-FR" sz="2400" dirty="0"/>
              <a:t> groups</a:t>
            </a:r>
          </a:p>
        </p:txBody>
      </p:sp>
    </p:spTree>
    <p:extLst>
      <p:ext uri="{BB962C8B-B14F-4D97-AF65-F5344CB8AC3E}">
        <p14:creationId xmlns:p14="http://schemas.microsoft.com/office/powerpoint/2010/main" val="1693815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ig2 SPRINT.tiff"/>
          <p:cNvPicPr>
            <a:picLocks noGrp="1" noChangeAspect="1"/>
          </p:cNvPicPr>
          <p:nvPr>
            <p:ph idx="1"/>
          </p:nvPr>
        </p:nvPicPr>
        <p:blipFill>
          <a:blip r:embed="rId3" cstate="print"/>
          <a:stretch>
            <a:fillRect/>
          </a:stretch>
        </p:blipFill>
        <p:spPr>
          <a:xfrm>
            <a:off x="1549453" y="1985669"/>
            <a:ext cx="6045094" cy="4083344"/>
          </a:xfrm>
        </p:spPr>
      </p:pic>
      <p:sp>
        <p:nvSpPr>
          <p:cNvPr id="6" name="TextBox 5"/>
          <p:cNvSpPr txBox="1"/>
          <p:nvPr/>
        </p:nvSpPr>
        <p:spPr>
          <a:xfrm>
            <a:off x="457201" y="2134344"/>
            <a:ext cx="2133600" cy="738664"/>
          </a:xfrm>
          <a:prstGeom prst="rect">
            <a:avLst/>
          </a:prstGeom>
          <a:solidFill>
            <a:schemeClr val="bg1">
              <a:lumMod val="85000"/>
            </a:schemeClr>
          </a:solidFill>
          <a:ln w="12700">
            <a:solidFill>
              <a:schemeClr val="tx1"/>
            </a:solidFill>
          </a:ln>
        </p:spPr>
        <p:txBody>
          <a:bodyPr wrap="square" rtlCol="0">
            <a:spAutoFit/>
          </a:bodyPr>
          <a:lstStyle/>
          <a:p>
            <a:pPr algn="ctr"/>
            <a:r>
              <a:rPr lang="en-US" sz="1400" dirty="0">
                <a:latin typeface="+mj-lt"/>
              </a:rPr>
              <a:t>Average no. of medications</a:t>
            </a:r>
          </a:p>
          <a:p>
            <a:pPr algn="ctr"/>
            <a:r>
              <a:rPr lang="en-US" sz="1400" dirty="0">
                <a:latin typeface="+mj-lt"/>
              </a:rPr>
              <a:t>Intensive care: 2.8</a:t>
            </a:r>
          </a:p>
          <a:p>
            <a:pPr algn="ctr"/>
            <a:r>
              <a:rPr lang="en-US" sz="1400" dirty="0">
                <a:latin typeface="+mj-lt"/>
              </a:rPr>
              <a:t>Standard care: 1.8</a:t>
            </a:r>
          </a:p>
        </p:txBody>
      </p:sp>
      <p:sp>
        <p:nvSpPr>
          <p:cNvPr id="8"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
            </a:r>
            <a:br>
              <a:rPr lang="nb-NO" sz="1200" dirty="0">
                <a:solidFill>
                  <a:srgbClr val="000000"/>
                </a:solidFill>
                <a:latin typeface="Calibri" charset="0"/>
                <a:ea typeface="Calibri" charset="0"/>
                <a:cs typeface="Calibri" charset="0"/>
                <a:sym typeface="Calibri"/>
              </a:rPr>
            </a:br>
            <a:r>
              <a:rPr lang="nb-NO" sz="1200" dirty="0">
                <a:solidFill>
                  <a:srgbClr val="000000"/>
                </a:solidFill>
                <a:latin typeface="Calibri" charset="0"/>
                <a:ea typeface="Calibri" charset="0"/>
                <a:cs typeface="Calibri" charset="0"/>
                <a:sym typeface="Calibri"/>
              </a:rPr>
              <a:t>The SPRINT Research Group, NEJM, Nov 9</a:t>
            </a:r>
            <a:r>
              <a:rPr lang="nb-NO" sz="1200" baseline="30000" dirty="0">
                <a:solidFill>
                  <a:srgbClr val="000000"/>
                </a:solidFill>
                <a:latin typeface="Calibri" charset="0"/>
                <a:ea typeface="Calibri" charset="0"/>
                <a:cs typeface="Calibri" charset="0"/>
                <a:sym typeface="Calibri"/>
              </a:rPr>
              <a:t>th</a:t>
            </a:r>
            <a:r>
              <a:rPr lang="nb-NO" sz="1200" dirty="0">
                <a:solidFill>
                  <a:srgbClr val="000000"/>
                </a:solidFill>
                <a:latin typeface="Calibri" charset="0"/>
                <a:ea typeface="Calibri" charset="0"/>
                <a:cs typeface="Calibri" charset="0"/>
                <a:sym typeface="Calibri"/>
              </a:rPr>
              <a:t>, 2015</a:t>
            </a:r>
          </a:p>
        </p:txBody>
      </p:sp>
      <p:sp>
        <p:nvSpPr>
          <p:cNvPr id="3" name="Titre 2"/>
          <p:cNvSpPr>
            <a:spLocks noGrp="1"/>
          </p:cNvSpPr>
          <p:nvPr>
            <p:ph type="title"/>
          </p:nvPr>
        </p:nvSpPr>
        <p:spPr/>
        <p:txBody>
          <a:bodyPr/>
          <a:lstStyle/>
          <a:p>
            <a:r>
              <a:rPr lang="fr-FR" dirty="0"/>
              <a:t>SPRINT: </a:t>
            </a:r>
            <a:r>
              <a:rPr lang="fr-FR" dirty="0" err="1"/>
              <a:t>SBPs</a:t>
            </a:r>
            <a:r>
              <a:rPr lang="fr-FR" dirty="0"/>
              <a:t> </a:t>
            </a:r>
            <a:r>
              <a:rPr lang="fr-FR" dirty="0" err="1"/>
              <a:t>Achieved</a:t>
            </a:r>
            <a:endParaRPr lang="fr-FR" dirty="0"/>
          </a:p>
        </p:txBody>
      </p:sp>
    </p:spTree>
    <p:extLst>
      <p:ext uri="{BB962C8B-B14F-4D97-AF65-F5344CB8AC3E}">
        <p14:creationId xmlns:p14="http://schemas.microsoft.com/office/powerpoint/2010/main" val="2874416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imary Outcome SPRINT.tiff"/>
          <p:cNvPicPr>
            <a:picLocks noGrp="1" noChangeAspect="1"/>
          </p:cNvPicPr>
          <p:nvPr>
            <p:ph idx="1"/>
          </p:nvPr>
        </p:nvPicPr>
        <p:blipFill rotWithShape="1">
          <a:blip r:embed="rId3" cstate="print"/>
          <a:stretch/>
        </p:blipFill>
        <p:spPr>
          <a:xfrm>
            <a:off x="1549453" y="2015557"/>
            <a:ext cx="5809315" cy="4084843"/>
          </a:xfrm>
        </p:spPr>
      </p:pic>
      <p:sp>
        <p:nvSpPr>
          <p:cNvPr id="6" name="TextBox 5"/>
          <p:cNvSpPr txBox="1"/>
          <p:nvPr/>
        </p:nvSpPr>
        <p:spPr>
          <a:xfrm>
            <a:off x="1089873" y="2092800"/>
            <a:ext cx="944489" cy="369332"/>
          </a:xfrm>
          <a:prstGeom prst="rect">
            <a:avLst/>
          </a:prstGeom>
          <a:solidFill>
            <a:schemeClr val="bg1">
              <a:lumMod val="85000"/>
            </a:schemeClr>
          </a:solidFill>
          <a:ln w="12700">
            <a:solidFill>
              <a:schemeClr val="tx1"/>
            </a:solidFill>
          </a:ln>
        </p:spPr>
        <p:txBody>
          <a:bodyPr wrap="none" rtlCol="0">
            <a:spAutoFit/>
          </a:bodyPr>
          <a:lstStyle/>
          <a:p>
            <a:pPr algn="ctr"/>
            <a:r>
              <a:rPr lang="en-US" dirty="0">
                <a:latin typeface="+mj-lt"/>
              </a:rPr>
              <a:t>NNT=61</a:t>
            </a:r>
          </a:p>
        </p:txBody>
      </p:sp>
      <p:sp>
        <p:nvSpPr>
          <p:cNvPr id="3" name="Titre 2"/>
          <p:cNvSpPr>
            <a:spLocks noGrp="1"/>
          </p:cNvSpPr>
          <p:nvPr>
            <p:ph type="title"/>
          </p:nvPr>
        </p:nvSpPr>
        <p:spPr/>
        <p:txBody>
          <a:bodyPr/>
          <a:lstStyle/>
          <a:p>
            <a:r>
              <a:rPr lang="fr-FR" dirty="0"/>
              <a:t>SPRINT </a:t>
            </a:r>
            <a:r>
              <a:rPr lang="fr-FR" dirty="0" err="1"/>
              <a:t>Primary</a:t>
            </a:r>
            <a:r>
              <a:rPr lang="fr-FR" dirty="0"/>
              <a:t> </a:t>
            </a:r>
            <a:r>
              <a:rPr lang="fr-FR" dirty="0" err="1"/>
              <a:t>Outcome</a:t>
            </a:r>
            <a:endParaRPr lang="fr-FR" dirty="0"/>
          </a:p>
        </p:txBody>
      </p:sp>
      <p:sp>
        <p:nvSpPr>
          <p:cNvPr id="10"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
            </a:r>
            <a:br>
              <a:rPr lang="nb-NO" sz="1200" dirty="0">
                <a:solidFill>
                  <a:srgbClr val="000000"/>
                </a:solidFill>
                <a:latin typeface="Calibri" charset="0"/>
                <a:ea typeface="Calibri" charset="0"/>
                <a:cs typeface="Calibri" charset="0"/>
                <a:sym typeface="Calibri"/>
              </a:rPr>
            </a:br>
            <a:r>
              <a:rPr lang="nb-NO" sz="1200" dirty="0">
                <a:solidFill>
                  <a:srgbClr val="000000"/>
                </a:solidFill>
                <a:latin typeface="Calibri" charset="0"/>
                <a:ea typeface="Calibri" charset="0"/>
                <a:cs typeface="Calibri" charset="0"/>
                <a:sym typeface="Calibri"/>
              </a:rPr>
              <a:t>The SPRINT Research Group, NEJM, Nov 9</a:t>
            </a:r>
            <a:r>
              <a:rPr lang="nb-NO" sz="1200" baseline="30000" dirty="0">
                <a:solidFill>
                  <a:srgbClr val="000000"/>
                </a:solidFill>
                <a:latin typeface="Calibri" charset="0"/>
                <a:ea typeface="Calibri" charset="0"/>
                <a:cs typeface="Calibri" charset="0"/>
                <a:sym typeface="Calibri"/>
              </a:rPr>
              <a:t>th</a:t>
            </a:r>
            <a:r>
              <a:rPr lang="nb-NO" sz="1200" dirty="0">
                <a:solidFill>
                  <a:srgbClr val="000000"/>
                </a:solidFill>
                <a:latin typeface="Calibri" charset="0"/>
                <a:ea typeface="Calibri" charset="0"/>
                <a:cs typeface="Calibri" charset="0"/>
                <a:sym typeface="Calibri"/>
              </a:rPr>
              <a:t>, 2015</a:t>
            </a:r>
          </a:p>
        </p:txBody>
      </p:sp>
    </p:spTree>
    <p:extLst>
      <p:ext uri="{BB962C8B-B14F-4D97-AF65-F5344CB8AC3E}">
        <p14:creationId xmlns:p14="http://schemas.microsoft.com/office/powerpoint/2010/main" val="2935422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230825"/>
            <a:ext cx="7886700" cy="861530"/>
          </a:xfrm>
        </p:spPr>
        <p:txBody>
          <a:bodyPr lIns="0" rIns="0">
            <a:noAutofit/>
          </a:bodyPr>
          <a:lstStyle/>
          <a:p>
            <a:r>
              <a:rPr lang="fr-FR" sz="3000" dirty="0"/>
              <a:t>New </a:t>
            </a:r>
            <a:r>
              <a:rPr lang="fr-FR" sz="3000" dirty="0" err="1"/>
              <a:t>Thresholds</a:t>
            </a:r>
            <a:r>
              <a:rPr lang="fr-FR" sz="3000" dirty="0"/>
              <a:t>/</a:t>
            </a:r>
            <a:r>
              <a:rPr lang="fr-FR" sz="3000" dirty="0" err="1"/>
              <a:t>Targets</a:t>
            </a:r>
            <a:r>
              <a:rPr lang="fr-FR" sz="3000" dirty="0"/>
              <a:t> for the High-</a:t>
            </a:r>
            <a:r>
              <a:rPr lang="fr-FR" sz="3000" dirty="0" err="1"/>
              <a:t>Risk</a:t>
            </a:r>
            <a:r>
              <a:rPr lang="fr-FR" sz="3000" dirty="0"/>
              <a:t> Patient </a:t>
            </a:r>
            <a:br>
              <a:rPr lang="fr-FR" sz="3000" dirty="0"/>
            </a:br>
            <a:r>
              <a:rPr lang="fr-FR" sz="3000" dirty="0"/>
              <a:t>     Post-SPRINT: </a:t>
            </a:r>
            <a:r>
              <a:rPr lang="fr-FR" sz="3000" i="1" dirty="0" err="1"/>
              <a:t>Who</a:t>
            </a:r>
            <a:r>
              <a:rPr lang="fr-FR" sz="3000" i="1" dirty="0"/>
              <a:t> </a:t>
            </a:r>
            <a:r>
              <a:rPr lang="fr-FR" sz="3000" i="1" dirty="0" err="1"/>
              <a:t>does</a:t>
            </a:r>
            <a:r>
              <a:rPr lang="fr-FR" sz="3000" i="1" dirty="0"/>
              <a:t> </a:t>
            </a:r>
            <a:r>
              <a:rPr lang="fr-FR" sz="3000" i="1" dirty="0" err="1"/>
              <a:t>this</a:t>
            </a:r>
            <a:r>
              <a:rPr lang="fr-FR" sz="3000" i="1" dirty="0"/>
              <a:t> </a:t>
            </a:r>
            <a:r>
              <a:rPr lang="fr-FR" sz="3000" i="1" dirty="0" err="1"/>
              <a:t>apply</a:t>
            </a:r>
            <a:r>
              <a:rPr lang="fr-FR" sz="3000" i="1" dirty="0"/>
              <a:t> to?</a:t>
            </a:r>
          </a:p>
        </p:txBody>
      </p:sp>
      <p:sp>
        <p:nvSpPr>
          <p:cNvPr id="4" name="Espace réservé du contenu 3"/>
          <p:cNvSpPr>
            <a:spLocks noGrp="1"/>
          </p:cNvSpPr>
          <p:nvPr>
            <p:ph idx="1"/>
          </p:nvPr>
        </p:nvSpPr>
        <p:spPr>
          <a:xfrm>
            <a:off x="628650" y="4798243"/>
            <a:ext cx="7886700" cy="1489434"/>
          </a:xfrm>
        </p:spPr>
        <p:txBody>
          <a:bodyPr>
            <a:normAutofit/>
          </a:bodyPr>
          <a:lstStyle/>
          <a:p>
            <a:pPr>
              <a:spcBef>
                <a:spcPts val="1200"/>
              </a:spcBef>
            </a:pPr>
            <a:r>
              <a:rPr lang="fr-FR" sz="1800" dirty="0"/>
              <a:t>There </a:t>
            </a:r>
            <a:r>
              <a:rPr lang="fr-FR" sz="1800" dirty="0" err="1"/>
              <a:t>was</a:t>
            </a:r>
            <a:r>
              <a:rPr lang="fr-FR" sz="1800" dirty="0"/>
              <a:t> an </a:t>
            </a:r>
            <a:r>
              <a:rPr lang="fr-FR" sz="1800" dirty="0" err="1"/>
              <a:t>increased</a:t>
            </a:r>
            <a:r>
              <a:rPr lang="fr-FR" sz="1800" dirty="0"/>
              <a:t> </a:t>
            </a:r>
            <a:r>
              <a:rPr lang="fr-FR" sz="1800" dirty="0" err="1"/>
              <a:t>risk</a:t>
            </a:r>
            <a:r>
              <a:rPr lang="fr-FR" sz="1800" dirty="0"/>
              <a:t> of </a:t>
            </a:r>
            <a:r>
              <a:rPr lang="fr-FR" sz="1800" dirty="0" err="1"/>
              <a:t>renal</a:t>
            </a:r>
            <a:r>
              <a:rPr lang="fr-FR" sz="1800" dirty="0"/>
              <a:t> </a:t>
            </a:r>
            <a:r>
              <a:rPr lang="fr-FR" sz="1800" dirty="0" err="1"/>
              <a:t>deterioration</a:t>
            </a:r>
            <a:r>
              <a:rPr lang="fr-FR" sz="1800" dirty="0"/>
              <a:t>, potassium </a:t>
            </a:r>
            <a:r>
              <a:rPr lang="fr-FR" sz="1800" dirty="0" err="1"/>
              <a:t>abnormalities</a:t>
            </a:r>
            <a:r>
              <a:rPr lang="fr-FR" sz="1800" dirty="0"/>
              <a:t> and hypotension </a:t>
            </a:r>
            <a:r>
              <a:rPr lang="fr-FR" sz="1800" dirty="0" err="1"/>
              <a:t>with</a:t>
            </a:r>
            <a:r>
              <a:rPr lang="fr-FR" sz="1800" dirty="0"/>
              <a:t> </a:t>
            </a:r>
            <a:r>
              <a:rPr lang="fr-FR" sz="1800" dirty="0" err="1"/>
              <a:t>intensified</a:t>
            </a:r>
            <a:r>
              <a:rPr lang="fr-FR" sz="1800" dirty="0"/>
              <a:t> </a:t>
            </a:r>
            <a:r>
              <a:rPr lang="fr-FR" sz="1800" dirty="0" err="1"/>
              <a:t>therapy</a:t>
            </a:r>
            <a:endParaRPr lang="fr-FR" sz="1800" dirty="0"/>
          </a:p>
          <a:p>
            <a:pPr>
              <a:spcBef>
                <a:spcPts val="1200"/>
              </a:spcBef>
            </a:pPr>
            <a:r>
              <a:rPr lang="fr-FR" sz="1800" dirty="0"/>
              <a:t>Patients </a:t>
            </a:r>
            <a:r>
              <a:rPr lang="fr-FR" sz="1800" dirty="0" err="1"/>
              <a:t>with</a:t>
            </a:r>
            <a:r>
              <a:rPr lang="fr-FR" sz="1800" dirty="0"/>
              <a:t> one or more </a:t>
            </a:r>
            <a:r>
              <a:rPr lang="fr-FR" sz="1800" dirty="0" err="1"/>
              <a:t>clinical</a:t>
            </a:r>
            <a:r>
              <a:rPr lang="fr-FR" sz="1800" dirty="0"/>
              <a:t> indications </a:t>
            </a:r>
            <a:r>
              <a:rPr lang="fr-FR" sz="1800" dirty="0" err="1"/>
              <a:t>should</a:t>
            </a:r>
            <a:r>
              <a:rPr lang="fr-FR" sz="1800" dirty="0"/>
              <a:t> consent to intensive management</a:t>
            </a:r>
          </a:p>
        </p:txBody>
      </p:sp>
      <p:sp>
        <p:nvSpPr>
          <p:cNvPr id="7" name="ZoneTexte 6"/>
          <p:cNvSpPr txBox="1"/>
          <p:nvPr/>
        </p:nvSpPr>
        <p:spPr>
          <a:xfrm>
            <a:off x="707010" y="2310547"/>
            <a:ext cx="7711126" cy="2308324"/>
          </a:xfrm>
          <a:prstGeom prst="rect">
            <a:avLst/>
          </a:prstGeom>
          <a:noFill/>
        </p:spPr>
        <p:txBody>
          <a:bodyPr wrap="square" rtlCol="0">
            <a:spAutoFit/>
          </a:bodyPr>
          <a:lstStyle/>
          <a:p>
            <a:pPr algn="ctr"/>
            <a:r>
              <a:rPr lang="fr-FR" dirty="0" err="1">
                <a:solidFill>
                  <a:srgbClr val="000000"/>
                </a:solidFill>
                <a:latin typeface="Calibri"/>
              </a:rPr>
              <a:t>Clinical</a:t>
            </a:r>
            <a:r>
              <a:rPr lang="fr-FR" dirty="0">
                <a:solidFill>
                  <a:srgbClr val="000000"/>
                </a:solidFill>
                <a:latin typeface="Calibri"/>
              </a:rPr>
              <a:t> or </a:t>
            </a:r>
            <a:r>
              <a:rPr lang="fr-FR" dirty="0" err="1">
                <a:solidFill>
                  <a:srgbClr val="000000"/>
                </a:solidFill>
                <a:latin typeface="Calibri"/>
              </a:rPr>
              <a:t>sub-clinical</a:t>
            </a:r>
            <a:r>
              <a:rPr lang="fr-FR" dirty="0">
                <a:solidFill>
                  <a:srgbClr val="000000"/>
                </a:solidFill>
                <a:latin typeface="Calibri"/>
              </a:rPr>
              <a:t> </a:t>
            </a:r>
            <a:r>
              <a:rPr lang="fr-FR" dirty="0" err="1">
                <a:solidFill>
                  <a:srgbClr val="000000"/>
                </a:solidFill>
                <a:latin typeface="Calibri"/>
              </a:rPr>
              <a:t>cardiovascular</a:t>
            </a:r>
            <a:r>
              <a:rPr lang="fr-FR" dirty="0">
                <a:solidFill>
                  <a:srgbClr val="000000"/>
                </a:solidFill>
                <a:latin typeface="Calibri"/>
              </a:rPr>
              <a:t> </a:t>
            </a:r>
            <a:r>
              <a:rPr lang="fr-FR" dirty="0" err="1">
                <a:solidFill>
                  <a:srgbClr val="000000"/>
                </a:solidFill>
                <a:latin typeface="Calibri"/>
              </a:rPr>
              <a:t>disease</a:t>
            </a:r>
            <a:endParaRPr lang="fr-FR" dirty="0">
              <a:solidFill>
                <a:srgbClr val="000000"/>
              </a:solidFill>
              <a:latin typeface="Calibri"/>
            </a:endParaRPr>
          </a:p>
          <a:p>
            <a:pPr algn="ctr"/>
            <a:r>
              <a:rPr lang="fr-FR" dirty="0">
                <a:solidFill>
                  <a:srgbClr val="A01A23"/>
                </a:solidFill>
                <a:latin typeface="Calibri Light"/>
              </a:rPr>
              <a:t>OR</a:t>
            </a:r>
          </a:p>
          <a:p>
            <a:pPr algn="ctr"/>
            <a:r>
              <a:rPr lang="fr-FR" dirty="0" err="1">
                <a:solidFill>
                  <a:srgbClr val="000000"/>
                </a:solidFill>
                <a:latin typeface="Calibri"/>
              </a:rPr>
              <a:t>Chronic</a:t>
            </a:r>
            <a:r>
              <a:rPr lang="fr-FR" dirty="0">
                <a:solidFill>
                  <a:srgbClr val="000000"/>
                </a:solidFill>
                <a:latin typeface="Calibri"/>
              </a:rPr>
              <a:t> </a:t>
            </a:r>
            <a:r>
              <a:rPr lang="fr-FR" dirty="0" err="1">
                <a:solidFill>
                  <a:srgbClr val="000000"/>
                </a:solidFill>
                <a:latin typeface="Calibri"/>
              </a:rPr>
              <a:t>kidney</a:t>
            </a:r>
            <a:r>
              <a:rPr lang="fr-FR" dirty="0">
                <a:solidFill>
                  <a:srgbClr val="000000"/>
                </a:solidFill>
                <a:latin typeface="Calibri"/>
              </a:rPr>
              <a:t> </a:t>
            </a:r>
            <a:r>
              <a:rPr lang="fr-FR" dirty="0" err="1">
                <a:solidFill>
                  <a:srgbClr val="000000"/>
                </a:solidFill>
                <a:latin typeface="Calibri"/>
              </a:rPr>
              <a:t>disease</a:t>
            </a:r>
            <a:r>
              <a:rPr lang="fr-FR" dirty="0">
                <a:solidFill>
                  <a:srgbClr val="000000"/>
                </a:solidFill>
                <a:latin typeface="Calibri"/>
              </a:rPr>
              <a:t> (non-</a:t>
            </a:r>
            <a:r>
              <a:rPr lang="fr-FR" dirty="0" err="1">
                <a:solidFill>
                  <a:srgbClr val="000000"/>
                </a:solidFill>
                <a:latin typeface="Calibri"/>
              </a:rPr>
              <a:t>diabetic</a:t>
            </a:r>
            <a:r>
              <a:rPr lang="fr-FR" dirty="0">
                <a:solidFill>
                  <a:srgbClr val="000000"/>
                </a:solidFill>
                <a:latin typeface="Calibri"/>
              </a:rPr>
              <a:t> </a:t>
            </a:r>
            <a:r>
              <a:rPr lang="fr-FR" dirty="0" err="1">
                <a:solidFill>
                  <a:srgbClr val="000000"/>
                </a:solidFill>
                <a:latin typeface="Calibri"/>
              </a:rPr>
              <a:t>nephropathy</a:t>
            </a:r>
            <a:r>
              <a:rPr lang="fr-FR" dirty="0">
                <a:solidFill>
                  <a:srgbClr val="000000"/>
                </a:solidFill>
                <a:latin typeface="Calibri"/>
              </a:rPr>
              <a:t>, </a:t>
            </a:r>
            <a:r>
              <a:rPr lang="fr-FR" dirty="0" err="1">
                <a:solidFill>
                  <a:srgbClr val="000000"/>
                </a:solidFill>
                <a:latin typeface="Calibri"/>
              </a:rPr>
              <a:t>proteinuria</a:t>
            </a:r>
            <a:r>
              <a:rPr lang="fr-FR" dirty="0">
                <a:solidFill>
                  <a:srgbClr val="000000"/>
                </a:solidFill>
                <a:latin typeface="Calibri"/>
              </a:rPr>
              <a:t> &lt;1 g/d, </a:t>
            </a:r>
            <a:r>
              <a:rPr lang="fr-FR" baseline="30000" dirty="0">
                <a:solidFill>
                  <a:srgbClr val="000000"/>
                </a:solidFill>
                <a:latin typeface="Calibri"/>
              </a:rPr>
              <a:t>*</a:t>
            </a:r>
            <a:r>
              <a:rPr lang="fr-FR" dirty="0" err="1">
                <a:solidFill>
                  <a:srgbClr val="000000"/>
                </a:solidFill>
                <a:latin typeface="Calibri"/>
              </a:rPr>
              <a:t>estimated</a:t>
            </a:r>
            <a:r>
              <a:rPr lang="fr-FR" dirty="0">
                <a:solidFill>
                  <a:srgbClr val="000000"/>
                </a:solidFill>
                <a:latin typeface="Calibri"/>
              </a:rPr>
              <a:t> </a:t>
            </a:r>
            <a:r>
              <a:rPr lang="fr-FR" dirty="0" err="1">
                <a:solidFill>
                  <a:srgbClr val="000000"/>
                </a:solidFill>
                <a:latin typeface="Calibri"/>
              </a:rPr>
              <a:t>glomerular</a:t>
            </a:r>
            <a:r>
              <a:rPr lang="fr-FR" dirty="0">
                <a:solidFill>
                  <a:srgbClr val="000000"/>
                </a:solidFill>
                <a:latin typeface="Calibri"/>
              </a:rPr>
              <a:t> filtration rate 20-59 </a:t>
            </a:r>
            <a:r>
              <a:rPr lang="fr-FR" dirty="0" err="1">
                <a:solidFill>
                  <a:srgbClr val="000000"/>
                </a:solidFill>
                <a:latin typeface="Calibri"/>
              </a:rPr>
              <a:t>mL</a:t>
            </a:r>
            <a:r>
              <a:rPr lang="fr-FR" dirty="0">
                <a:solidFill>
                  <a:srgbClr val="000000"/>
                </a:solidFill>
                <a:latin typeface="Calibri"/>
              </a:rPr>
              <a:t>/min</a:t>
            </a:r>
            <a:r>
              <a:rPr lang="fr-FR" dirty="0" smtClean="0">
                <a:solidFill>
                  <a:srgbClr val="000000"/>
                </a:solidFill>
                <a:latin typeface="Calibri"/>
              </a:rPr>
              <a:t>/</a:t>
            </a:r>
            <a:r>
              <a:rPr lang="fr-FR" dirty="0" smtClean="0"/>
              <a:t>1.73m</a:t>
            </a:r>
            <a:r>
              <a:rPr lang="fr-FR" baseline="30000" dirty="0" smtClean="0"/>
              <a:t>2</a:t>
            </a:r>
            <a:r>
              <a:rPr lang="fr-FR" dirty="0" smtClean="0">
                <a:solidFill>
                  <a:srgbClr val="000000"/>
                </a:solidFill>
                <a:latin typeface="Calibri"/>
              </a:rPr>
              <a:t>)</a:t>
            </a:r>
            <a:endParaRPr lang="fr-FR" dirty="0">
              <a:solidFill>
                <a:srgbClr val="000000"/>
              </a:solidFill>
              <a:latin typeface="Calibri"/>
            </a:endParaRPr>
          </a:p>
          <a:p>
            <a:pPr algn="ctr"/>
            <a:r>
              <a:rPr lang="fr-FR" dirty="0">
                <a:solidFill>
                  <a:srgbClr val="A01A23"/>
                </a:solidFill>
                <a:latin typeface="Calibri Light" panose="020F0302020204030204"/>
              </a:rPr>
              <a:t>OR</a:t>
            </a:r>
          </a:p>
          <a:p>
            <a:pPr algn="ctr"/>
            <a:r>
              <a:rPr lang="fr-FR" baseline="30000" dirty="0">
                <a:solidFill>
                  <a:srgbClr val="000000"/>
                </a:solidFill>
                <a:latin typeface="Calibri"/>
              </a:rPr>
              <a:t>†</a:t>
            </a:r>
            <a:r>
              <a:rPr lang="fr-FR" dirty="0" err="1">
                <a:solidFill>
                  <a:srgbClr val="000000"/>
                </a:solidFill>
                <a:latin typeface="Calibri"/>
              </a:rPr>
              <a:t>Estimated</a:t>
            </a:r>
            <a:r>
              <a:rPr lang="fr-FR" dirty="0">
                <a:solidFill>
                  <a:srgbClr val="000000"/>
                </a:solidFill>
                <a:latin typeface="Calibri"/>
              </a:rPr>
              <a:t> 10-year global </a:t>
            </a:r>
            <a:r>
              <a:rPr lang="fr-FR" dirty="0" err="1">
                <a:solidFill>
                  <a:srgbClr val="000000"/>
                </a:solidFill>
                <a:latin typeface="Calibri"/>
              </a:rPr>
              <a:t>cardiovascular</a:t>
            </a:r>
            <a:r>
              <a:rPr lang="fr-FR" dirty="0">
                <a:solidFill>
                  <a:srgbClr val="000000"/>
                </a:solidFill>
                <a:latin typeface="Calibri"/>
              </a:rPr>
              <a:t> </a:t>
            </a:r>
            <a:r>
              <a:rPr lang="fr-FR" dirty="0" err="1">
                <a:solidFill>
                  <a:srgbClr val="000000"/>
                </a:solidFill>
                <a:latin typeface="Calibri"/>
              </a:rPr>
              <a:t>risk</a:t>
            </a:r>
            <a:r>
              <a:rPr lang="fr-FR" dirty="0">
                <a:solidFill>
                  <a:srgbClr val="000000"/>
                </a:solidFill>
                <a:latin typeface="Calibri"/>
              </a:rPr>
              <a:t> ≥15% </a:t>
            </a:r>
          </a:p>
          <a:p>
            <a:pPr algn="ctr"/>
            <a:r>
              <a:rPr lang="fr-FR" dirty="0">
                <a:solidFill>
                  <a:srgbClr val="A01A23"/>
                </a:solidFill>
                <a:latin typeface="Calibri Light" panose="020F0302020204030204"/>
              </a:rPr>
              <a:t>OR</a:t>
            </a:r>
          </a:p>
          <a:p>
            <a:pPr algn="ctr"/>
            <a:r>
              <a:rPr lang="fr-FR" dirty="0">
                <a:solidFill>
                  <a:srgbClr val="000000"/>
                </a:solidFill>
                <a:latin typeface="Calibri"/>
              </a:rPr>
              <a:t>Age ≥ 75 </a:t>
            </a:r>
            <a:r>
              <a:rPr lang="fr-FR" dirty="0" err="1">
                <a:solidFill>
                  <a:srgbClr val="000000"/>
                </a:solidFill>
                <a:latin typeface="Calibri"/>
              </a:rPr>
              <a:t>years</a:t>
            </a:r>
            <a:endParaRPr lang="fr-FR" dirty="0">
              <a:solidFill>
                <a:srgbClr val="000000"/>
              </a:solidFill>
              <a:latin typeface="Calibri"/>
            </a:endParaRPr>
          </a:p>
        </p:txBody>
      </p:sp>
      <p:sp>
        <p:nvSpPr>
          <p:cNvPr id="8"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defTabSz="457200">
              <a:defRPr b="1">
                <a:latin typeface="+mj-lt"/>
                <a:ea typeface="+mj-ea"/>
                <a:cs typeface="+mj-cs"/>
                <a:sym typeface="Calibri"/>
              </a:defRPr>
            </a:pPr>
            <a:r>
              <a:rPr lang="fr-FR" sz="1200" b="1" baseline="30000" dirty="0">
                <a:solidFill>
                  <a:srgbClr val="000000"/>
                </a:solidFill>
                <a:latin typeface="+mj-lt"/>
                <a:sym typeface="Calibri"/>
              </a:rPr>
              <a:t>*</a:t>
            </a:r>
            <a:r>
              <a:rPr lang="fr-FR" sz="1200" b="1" dirty="0">
                <a:solidFill>
                  <a:srgbClr val="000000"/>
                </a:solidFill>
                <a:latin typeface="+mj-lt"/>
                <a:sym typeface="Calibri"/>
              </a:rPr>
              <a:t> Four variable MDRD </a:t>
            </a:r>
            <a:r>
              <a:rPr lang="fr-FR" sz="1200" b="1" dirty="0" err="1">
                <a:solidFill>
                  <a:srgbClr val="000000"/>
                </a:solidFill>
                <a:latin typeface="+mj-lt"/>
                <a:sym typeface="Calibri"/>
              </a:rPr>
              <a:t>equation</a:t>
            </a:r>
            <a:endParaRPr lang="fr-FR" sz="1200" b="1" dirty="0">
              <a:solidFill>
                <a:srgbClr val="000000"/>
              </a:solidFill>
              <a:latin typeface="+mj-lt"/>
              <a:sym typeface="Calibri"/>
            </a:endParaRPr>
          </a:p>
          <a:p>
            <a:pPr algn="r" defTabSz="457200">
              <a:defRPr b="1">
                <a:latin typeface="+mj-lt"/>
                <a:ea typeface="+mj-ea"/>
                <a:cs typeface="+mj-cs"/>
                <a:sym typeface="Calibri"/>
              </a:defRPr>
            </a:pPr>
            <a:r>
              <a:rPr lang="sk-SK" sz="1200" b="1" baseline="30000" dirty="0">
                <a:solidFill>
                  <a:srgbClr val="000000"/>
                </a:solidFill>
                <a:latin typeface="+mj-lt"/>
                <a:sym typeface="Calibri"/>
              </a:rPr>
              <a:t>†</a:t>
            </a:r>
            <a:r>
              <a:rPr lang="fr-FR" sz="1200" b="1" dirty="0">
                <a:solidFill>
                  <a:srgbClr val="000000"/>
                </a:solidFill>
                <a:latin typeface="+mj-lt"/>
                <a:sym typeface="Calibri"/>
              </a:rPr>
              <a:t> Framingham </a:t>
            </a:r>
            <a:r>
              <a:rPr lang="fr-FR" sz="1200" b="1" dirty="0" err="1">
                <a:solidFill>
                  <a:srgbClr val="000000"/>
                </a:solidFill>
                <a:latin typeface="+mj-lt"/>
                <a:sym typeface="Calibri"/>
              </a:rPr>
              <a:t>Risk</a:t>
            </a:r>
            <a:r>
              <a:rPr lang="fr-FR" sz="1200" b="1" dirty="0">
                <a:solidFill>
                  <a:srgbClr val="000000"/>
                </a:solidFill>
                <a:latin typeface="+mj-lt"/>
                <a:sym typeface="Calibri"/>
              </a:rPr>
              <a:t> Score, D'</a:t>
            </a:r>
            <a:r>
              <a:rPr lang="fr-FR" sz="1200" b="1" dirty="0" err="1">
                <a:solidFill>
                  <a:srgbClr val="000000"/>
                </a:solidFill>
                <a:latin typeface="+mj-lt"/>
                <a:sym typeface="Calibri"/>
              </a:rPr>
              <a:t>Agastino</a:t>
            </a:r>
            <a:r>
              <a:rPr lang="fr-FR" sz="1200" b="1" dirty="0">
                <a:solidFill>
                  <a:srgbClr val="000000"/>
                </a:solidFill>
                <a:latin typeface="+mj-lt"/>
                <a:sym typeface="Calibri"/>
              </a:rPr>
              <a:t>, Circulation 2008</a:t>
            </a:r>
          </a:p>
        </p:txBody>
      </p:sp>
    </p:spTree>
    <p:extLst>
      <p:ext uri="{BB962C8B-B14F-4D97-AF65-F5344CB8AC3E}">
        <p14:creationId xmlns:p14="http://schemas.microsoft.com/office/powerpoint/2010/main" val="829255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230825"/>
            <a:ext cx="7886700" cy="861530"/>
          </a:xfrm>
        </p:spPr>
        <p:txBody>
          <a:bodyPr lIns="0" rIns="0">
            <a:noAutofit/>
          </a:bodyPr>
          <a:lstStyle/>
          <a:p>
            <a:r>
              <a:rPr lang="fr-FR" sz="3000" dirty="0"/>
              <a:t>New </a:t>
            </a:r>
            <a:r>
              <a:rPr lang="fr-FR" sz="3000" dirty="0" err="1"/>
              <a:t>Thresholds</a:t>
            </a:r>
            <a:r>
              <a:rPr lang="fr-FR" sz="3000" dirty="0"/>
              <a:t>/</a:t>
            </a:r>
            <a:r>
              <a:rPr lang="fr-FR" sz="3000" dirty="0" err="1"/>
              <a:t>Targets</a:t>
            </a:r>
            <a:r>
              <a:rPr lang="fr-FR" sz="3000" dirty="0"/>
              <a:t> for the High-</a:t>
            </a:r>
            <a:r>
              <a:rPr lang="fr-FR" sz="3000" dirty="0" err="1"/>
              <a:t>Risk</a:t>
            </a:r>
            <a:r>
              <a:rPr lang="fr-FR" sz="3000" dirty="0"/>
              <a:t> Patient</a:t>
            </a:r>
            <a:br>
              <a:rPr lang="fr-FR" sz="3000" dirty="0"/>
            </a:br>
            <a:r>
              <a:rPr lang="fr-FR" sz="3000" dirty="0"/>
              <a:t>Post-SPRINT: </a:t>
            </a:r>
            <a:r>
              <a:rPr lang="fr-FR" sz="3000" i="1" dirty="0" err="1"/>
              <a:t>Who</a:t>
            </a:r>
            <a:r>
              <a:rPr lang="fr-FR" sz="3000" i="1" dirty="0"/>
              <a:t> </a:t>
            </a:r>
            <a:r>
              <a:rPr lang="fr-FR" sz="3000" i="1" dirty="0" err="1"/>
              <a:t>does</a:t>
            </a:r>
            <a:r>
              <a:rPr lang="fr-FR" sz="3000" i="1" dirty="0"/>
              <a:t> </a:t>
            </a:r>
            <a:r>
              <a:rPr lang="fr-FR" sz="3000" i="1" dirty="0" err="1"/>
              <a:t>this</a:t>
            </a:r>
            <a:r>
              <a:rPr lang="fr-FR" sz="3000" i="1" dirty="0"/>
              <a:t> NOT </a:t>
            </a:r>
            <a:r>
              <a:rPr lang="fr-FR" sz="3000" i="1" dirty="0" err="1"/>
              <a:t>apply</a:t>
            </a:r>
            <a:r>
              <a:rPr lang="fr-FR" sz="3000" i="1" dirty="0"/>
              <a:t> to?</a:t>
            </a:r>
          </a:p>
        </p:txBody>
      </p:sp>
      <p:sp>
        <p:nvSpPr>
          <p:cNvPr id="4" name="Espace réservé du contenu 3"/>
          <p:cNvSpPr>
            <a:spLocks noGrp="1"/>
          </p:cNvSpPr>
          <p:nvPr>
            <p:ph idx="1"/>
          </p:nvPr>
        </p:nvSpPr>
        <p:spPr>
          <a:xfrm>
            <a:off x="628650" y="2356877"/>
            <a:ext cx="7886700" cy="3569214"/>
          </a:xfrm>
        </p:spPr>
        <p:txBody>
          <a:bodyPr>
            <a:noAutofit/>
          </a:bodyPr>
          <a:lstStyle/>
          <a:p>
            <a:pPr marL="225425" indent="-225425">
              <a:spcBef>
                <a:spcPts val="0"/>
              </a:spcBef>
              <a:buNone/>
            </a:pPr>
            <a:r>
              <a:rPr lang="fr-FR" sz="1600" b="1" dirty="0">
                <a:solidFill>
                  <a:schemeClr val="accent1"/>
                </a:solidFill>
              </a:rPr>
              <a:t>Limited or No Evidence:</a:t>
            </a:r>
          </a:p>
          <a:p>
            <a:pPr marL="225425" indent="-225425">
              <a:spcBef>
                <a:spcPts val="0"/>
              </a:spcBef>
            </a:pPr>
            <a:r>
              <a:rPr lang="fr-FR" sz="1600" dirty="0" err="1"/>
              <a:t>Heart</a:t>
            </a:r>
            <a:r>
              <a:rPr lang="fr-FR" sz="1600" dirty="0"/>
              <a:t> </a:t>
            </a:r>
            <a:r>
              <a:rPr lang="fr-FR" sz="1600" dirty="0" err="1"/>
              <a:t>failure</a:t>
            </a:r>
            <a:r>
              <a:rPr lang="fr-FR" sz="1600" dirty="0"/>
              <a:t> (EF &lt;35%) or </a:t>
            </a:r>
            <a:r>
              <a:rPr lang="fr-FR" sz="1600" dirty="0" err="1"/>
              <a:t>recent</a:t>
            </a:r>
            <a:r>
              <a:rPr lang="fr-FR" sz="1600" dirty="0"/>
              <a:t> MI (</a:t>
            </a:r>
            <a:r>
              <a:rPr lang="fr-FR" sz="1600" dirty="0" err="1"/>
              <a:t>within</a:t>
            </a:r>
            <a:r>
              <a:rPr lang="fr-FR" sz="1600" dirty="0"/>
              <a:t> last 3 </a:t>
            </a:r>
            <a:r>
              <a:rPr lang="fr-FR" sz="1600" dirty="0" err="1"/>
              <a:t>months</a:t>
            </a:r>
            <a:r>
              <a:rPr lang="fr-FR" sz="1600" dirty="0"/>
              <a:t>)</a:t>
            </a:r>
          </a:p>
          <a:p>
            <a:pPr marL="225425" indent="-225425">
              <a:spcBef>
                <a:spcPts val="0"/>
              </a:spcBef>
            </a:pPr>
            <a:r>
              <a:rPr lang="fr-FR" sz="1600" dirty="0"/>
              <a:t>Indication for, but not </a:t>
            </a:r>
            <a:r>
              <a:rPr lang="fr-FR" sz="1600" dirty="0" err="1"/>
              <a:t>currently</a:t>
            </a:r>
            <a:r>
              <a:rPr lang="fr-FR" sz="1600" dirty="0"/>
              <a:t> </a:t>
            </a:r>
            <a:r>
              <a:rPr lang="fr-FR" sz="1600" dirty="0" err="1"/>
              <a:t>receiving</a:t>
            </a:r>
            <a:r>
              <a:rPr lang="fr-FR" sz="1600" dirty="0"/>
              <a:t>, a beta-</a:t>
            </a:r>
            <a:r>
              <a:rPr lang="fr-FR" sz="1600" dirty="0" err="1"/>
              <a:t>blocker</a:t>
            </a:r>
            <a:endParaRPr lang="fr-FR" sz="1600" dirty="0"/>
          </a:p>
          <a:p>
            <a:pPr marL="225425" indent="-225425">
              <a:spcBef>
                <a:spcPts val="0"/>
              </a:spcBef>
              <a:spcAft>
                <a:spcPts val="1800"/>
              </a:spcAft>
            </a:pPr>
            <a:r>
              <a:rPr lang="fr-FR" sz="1600" dirty="0" err="1"/>
              <a:t>Institutionalized</a:t>
            </a:r>
            <a:r>
              <a:rPr lang="fr-FR" sz="1600" dirty="0"/>
              <a:t> </a:t>
            </a:r>
            <a:r>
              <a:rPr lang="fr-FR" sz="1600" dirty="0" err="1"/>
              <a:t>elderly</a:t>
            </a:r>
            <a:endParaRPr lang="fr-FR" sz="1600" dirty="0"/>
          </a:p>
          <a:p>
            <a:pPr marL="225425" indent="-225425">
              <a:spcBef>
                <a:spcPts val="0"/>
              </a:spcBef>
              <a:buNone/>
            </a:pPr>
            <a:r>
              <a:rPr lang="fr-FR" sz="1600" b="1" dirty="0" err="1">
                <a:solidFill>
                  <a:schemeClr val="accent1"/>
                </a:solidFill>
              </a:rPr>
              <a:t>Inconclusive</a:t>
            </a:r>
            <a:r>
              <a:rPr lang="fr-FR" sz="1600" b="1" dirty="0">
                <a:solidFill>
                  <a:schemeClr val="accent1"/>
                </a:solidFill>
              </a:rPr>
              <a:t> Evidence: </a:t>
            </a:r>
          </a:p>
          <a:p>
            <a:pPr marL="225425" indent="-225425">
              <a:spcBef>
                <a:spcPts val="0"/>
              </a:spcBef>
            </a:pPr>
            <a:r>
              <a:rPr lang="fr-FR" sz="1600" dirty="0" err="1"/>
              <a:t>Diabetes</a:t>
            </a:r>
            <a:r>
              <a:rPr lang="fr-FR" sz="1600" dirty="0"/>
              <a:t> </a:t>
            </a:r>
            <a:r>
              <a:rPr lang="fr-FR" sz="1600" dirty="0" err="1"/>
              <a:t>mellitus</a:t>
            </a:r>
            <a:endParaRPr lang="fr-FR" sz="1600" dirty="0"/>
          </a:p>
          <a:p>
            <a:pPr marL="225425" indent="-225425">
              <a:spcBef>
                <a:spcPts val="0"/>
              </a:spcBef>
            </a:pPr>
            <a:r>
              <a:rPr lang="fr-FR" sz="1600" dirty="0"/>
              <a:t>Prior stroke</a:t>
            </a:r>
          </a:p>
          <a:p>
            <a:pPr marL="225425" indent="-225425">
              <a:spcBef>
                <a:spcPts val="0"/>
              </a:spcBef>
              <a:spcAft>
                <a:spcPts val="1800"/>
              </a:spcAft>
            </a:pPr>
            <a:r>
              <a:rPr lang="fr-FR" sz="1600" dirty="0" err="1"/>
              <a:t>eGFR</a:t>
            </a:r>
            <a:r>
              <a:rPr lang="fr-FR" sz="1600" dirty="0"/>
              <a:t> &lt; 20 ml/min/1.73m</a:t>
            </a:r>
            <a:r>
              <a:rPr lang="fr-FR" sz="1600" baseline="30000" dirty="0"/>
              <a:t>2</a:t>
            </a:r>
          </a:p>
          <a:p>
            <a:pPr marL="225425" indent="-225425">
              <a:spcBef>
                <a:spcPts val="0"/>
              </a:spcBef>
              <a:buNone/>
            </a:pPr>
            <a:r>
              <a:rPr lang="fr-FR" sz="1600" b="1" dirty="0" err="1">
                <a:solidFill>
                  <a:schemeClr val="accent1"/>
                </a:solidFill>
              </a:rPr>
              <a:t>Contraindications</a:t>
            </a:r>
            <a:r>
              <a:rPr lang="fr-FR" sz="1600" b="1" dirty="0">
                <a:solidFill>
                  <a:schemeClr val="accent1"/>
                </a:solidFill>
              </a:rPr>
              <a:t>: </a:t>
            </a:r>
          </a:p>
          <a:p>
            <a:pPr marL="225425" indent="-225425">
              <a:spcBef>
                <a:spcPts val="0"/>
              </a:spcBef>
            </a:pPr>
            <a:r>
              <a:rPr lang="fr-FR" sz="1600" dirty="0"/>
              <a:t>Patient </a:t>
            </a:r>
            <a:r>
              <a:rPr lang="fr-FR" sz="1600" dirty="0" err="1"/>
              <a:t>unwilling</a:t>
            </a:r>
            <a:r>
              <a:rPr lang="fr-FR" sz="1600" dirty="0"/>
              <a:t> or </a:t>
            </a:r>
            <a:r>
              <a:rPr lang="fr-FR" sz="1600" dirty="0" err="1"/>
              <a:t>unable</a:t>
            </a:r>
            <a:r>
              <a:rPr lang="fr-FR" sz="1600" dirty="0"/>
              <a:t> to </a:t>
            </a:r>
            <a:r>
              <a:rPr lang="fr-FR" sz="1600" dirty="0" err="1"/>
              <a:t>adhere</a:t>
            </a:r>
            <a:r>
              <a:rPr lang="fr-FR" sz="1600" dirty="0"/>
              <a:t> to multiple </a:t>
            </a:r>
            <a:r>
              <a:rPr lang="fr-FR" sz="1600" dirty="0" err="1"/>
              <a:t>medications</a:t>
            </a:r>
            <a:endParaRPr lang="fr-FR" sz="1600" dirty="0"/>
          </a:p>
          <a:p>
            <a:pPr marL="225425" indent="-225425">
              <a:spcBef>
                <a:spcPts val="0"/>
              </a:spcBef>
            </a:pPr>
            <a:r>
              <a:rPr lang="fr-FR" sz="1600" dirty="0"/>
              <a:t>Standing SBP &lt;110 </a:t>
            </a:r>
            <a:r>
              <a:rPr lang="fr-FR" sz="1600" dirty="0" err="1"/>
              <a:t>mmHg</a:t>
            </a:r>
            <a:endParaRPr lang="fr-FR" sz="1600" dirty="0"/>
          </a:p>
          <a:p>
            <a:pPr marL="225425" indent="-225425">
              <a:spcBef>
                <a:spcPts val="0"/>
              </a:spcBef>
            </a:pPr>
            <a:r>
              <a:rPr lang="fr-FR" sz="1600" dirty="0" err="1"/>
              <a:t>Inability</a:t>
            </a:r>
            <a:r>
              <a:rPr lang="fr-FR" sz="1600" dirty="0"/>
              <a:t> to </a:t>
            </a:r>
            <a:r>
              <a:rPr lang="fr-FR" sz="1600" dirty="0" err="1"/>
              <a:t>measure</a:t>
            </a:r>
            <a:r>
              <a:rPr lang="fr-FR" sz="1600" dirty="0"/>
              <a:t> SBP </a:t>
            </a:r>
            <a:r>
              <a:rPr lang="fr-FR" sz="1600" dirty="0" err="1"/>
              <a:t>accurately</a:t>
            </a:r>
            <a:endParaRPr lang="fr-FR" sz="1600" dirty="0"/>
          </a:p>
          <a:p>
            <a:pPr marL="225425" indent="-225425">
              <a:spcBef>
                <a:spcPts val="0"/>
              </a:spcBef>
            </a:pPr>
            <a:r>
              <a:rPr lang="fr-FR" sz="1600" dirty="0" err="1"/>
              <a:t>Known</a:t>
            </a:r>
            <a:r>
              <a:rPr lang="fr-FR" sz="1600" dirty="0"/>
              <a:t> </a:t>
            </a:r>
            <a:r>
              <a:rPr lang="fr-FR" sz="1600" dirty="0" err="1"/>
              <a:t>secondary</a:t>
            </a:r>
            <a:r>
              <a:rPr lang="fr-FR" sz="1600" dirty="0"/>
              <a:t> cause(s) of hypertension</a:t>
            </a:r>
          </a:p>
        </p:txBody>
      </p:sp>
    </p:spTree>
    <p:extLst>
      <p:ext uri="{BB962C8B-B14F-4D97-AF65-F5344CB8AC3E}">
        <p14:creationId xmlns:p14="http://schemas.microsoft.com/office/powerpoint/2010/main" val="1409686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fr-FR" dirty="0"/>
              <a:t>Hypertension 2017</a:t>
            </a:r>
          </a:p>
        </p:txBody>
      </p:sp>
      <p:sp>
        <p:nvSpPr>
          <p:cNvPr id="4" name="Espace réservé du contenu 3"/>
          <p:cNvSpPr>
            <a:spLocks noGrp="1"/>
          </p:cNvSpPr>
          <p:nvPr>
            <p:ph idx="1"/>
          </p:nvPr>
        </p:nvSpPr>
        <p:spPr/>
        <p:txBody>
          <a:bodyPr/>
          <a:lstStyle/>
          <a:p>
            <a:pPr marL="0" indent="0">
              <a:spcBef>
                <a:spcPts val="1800"/>
              </a:spcBef>
              <a:buNone/>
            </a:pPr>
            <a:r>
              <a:rPr lang="fr-FR" b="1" dirty="0" err="1">
                <a:solidFill>
                  <a:schemeClr val="accent1"/>
                </a:solidFill>
              </a:rPr>
              <a:t>What’s</a:t>
            </a:r>
            <a:r>
              <a:rPr lang="fr-FR" b="1" dirty="0">
                <a:solidFill>
                  <a:schemeClr val="accent1"/>
                </a:solidFill>
              </a:rPr>
              <a:t> new?</a:t>
            </a:r>
          </a:p>
          <a:p>
            <a:pPr>
              <a:spcBef>
                <a:spcPts val="1800"/>
              </a:spcBef>
            </a:pPr>
            <a:r>
              <a:rPr lang="fr-FR" dirty="0"/>
              <a:t>Longer acting (</a:t>
            </a:r>
            <a:r>
              <a:rPr lang="fr-FR" dirty="0" err="1"/>
              <a:t>thiazide-like</a:t>
            </a:r>
            <a:r>
              <a:rPr lang="fr-FR" dirty="0"/>
              <a:t>) </a:t>
            </a:r>
            <a:r>
              <a:rPr lang="fr-FR" dirty="0" err="1"/>
              <a:t>diuretics</a:t>
            </a:r>
            <a:r>
              <a:rPr lang="fr-FR" dirty="0"/>
              <a:t> are </a:t>
            </a:r>
            <a:r>
              <a:rPr lang="fr-FR" dirty="0" err="1"/>
              <a:t>preferred</a:t>
            </a:r>
            <a:r>
              <a:rPr lang="fr-FR" dirty="0"/>
              <a:t> </a:t>
            </a:r>
            <a:br>
              <a:rPr lang="fr-FR" dirty="0"/>
            </a:br>
            <a:r>
              <a:rPr lang="fr-FR" dirty="0"/>
              <a:t>vs. </a:t>
            </a:r>
            <a:r>
              <a:rPr lang="fr-FR" dirty="0" err="1"/>
              <a:t>shorter</a:t>
            </a:r>
            <a:r>
              <a:rPr lang="fr-FR" dirty="0"/>
              <a:t> acting (</a:t>
            </a:r>
            <a:r>
              <a:rPr lang="fr-FR" dirty="0" err="1"/>
              <a:t>thiazides</a:t>
            </a:r>
            <a:r>
              <a:rPr lang="fr-FR" dirty="0"/>
              <a:t>)  </a:t>
            </a:r>
          </a:p>
          <a:p>
            <a:pPr>
              <a:spcBef>
                <a:spcPts val="1800"/>
              </a:spcBef>
            </a:pPr>
            <a:r>
              <a:rPr lang="fr-FR" dirty="0">
                <a:solidFill>
                  <a:schemeClr val="bg1">
                    <a:lumMod val="65000"/>
                  </a:schemeClr>
                </a:solidFill>
              </a:rPr>
              <a:t>Single </a:t>
            </a:r>
            <a:r>
              <a:rPr lang="fr-FR" dirty="0" err="1">
                <a:solidFill>
                  <a:schemeClr val="bg1">
                    <a:lumMod val="65000"/>
                  </a:schemeClr>
                </a:solidFill>
              </a:rPr>
              <a:t>pill</a:t>
            </a:r>
            <a:r>
              <a:rPr lang="fr-FR" dirty="0">
                <a:solidFill>
                  <a:schemeClr val="bg1">
                    <a:lumMod val="65000"/>
                  </a:schemeClr>
                </a:solidFill>
              </a:rPr>
              <a:t> </a:t>
            </a:r>
            <a:r>
              <a:rPr lang="fr-FR" dirty="0" err="1">
                <a:solidFill>
                  <a:schemeClr val="bg1">
                    <a:lumMod val="65000"/>
                  </a:schemeClr>
                </a:solidFill>
              </a:rPr>
              <a:t>combinations</a:t>
            </a:r>
            <a:r>
              <a:rPr lang="fr-FR" dirty="0">
                <a:solidFill>
                  <a:schemeClr val="bg1">
                    <a:lumMod val="65000"/>
                  </a:schemeClr>
                </a:solidFill>
              </a:rPr>
              <a:t> </a:t>
            </a:r>
            <a:r>
              <a:rPr lang="fr-FR" dirty="0" err="1">
                <a:solidFill>
                  <a:schemeClr val="bg1">
                    <a:lumMod val="65000"/>
                  </a:schemeClr>
                </a:solidFill>
              </a:rPr>
              <a:t>should</a:t>
            </a:r>
            <a:r>
              <a:rPr lang="fr-FR" dirty="0">
                <a:solidFill>
                  <a:schemeClr val="bg1">
                    <a:lumMod val="65000"/>
                  </a:schemeClr>
                </a:solidFill>
              </a:rPr>
              <a:t> </a:t>
            </a:r>
            <a:r>
              <a:rPr lang="fr-FR" dirty="0" err="1">
                <a:solidFill>
                  <a:schemeClr val="bg1">
                    <a:lumMod val="65000"/>
                  </a:schemeClr>
                </a:solidFill>
              </a:rPr>
              <a:t>be</a:t>
            </a:r>
            <a:r>
              <a:rPr lang="fr-FR" dirty="0">
                <a:solidFill>
                  <a:schemeClr val="bg1">
                    <a:lumMod val="65000"/>
                  </a:schemeClr>
                </a:solidFill>
              </a:rPr>
              <a:t> </a:t>
            </a:r>
            <a:r>
              <a:rPr lang="fr-FR" dirty="0" err="1">
                <a:solidFill>
                  <a:schemeClr val="bg1">
                    <a:lumMod val="65000"/>
                  </a:schemeClr>
                </a:solidFill>
              </a:rPr>
              <a:t>used</a:t>
            </a:r>
            <a:r>
              <a:rPr lang="fr-FR" dirty="0">
                <a:solidFill>
                  <a:schemeClr val="bg1">
                    <a:lumMod val="65000"/>
                  </a:schemeClr>
                </a:solidFill>
              </a:rPr>
              <a:t> as a first line </a:t>
            </a:r>
            <a:r>
              <a:rPr lang="fr-FR" dirty="0" err="1">
                <a:solidFill>
                  <a:schemeClr val="bg1">
                    <a:lumMod val="65000"/>
                  </a:schemeClr>
                </a:solidFill>
              </a:rPr>
              <a:t>treatment</a:t>
            </a:r>
            <a:r>
              <a:rPr lang="fr-FR" dirty="0">
                <a:solidFill>
                  <a:schemeClr val="bg1">
                    <a:lumMod val="65000"/>
                  </a:schemeClr>
                </a:solidFill>
              </a:rPr>
              <a:t> (</a:t>
            </a:r>
            <a:r>
              <a:rPr lang="fr-FR" dirty="0" err="1">
                <a:solidFill>
                  <a:schemeClr val="bg1">
                    <a:lumMod val="65000"/>
                  </a:schemeClr>
                </a:solidFill>
              </a:rPr>
              <a:t>regardless</a:t>
            </a:r>
            <a:r>
              <a:rPr lang="fr-FR" dirty="0">
                <a:solidFill>
                  <a:schemeClr val="bg1">
                    <a:lumMod val="65000"/>
                  </a:schemeClr>
                </a:solidFill>
              </a:rPr>
              <a:t> of the </a:t>
            </a:r>
            <a:r>
              <a:rPr lang="fr-FR" dirty="0" err="1">
                <a:solidFill>
                  <a:schemeClr val="bg1">
                    <a:lumMod val="65000"/>
                  </a:schemeClr>
                </a:solidFill>
              </a:rPr>
              <a:t>extent</a:t>
            </a:r>
            <a:r>
              <a:rPr lang="fr-FR" dirty="0">
                <a:solidFill>
                  <a:schemeClr val="bg1">
                    <a:lumMod val="65000"/>
                  </a:schemeClr>
                </a:solidFill>
              </a:rPr>
              <a:t> of BP </a:t>
            </a:r>
            <a:r>
              <a:rPr lang="fr-FR" dirty="0" err="1">
                <a:solidFill>
                  <a:schemeClr val="bg1">
                    <a:lumMod val="65000"/>
                  </a:schemeClr>
                </a:solidFill>
              </a:rPr>
              <a:t>elevation</a:t>
            </a:r>
            <a:r>
              <a:rPr lang="fr-FR" dirty="0">
                <a:solidFill>
                  <a:schemeClr val="bg1">
                    <a:lumMod val="65000"/>
                  </a:schemeClr>
                </a:solidFill>
              </a:rPr>
              <a:t>) </a:t>
            </a:r>
          </a:p>
        </p:txBody>
      </p:sp>
    </p:spTree>
    <p:extLst>
      <p:ext uri="{BB962C8B-B14F-4D97-AF65-F5344CB8AC3E}">
        <p14:creationId xmlns:p14="http://schemas.microsoft.com/office/powerpoint/2010/main" val="873146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628650" y="1195200"/>
            <a:ext cx="7886700" cy="861530"/>
          </a:xfrm>
        </p:spPr>
        <p:txBody>
          <a:bodyPr anchor="t">
            <a:noAutofit/>
          </a:bodyPr>
          <a:lstStyle/>
          <a:p>
            <a:r>
              <a:rPr lang="fr-FR" dirty="0"/>
              <a:t>Longer-acting </a:t>
            </a:r>
            <a:r>
              <a:rPr lang="fr-FR" dirty="0" err="1"/>
              <a:t>Diuretics</a:t>
            </a:r>
            <a:r>
              <a:rPr lang="fr-FR" dirty="0"/>
              <a:t> </a:t>
            </a:r>
            <a:r>
              <a:rPr lang="fr-FR" dirty="0" err="1"/>
              <a:t>Should</a:t>
            </a:r>
            <a:r>
              <a:rPr lang="fr-FR" dirty="0"/>
              <a:t> </a:t>
            </a:r>
            <a:r>
              <a:rPr lang="fr-FR" dirty="0" err="1"/>
              <a:t>be</a:t>
            </a:r>
            <a:r>
              <a:rPr lang="fr-FR" dirty="0"/>
              <a:t> </a:t>
            </a:r>
            <a:r>
              <a:rPr lang="fr-FR" dirty="0" err="1"/>
              <a:t>Preferred</a:t>
            </a:r>
            <a:r>
              <a:rPr lang="fr-FR" dirty="0"/>
              <a:t/>
            </a:r>
            <a:br>
              <a:rPr lang="fr-FR" dirty="0"/>
            </a:br>
            <a:r>
              <a:rPr lang="fr-FR" sz="2200" dirty="0"/>
              <a:t>(i.e., </a:t>
            </a:r>
            <a:r>
              <a:rPr lang="fr-FR" sz="2200" dirty="0" err="1"/>
              <a:t>thiazide-like</a:t>
            </a:r>
            <a:r>
              <a:rPr lang="fr-FR" sz="2200" dirty="0"/>
              <a:t> are </a:t>
            </a:r>
            <a:r>
              <a:rPr lang="fr-FR" sz="2200" dirty="0" err="1"/>
              <a:t>preferred</a:t>
            </a:r>
            <a:r>
              <a:rPr lang="fr-FR" sz="2200" dirty="0"/>
              <a:t> to </a:t>
            </a:r>
            <a:r>
              <a:rPr lang="fr-FR" sz="2200" dirty="0" err="1"/>
              <a:t>thiazides</a:t>
            </a:r>
            <a:r>
              <a:rPr lang="fr-FR" sz="2200" dirty="0"/>
              <a:t>)</a:t>
            </a:r>
          </a:p>
        </p:txBody>
      </p:sp>
      <p:sp>
        <p:nvSpPr>
          <p:cNvPr id="6" name="Espace réservé du contenu 5"/>
          <p:cNvSpPr>
            <a:spLocks noGrp="1"/>
          </p:cNvSpPr>
          <p:nvPr>
            <p:ph idx="1"/>
          </p:nvPr>
        </p:nvSpPr>
        <p:spPr>
          <a:xfrm>
            <a:off x="616775" y="2528888"/>
            <a:ext cx="7886700" cy="3569214"/>
          </a:xfrm>
        </p:spPr>
        <p:txBody>
          <a:bodyPr/>
          <a:lstStyle/>
          <a:p>
            <a:pPr marL="0" indent="0">
              <a:spcBef>
                <a:spcPts val="300"/>
              </a:spcBef>
              <a:buNone/>
            </a:pPr>
            <a:r>
              <a:rPr lang="fr-FR" i="1" dirty="0">
                <a:solidFill>
                  <a:schemeClr val="accent1"/>
                </a:solidFill>
              </a:rPr>
              <a:t>Longer-acting </a:t>
            </a:r>
            <a:r>
              <a:rPr lang="fr-FR" i="1" dirty="0"/>
              <a:t>(</a:t>
            </a:r>
            <a:r>
              <a:rPr lang="fr-FR" i="1" dirty="0" err="1"/>
              <a:t>thiazide-like</a:t>
            </a:r>
            <a:r>
              <a:rPr lang="fr-FR" i="1" dirty="0"/>
              <a:t>): </a:t>
            </a:r>
            <a:r>
              <a:rPr lang="fr-FR" dirty="0" err="1"/>
              <a:t>chlorthalidone</a:t>
            </a:r>
            <a:r>
              <a:rPr lang="fr-FR" dirty="0"/>
              <a:t>, </a:t>
            </a:r>
            <a:r>
              <a:rPr lang="fr-FR" dirty="0" err="1"/>
              <a:t>indapamide</a:t>
            </a:r>
            <a:endParaRPr lang="fr-FR" dirty="0"/>
          </a:p>
          <a:p>
            <a:pPr>
              <a:spcBef>
                <a:spcPts val="300"/>
              </a:spcBef>
            </a:pPr>
            <a:endParaRPr lang="fr-FR" dirty="0"/>
          </a:p>
          <a:p>
            <a:pPr marL="0" indent="0">
              <a:spcBef>
                <a:spcPts val="300"/>
              </a:spcBef>
              <a:buNone/>
            </a:pPr>
            <a:r>
              <a:rPr lang="fr-FR" i="1" dirty="0" err="1">
                <a:solidFill>
                  <a:schemeClr val="accent1"/>
                </a:solidFill>
              </a:rPr>
              <a:t>Shorter</a:t>
            </a:r>
            <a:r>
              <a:rPr lang="fr-FR" i="1" dirty="0">
                <a:solidFill>
                  <a:schemeClr val="accent1"/>
                </a:solidFill>
              </a:rPr>
              <a:t>-acting</a:t>
            </a:r>
            <a:r>
              <a:rPr lang="fr-FR" i="1" dirty="0"/>
              <a:t> (</a:t>
            </a:r>
            <a:r>
              <a:rPr lang="fr-FR" i="1" dirty="0" err="1"/>
              <a:t>thiazides</a:t>
            </a:r>
            <a:r>
              <a:rPr lang="fr-FR" i="1" dirty="0"/>
              <a:t>): </a:t>
            </a:r>
            <a:r>
              <a:rPr lang="fr-FR" dirty="0" err="1"/>
              <a:t>hydrochlorothiazide</a:t>
            </a:r>
            <a:endParaRPr lang="fr-FR" dirty="0"/>
          </a:p>
        </p:txBody>
      </p:sp>
    </p:spTree>
    <p:extLst>
      <p:ext uri="{BB962C8B-B14F-4D97-AF65-F5344CB8AC3E}">
        <p14:creationId xmlns:p14="http://schemas.microsoft.com/office/powerpoint/2010/main" val="1775818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Content Placeholder 6"/>
          <p:cNvSpPr>
            <a:spLocks noGrp="1"/>
          </p:cNvSpPr>
          <p:nvPr>
            <p:ph idx="1"/>
          </p:nvPr>
        </p:nvSpPr>
        <p:spPr>
          <a:xfrm>
            <a:off x="628650" y="2528888"/>
            <a:ext cx="7886700" cy="3795712"/>
          </a:xfrm>
        </p:spPr>
        <p:txBody>
          <a:bodyPr>
            <a:noAutofit/>
          </a:bodyPr>
          <a:lstStyle/>
          <a:p>
            <a:pPr marL="228600" indent="-228600">
              <a:spcAft>
                <a:spcPts val="600"/>
              </a:spcAft>
            </a:pPr>
            <a:r>
              <a:rPr lang="en-US" altLang="en-US" sz="1800" b="1" dirty="0"/>
              <a:t>Design:</a:t>
            </a:r>
            <a:r>
              <a:rPr lang="en-US" altLang="en-US" sz="1800" dirty="0"/>
              <a:t> Meta-analysis of 21 RCTs of BP lowering comparing thiazide-type </a:t>
            </a:r>
            <a:br>
              <a:rPr lang="en-US" altLang="en-US" sz="1800" dirty="0"/>
            </a:br>
            <a:r>
              <a:rPr lang="en-US" altLang="en-US" sz="1800" dirty="0"/>
              <a:t>or thiazide-like diuretics vs. placebo or another antihypertensive on </a:t>
            </a:r>
            <a:br>
              <a:rPr lang="en-US" altLang="en-US" sz="1800" dirty="0"/>
            </a:br>
            <a:r>
              <a:rPr lang="en-US" altLang="en-US" sz="1800" dirty="0"/>
              <a:t>CV events and mortality</a:t>
            </a:r>
          </a:p>
          <a:p>
            <a:pPr marL="228600" indent="-228600">
              <a:spcAft>
                <a:spcPts val="600"/>
              </a:spcAft>
            </a:pPr>
            <a:r>
              <a:rPr lang="en-US" altLang="en-US" sz="1800" dirty="0"/>
              <a:t>&gt;500,000 person-years of observation combined</a:t>
            </a:r>
          </a:p>
          <a:p>
            <a:pPr marL="228600" indent="-228600">
              <a:spcAft>
                <a:spcPts val="600"/>
              </a:spcAft>
            </a:pPr>
            <a:r>
              <a:rPr lang="en-US" altLang="en-US" sz="1800" dirty="0"/>
              <a:t>Thiazide-type:</a:t>
            </a:r>
          </a:p>
          <a:p>
            <a:pPr marL="668338" lvl="1" indent="-211138">
              <a:spcBef>
                <a:spcPts val="0"/>
              </a:spcBef>
              <a:spcAft>
                <a:spcPts val="600"/>
              </a:spcAft>
            </a:pPr>
            <a:r>
              <a:rPr lang="en-US" altLang="en-US" sz="1600" dirty="0"/>
              <a:t>Hydrochlorothiazide</a:t>
            </a:r>
          </a:p>
          <a:p>
            <a:pPr marL="668338" lvl="1" indent="-211138">
              <a:spcBef>
                <a:spcPts val="0"/>
              </a:spcBef>
              <a:spcAft>
                <a:spcPts val="600"/>
              </a:spcAft>
            </a:pPr>
            <a:r>
              <a:rPr lang="en-US" altLang="en-US" sz="1600" dirty="0" err="1"/>
              <a:t>Bendrofluazide</a:t>
            </a:r>
            <a:endParaRPr lang="en-US" altLang="en-US" sz="1600" dirty="0"/>
          </a:p>
          <a:p>
            <a:pPr marL="668338" lvl="1" indent="-211138">
              <a:spcBef>
                <a:spcPts val="0"/>
              </a:spcBef>
              <a:spcAft>
                <a:spcPts val="600"/>
              </a:spcAft>
            </a:pPr>
            <a:r>
              <a:rPr lang="en-US" altLang="en-US" sz="1600" dirty="0" err="1"/>
              <a:t>Chlorothiazide</a:t>
            </a:r>
            <a:endParaRPr lang="en-US" altLang="en-US" sz="1600" dirty="0"/>
          </a:p>
          <a:p>
            <a:pPr marL="228600" indent="-228600">
              <a:spcAft>
                <a:spcPts val="600"/>
              </a:spcAft>
            </a:pPr>
            <a:r>
              <a:rPr lang="en-US" altLang="en-US" sz="1800" dirty="0"/>
              <a:t>Thiazide-like:</a:t>
            </a:r>
          </a:p>
          <a:p>
            <a:pPr marL="668338" lvl="1" indent="-211138">
              <a:spcBef>
                <a:spcPts val="0"/>
              </a:spcBef>
              <a:spcAft>
                <a:spcPts val="600"/>
              </a:spcAft>
            </a:pPr>
            <a:r>
              <a:rPr lang="en-US" altLang="en-US" sz="1600" dirty="0" err="1"/>
              <a:t>Indapamide</a:t>
            </a:r>
            <a:endParaRPr lang="en-US" altLang="en-US" sz="1600" dirty="0"/>
          </a:p>
          <a:p>
            <a:pPr marL="668338" lvl="1" indent="-211138">
              <a:spcBef>
                <a:spcPts val="0"/>
              </a:spcBef>
              <a:spcAft>
                <a:spcPts val="600"/>
              </a:spcAft>
            </a:pPr>
            <a:r>
              <a:rPr lang="en-US" altLang="en-US" sz="1600" dirty="0" err="1"/>
              <a:t>Chlorthalidone</a:t>
            </a:r>
            <a:endParaRPr lang="en-US" altLang="en-US" sz="1600" dirty="0"/>
          </a:p>
        </p:txBody>
      </p:sp>
      <p:sp>
        <p:nvSpPr>
          <p:cNvPr id="2" name="Titre 1"/>
          <p:cNvSpPr>
            <a:spLocks noGrp="1"/>
          </p:cNvSpPr>
          <p:nvPr>
            <p:ph type="title"/>
          </p:nvPr>
        </p:nvSpPr>
        <p:spPr>
          <a:xfrm>
            <a:off x="628650" y="1195200"/>
            <a:ext cx="7886700" cy="861530"/>
          </a:xfrm>
        </p:spPr>
        <p:txBody>
          <a:bodyPr>
            <a:noAutofit/>
          </a:bodyPr>
          <a:lstStyle/>
          <a:p>
            <a:r>
              <a:rPr lang="fr-FR" dirty="0" err="1"/>
              <a:t>Thiazide</a:t>
            </a:r>
            <a:r>
              <a:rPr lang="fr-FR" dirty="0"/>
              <a:t>-type vs. </a:t>
            </a:r>
            <a:r>
              <a:rPr lang="fr-FR" dirty="0" err="1"/>
              <a:t>Thiazide-like</a:t>
            </a:r>
            <a:r>
              <a:rPr lang="fr-FR" dirty="0"/>
              <a:t> </a:t>
            </a:r>
            <a:r>
              <a:rPr lang="fr-FR" dirty="0" err="1"/>
              <a:t>Diuretics</a:t>
            </a:r>
            <a:r>
              <a:rPr lang="fr-FR" dirty="0"/>
              <a:t>: </a:t>
            </a:r>
            <a:br>
              <a:rPr lang="fr-FR" dirty="0"/>
            </a:br>
            <a:r>
              <a:rPr lang="fr-FR" dirty="0"/>
              <a:t>CV Events and </a:t>
            </a:r>
            <a:r>
              <a:rPr lang="fr-FR" dirty="0" err="1"/>
              <a:t>Mortality</a:t>
            </a:r>
            <a:r>
              <a:rPr lang="fr-FR" dirty="0"/>
              <a:t> Meta-</a:t>
            </a:r>
            <a:r>
              <a:rPr lang="fr-FR" dirty="0" err="1"/>
              <a:t>analysis</a:t>
            </a:r>
            <a:endParaRPr lang="fr-FR" dirty="0"/>
          </a:p>
        </p:txBody>
      </p:sp>
      <p:sp>
        <p:nvSpPr>
          <p:cNvPr id="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err="1">
                <a:ea typeface="MS PGothic" panose="020B0600070205080204" pitchFamily="34" charset="-128"/>
                <a:cs typeface="Helvetica"/>
              </a:rPr>
              <a:t>Olde</a:t>
            </a:r>
            <a:r>
              <a:rPr lang="en-US" altLang="en-US" sz="1200" dirty="0">
                <a:ea typeface="MS PGothic" panose="020B0600070205080204" pitchFamily="34" charset="-128"/>
                <a:cs typeface="Helvetica"/>
              </a:rPr>
              <a:t> </a:t>
            </a:r>
            <a:r>
              <a:rPr lang="en-US" altLang="en-US" sz="1200" dirty="0" err="1">
                <a:ea typeface="MS PGothic" panose="020B0600070205080204" pitchFamily="34" charset="-128"/>
                <a:cs typeface="Helvetica"/>
              </a:rPr>
              <a:t>Engberink</a:t>
            </a:r>
            <a:r>
              <a:rPr lang="en-US" altLang="en-US" sz="1200" dirty="0">
                <a:ea typeface="MS PGothic" panose="020B0600070205080204" pitchFamily="34" charset="-128"/>
                <a:cs typeface="Helvetica"/>
              </a:rPr>
              <a:t> RH. </a:t>
            </a:r>
            <a:r>
              <a:rPr lang="en-US" altLang="en-US" sz="1200" i="1" dirty="0">
                <a:ea typeface="MS PGothic" panose="020B0600070205080204" pitchFamily="34" charset="-128"/>
                <a:cs typeface="Helvetica"/>
              </a:rPr>
              <a:t>Hypertension</a:t>
            </a:r>
            <a:r>
              <a:rPr lang="en-US" altLang="en-US" sz="1200" dirty="0">
                <a:ea typeface="MS PGothic" panose="020B0600070205080204" pitchFamily="34" charset="-128"/>
                <a:cs typeface="Helvetica"/>
              </a:rPr>
              <a:t> 2015;65(5):1033-40</a:t>
            </a:r>
            <a:endParaRPr lang="en-US" altLang="en-US" sz="1100" b="1" i="1" dirty="0">
              <a:latin typeface="Arial" panose="020B0604020202020204" pitchFamily="34" charset="0"/>
              <a:ea typeface="MS PGothic" panose="020B0600070205080204" pitchFamily="34" charset="-128"/>
              <a:cs typeface="Helvetica"/>
            </a:endParaRPr>
          </a:p>
        </p:txBody>
      </p:sp>
    </p:spTree>
    <p:extLst>
      <p:ext uri="{BB962C8B-B14F-4D97-AF65-F5344CB8AC3E}">
        <p14:creationId xmlns:p14="http://schemas.microsoft.com/office/powerpoint/2010/main" val="24557373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026000"/>
            <a:ext cx="7886700" cy="861530"/>
          </a:xfrm>
        </p:spPr>
        <p:txBody>
          <a:bodyPr/>
          <a:lstStyle/>
          <a:p>
            <a:r>
              <a:rPr lang="fr-FR" dirty="0" err="1"/>
              <a:t>Diuretic</a:t>
            </a:r>
            <a:r>
              <a:rPr lang="fr-FR" dirty="0"/>
              <a:t> Type Meta-</a:t>
            </a:r>
            <a:r>
              <a:rPr lang="fr-FR" dirty="0" err="1"/>
              <a:t>Analysis</a:t>
            </a:r>
            <a:r>
              <a:rPr lang="fr-FR" dirty="0"/>
              <a:t> vs. Placebo</a:t>
            </a:r>
          </a:p>
        </p:txBody>
      </p:sp>
      <p:sp>
        <p:nvSpPr>
          <p:cNvPr id="14339" name="Content Placeholder 7"/>
          <p:cNvSpPr>
            <a:spLocks noGrp="1"/>
          </p:cNvSpPr>
          <p:nvPr>
            <p:ph idx="1"/>
          </p:nvPr>
        </p:nvSpPr>
        <p:spPr>
          <a:xfrm>
            <a:off x="628650" y="2250000"/>
            <a:ext cx="7886700" cy="3569214"/>
          </a:xfrm>
        </p:spPr>
        <p:txBody>
          <a:bodyPr>
            <a:normAutofit/>
          </a:bodyPr>
          <a:lstStyle/>
          <a:p>
            <a:r>
              <a:rPr lang="en-US" altLang="en-US" sz="2200" b="1" u="sng" dirty="0"/>
              <a:t>Both</a:t>
            </a:r>
            <a:r>
              <a:rPr lang="en-US" altLang="en-US" sz="2200" dirty="0"/>
              <a:t> types of diuretics reduced CV events, cerebrovascular events, and HF </a:t>
            </a:r>
          </a:p>
          <a:p>
            <a:r>
              <a:rPr lang="en-US" altLang="en-US" sz="2200" b="1" u="sng" dirty="0"/>
              <a:t>Only</a:t>
            </a:r>
            <a:r>
              <a:rPr lang="en-US" altLang="en-US" sz="2200" b="1" dirty="0"/>
              <a:t> thiazide-</a:t>
            </a:r>
            <a:r>
              <a:rPr lang="en-US" altLang="en-US" sz="2200" b="1" i="1" dirty="0"/>
              <a:t>like</a:t>
            </a:r>
            <a:r>
              <a:rPr lang="en-US" altLang="en-US" sz="2200" b="1" dirty="0"/>
              <a:t> diuretics </a:t>
            </a:r>
            <a:r>
              <a:rPr lang="en-US" altLang="en-US" sz="2200" dirty="0"/>
              <a:t>additionally reduced coronary </a:t>
            </a:r>
            <a:br>
              <a:rPr lang="en-US" altLang="en-US" sz="2200" dirty="0"/>
            </a:br>
            <a:r>
              <a:rPr lang="en-US" altLang="en-US" sz="2200" dirty="0"/>
              <a:t>events and all-cause mortality</a:t>
            </a:r>
          </a:p>
        </p:txBody>
      </p:sp>
      <p:graphicFrame>
        <p:nvGraphicFramePr>
          <p:cNvPr id="10" name="Table 228"/>
          <p:cNvGraphicFramePr/>
          <p:nvPr>
            <p:extLst>
              <p:ext uri="{D42A27DB-BD31-4B8C-83A1-F6EECF244321}">
                <p14:modId xmlns:p14="http://schemas.microsoft.com/office/powerpoint/2010/main" val="1434515208"/>
              </p:ext>
            </p:extLst>
          </p:nvPr>
        </p:nvGraphicFramePr>
        <p:xfrm>
          <a:off x="1046375" y="3968618"/>
          <a:ext cx="7013544" cy="2187720"/>
        </p:xfrm>
        <a:graphic>
          <a:graphicData uri="http://schemas.openxmlformats.org/drawingml/2006/table">
            <a:tbl>
              <a:tblPr firstRow="1" bandRow="1">
                <a:tableStyleId>{C083E6E3-FA7D-4D7B-A595-EF9225AFEA82}</a:tableStyleId>
              </a:tblPr>
              <a:tblGrid>
                <a:gridCol w="2337848">
                  <a:extLst>
                    <a:ext uri="{9D8B030D-6E8A-4147-A177-3AD203B41FA5}">
                      <a16:colId xmlns="" xmlns:a16="http://schemas.microsoft.com/office/drawing/2014/main" val="20000"/>
                    </a:ext>
                  </a:extLst>
                </a:gridCol>
                <a:gridCol w="2337848">
                  <a:extLst>
                    <a:ext uri="{9D8B030D-6E8A-4147-A177-3AD203B41FA5}">
                      <a16:colId xmlns="" xmlns:a16="http://schemas.microsoft.com/office/drawing/2014/main" val="20001"/>
                    </a:ext>
                  </a:extLst>
                </a:gridCol>
                <a:gridCol w="2337848">
                  <a:extLst>
                    <a:ext uri="{9D8B030D-6E8A-4147-A177-3AD203B41FA5}">
                      <a16:colId xmlns="" xmlns:a16="http://schemas.microsoft.com/office/drawing/2014/main" val="20002"/>
                    </a:ext>
                  </a:extLst>
                </a:gridCol>
              </a:tblGrid>
              <a:tr h="364620">
                <a:tc>
                  <a:txBody>
                    <a:bodyPr/>
                    <a:lstStyle/>
                    <a:p>
                      <a:pPr algn="l" defTabSz="457200">
                        <a:defRPr sz="1800"/>
                      </a:pPr>
                      <a:r>
                        <a:rPr lang="fr-FR" sz="1700" dirty="0">
                          <a:solidFill>
                            <a:schemeClr val="bg1"/>
                          </a:solidFill>
                        </a:rPr>
                        <a:t>Event</a:t>
                      </a:r>
                      <a:endParaRPr sz="17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lang="fr-FR" sz="1700" dirty="0" err="1">
                          <a:solidFill>
                            <a:schemeClr val="bg1"/>
                          </a:solidFill>
                        </a:rPr>
                        <a:t>Thiazide</a:t>
                      </a:r>
                      <a:r>
                        <a:rPr lang="fr-FR" sz="1700" dirty="0">
                          <a:solidFill>
                            <a:schemeClr val="bg1"/>
                          </a:solidFill>
                        </a:rPr>
                        <a:t>-Type</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sz="1800"/>
                      </a:pPr>
                      <a:r>
                        <a:rPr lang="en-US" sz="1700" dirty="0">
                          <a:solidFill>
                            <a:schemeClr val="bg1"/>
                          </a:solidFill>
                        </a:rPr>
                        <a:t>Thiazide-Like</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extLst>
                  <a:ext uri="{0D108BD9-81ED-4DB2-BD59-A6C34878D82A}">
                    <a16:rowId xmlns="" xmlns:a16="http://schemas.microsoft.com/office/drawing/2014/main" val="10000"/>
                  </a:ext>
                </a:extLst>
              </a:tr>
              <a:tr h="364620">
                <a:tc>
                  <a:txBody>
                    <a:bodyPr/>
                    <a:lstStyle/>
                    <a:p>
                      <a:r>
                        <a:rPr lang="en-US" sz="1700" dirty="0"/>
                        <a:t>CV</a:t>
                      </a:r>
                    </a:p>
                  </a:txBody>
                  <a:tcPr marT="45733" marB="45733" anchor="ctr">
                    <a:lnT w="12700" cmpd="sng">
                      <a:noFill/>
                    </a:lnT>
                  </a:tcPr>
                </a:tc>
                <a:tc>
                  <a:txBody>
                    <a:bodyPr/>
                    <a:lstStyle/>
                    <a:p>
                      <a:pPr algn="ctr"/>
                      <a:r>
                        <a:rPr lang="en-US" sz="1700" b="1" dirty="0"/>
                        <a:t>0.67 (.56-.81)</a:t>
                      </a:r>
                    </a:p>
                  </a:txBody>
                  <a:tcPr marT="45733" marB="45733" anchor="ctr">
                    <a:lnT w="12700" cmpd="sng">
                      <a:noFill/>
                    </a:lnT>
                  </a:tcPr>
                </a:tc>
                <a:tc>
                  <a:txBody>
                    <a:bodyPr/>
                    <a:lstStyle/>
                    <a:p>
                      <a:pPr algn="ctr"/>
                      <a:r>
                        <a:rPr lang="en-US" sz="1700" b="1" dirty="0"/>
                        <a:t>0.67 (0.60-0.75)</a:t>
                      </a:r>
                    </a:p>
                  </a:txBody>
                  <a:tcPr marT="45733" marB="45733" anchor="ctr">
                    <a:lnT w="12700" cmpd="sng">
                      <a:noFill/>
                    </a:lnT>
                  </a:tcPr>
                </a:tc>
                <a:extLst>
                  <a:ext uri="{0D108BD9-81ED-4DB2-BD59-A6C34878D82A}">
                    <a16:rowId xmlns="" xmlns:a16="http://schemas.microsoft.com/office/drawing/2014/main" val="10001"/>
                  </a:ext>
                </a:extLst>
              </a:tr>
              <a:tr h="364620">
                <a:tc>
                  <a:txBody>
                    <a:bodyPr/>
                    <a:lstStyle/>
                    <a:p>
                      <a:r>
                        <a:rPr lang="en-US" sz="1700" dirty="0"/>
                        <a:t>Coronary </a:t>
                      </a:r>
                    </a:p>
                  </a:txBody>
                  <a:tcPr marT="45733" marB="45733" anchor="ctr"/>
                </a:tc>
                <a:tc>
                  <a:txBody>
                    <a:bodyPr/>
                    <a:lstStyle/>
                    <a:p>
                      <a:pPr algn="ctr"/>
                      <a:r>
                        <a:rPr lang="en-US" sz="1700" dirty="0"/>
                        <a:t>0.81 (0.63-1.05)</a:t>
                      </a:r>
                    </a:p>
                  </a:txBody>
                  <a:tcPr marT="45733" marB="45733" anchor="ctr"/>
                </a:tc>
                <a:tc>
                  <a:txBody>
                    <a:bodyPr/>
                    <a:lstStyle/>
                    <a:p>
                      <a:pPr algn="ctr"/>
                      <a:r>
                        <a:rPr lang="en-US" sz="1700" b="1" dirty="0"/>
                        <a:t>0.76 (0.61-0.96)</a:t>
                      </a:r>
                    </a:p>
                  </a:txBody>
                  <a:tcPr marT="45733" marB="45733" anchor="ctr"/>
                </a:tc>
                <a:extLst>
                  <a:ext uri="{0D108BD9-81ED-4DB2-BD59-A6C34878D82A}">
                    <a16:rowId xmlns="" xmlns:a16="http://schemas.microsoft.com/office/drawing/2014/main" val="10002"/>
                  </a:ext>
                </a:extLst>
              </a:tr>
              <a:tr h="364620">
                <a:tc>
                  <a:txBody>
                    <a:bodyPr/>
                    <a:lstStyle/>
                    <a:p>
                      <a:r>
                        <a:rPr lang="en-US" sz="1700" dirty="0"/>
                        <a:t>Cerebrovascular</a:t>
                      </a:r>
                    </a:p>
                  </a:txBody>
                  <a:tcPr marT="45733" marB="45733" anchor="ctr"/>
                </a:tc>
                <a:tc>
                  <a:txBody>
                    <a:bodyPr/>
                    <a:lstStyle/>
                    <a:p>
                      <a:pPr algn="ctr"/>
                      <a:r>
                        <a:rPr lang="en-US" sz="1700" b="1" dirty="0"/>
                        <a:t>0.52 (0.38-0.69)</a:t>
                      </a:r>
                    </a:p>
                  </a:txBody>
                  <a:tcPr marT="45733" marB="45733" anchor="ctr"/>
                </a:tc>
                <a:tc>
                  <a:txBody>
                    <a:bodyPr/>
                    <a:lstStyle/>
                    <a:p>
                      <a:pPr algn="ctr"/>
                      <a:r>
                        <a:rPr lang="en-US" sz="1700" b="1" dirty="0"/>
                        <a:t>0.68 (0.57-0.80)</a:t>
                      </a:r>
                    </a:p>
                  </a:txBody>
                  <a:tcPr marT="45733" marB="45733" anchor="ctr"/>
                </a:tc>
                <a:extLst>
                  <a:ext uri="{0D108BD9-81ED-4DB2-BD59-A6C34878D82A}">
                    <a16:rowId xmlns="" xmlns:a16="http://schemas.microsoft.com/office/drawing/2014/main" val="10003"/>
                  </a:ext>
                </a:extLst>
              </a:tr>
              <a:tr h="364620">
                <a:tc>
                  <a:txBody>
                    <a:bodyPr/>
                    <a:lstStyle/>
                    <a:p>
                      <a:r>
                        <a:rPr lang="en-US" sz="1700" dirty="0"/>
                        <a:t>Heart Failure</a:t>
                      </a:r>
                    </a:p>
                  </a:txBody>
                  <a:tcPr marT="45733" marB="45733" anchor="ctr"/>
                </a:tc>
                <a:tc>
                  <a:txBody>
                    <a:bodyPr/>
                    <a:lstStyle/>
                    <a:p>
                      <a:pPr algn="ctr"/>
                      <a:r>
                        <a:rPr lang="en-US" sz="1700" b="1" dirty="0"/>
                        <a:t>0.36 (0.16-0.84)</a:t>
                      </a:r>
                    </a:p>
                  </a:txBody>
                  <a:tcPr marT="45733" marB="4573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t>0.47 (0.36-0.61)</a:t>
                      </a:r>
                    </a:p>
                  </a:txBody>
                  <a:tcPr marT="45733" marB="45733" anchor="ctr"/>
                </a:tc>
                <a:extLst>
                  <a:ext uri="{0D108BD9-81ED-4DB2-BD59-A6C34878D82A}">
                    <a16:rowId xmlns="" xmlns:a16="http://schemas.microsoft.com/office/drawing/2014/main" val="10004"/>
                  </a:ext>
                </a:extLst>
              </a:tr>
              <a:tr h="364620">
                <a:tc>
                  <a:txBody>
                    <a:bodyPr/>
                    <a:lstStyle/>
                    <a:p>
                      <a:r>
                        <a:rPr lang="en-US" sz="1700" dirty="0"/>
                        <a:t>All-cause Mortality</a:t>
                      </a:r>
                    </a:p>
                  </a:txBody>
                  <a:tcPr marT="45733" marB="45733" anchor="ctr"/>
                </a:tc>
                <a:tc>
                  <a:txBody>
                    <a:bodyPr/>
                    <a:lstStyle/>
                    <a:p>
                      <a:pPr algn="ctr"/>
                      <a:r>
                        <a:rPr lang="en-US" sz="1700" dirty="0"/>
                        <a:t>0.86 (0.75-1.00)</a:t>
                      </a:r>
                    </a:p>
                  </a:txBody>
                  <a:tcPr marT="45733" marB="45733" anchor="ctr"/>
                </a:tc>
                <a:tc>
                  <a:txBody>
                    <a:bodyPr/>
                    <a:lstStyle/>
                    <a:p>
                      <a:pPr algn="ctr"/>
                      <a:r>
                        <a:rPr lang="en-US" sz="1700" b="1" dirty="0"/>
                        <a:t>0.84 (0.74-0.96)</a:t>
                      </a:r>
                    </a:p>
                  </a:txBody>
                  <a:tcPr marT="45733" marB="45733" anchor="ctr"/>
                </a:tc>
                <a:extLst>
                  <a:ext uri="{0D108BD9-81ED-4DB2-BD59-A6C34878D82A}">
                    <a16:rowId xmlns="" xmlns:a16="http://schemas.microsoft.com/office/drawing/2014/main" val="10005"/>
                  </a:ext>
                </a:extLst>
              </a:tr>
            </a:tbl>
          </a:graphicData>
        </a:graphic>
      </p:graphicFrame>
      <p:sp>
        <p:nvSpPr>
          <p:cNvPr id="6"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err="1">
                <a:ea typeface="MS PGothic" panose="020B0600070205080204" pitchFamily="34" charset="-128"/>
                <a:cs typeface="Helvetica"/>
              </a:rPr>
              <a:t>Olde</a:t>
            </a:r>
            <a:r>
              <a:rPr lang="en-US" altLang="en-US" sz="1200" dirty="0">
                <a:ea typeface="MS PGothic" panose="020B0600070205080204" pitchFamily="34" charset="-128"/>
                <a:cs typeface="Helvetica"/>
              </a:rPr>
              <a:t> </a:t>
            </a:r>
            <a:r>
              <a:rPr lang="en-US" altLang="en-US" sz="1200" dirty="0" err="1">
                <a:ea typeface="MS PGothic" panose="020B0600070205080204" pitchFamily="34" charset="-128"/>
                <a:cs typeface="Helvetica"/>
              </a:rPr>
              <a:t>Engberink</a:t>
            </a:r>
            <a:r>
              <a:rPr lang="en-US" altLang="en-US" sz="1200" dirty="0">
                <a:ea typeface="MS PGothic" panose="020B0600070205080204" pitchFamily="34" charset="-128"/>
                <a:cs typeface="Helvetica"/>
              </a:rPr>
              <a:t> RH. </a:t>
            </a:r>
            <a:r>
              <a:rPr lang="en-US" altLang="en-US" sz="1200" i="1" dirty="0">
                <a:ea typeface="MS PGothic" panose="020B0600070205080204" pitchFamily="34" charset="-128"/>
                <a:cs typeface="Helvetica"/>
              </a:rPr>
              <a:t>Hypertension</a:t>
            </a:r>
            <a:r>
              <a:rPr lang="en-US" altLang="en-US" sz="1200" dirty="0">
                <a:ea typeface="MS PGothic" panose="020B0600070205080204" pitchFamily="34" charset="-128"/>
                <a:cs typeface="Helvetica"/>
              </a:rPr>
              <a:t> 2015;65(5):1033-40</a:t>
            </a:r>
            <a:endParaRPr lang="en-US" altLang="en-US" sz="1100" b="1" i="1" dirty="0">
              <a:latin typeface="Arial" panose="020B0604020202020204" pitchFamily="34" charset="0"/>
              <a:ea typeface="MS PGothic" panose="020B0600070205080204" pitchFamily="34" charset="-128"/>
              <a:cs typeface="Helvetica"/>
            </a:endParaRPr>
          </a:p>
        </p:txBody>
      </p:sp>
    </p:spTree>
    <p:extLst>
      <p:ext uri="{BB962C8B-B14F-4D97-AF65-F5344CB8AC3E}">
        <p14:creationId xmlns:p14="http://schemas.microsoft.com/office/powerpoint/2010/main" val="3903906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28650" y="3200400"/>
            <a:ext cx="7886700" cy="3833093"/>
          </a:xfrm>
        </p:spPr>
        <p:txBody>
          <a:bodyPr>
            <a:noAutofit/>
          </a:bodyPr>
          <a:lstStyle/>
          <a:p>
            <a:pPr marL="266700" indent="-266700">
              <a:spcAft>
                <a:spcPts val="600"/>
              </a:spcAft>
            </a:pPr>
            <a:r>
              <a:rPr lang="en-US" sz="1800" b="1" dirty="0"/>
              <a:t>Design:</a:t>
            </a:r>
            <a:r>
              <a:rPr lang="en-US" sz="1800" dirty="0"/>
              <a:t> Meta-analysis of 14 RCTs (n=883) comparing HCTZ vs. indapamide/chlorthalidone on BP reduction</a:t>
            </a:r>
          </a:p>
          <a:p>
            <a:pPr lvl="1">
              <a:spcBef>
                <a:spcPts val="0"/>
              </a:spcBef>
              <a:spcAft>
                <a:spcPts val="600"/>
              </a:spcAft>
            </a:pPr>
            <a:r>
              <a:rPr lang="en-US" sz="1600" dirty="0"/>
              <a:t>Compared according to 3 different dose levels: HCTZ 12.5, 25, 50 mg; </a:t>
            </a:r>
            <a:br>
              <a:rPr lang="en-US" sz="1600" dirty="0"/>
            </a:br>
            <a:r>
              <a:rPr lang="en-US" sz="1600" dirty="0" err="1"/>
              <a:t>chlorthalidone</a:t>
            </a:r>
            <a:r>
              <a:rPr lang="en-US" sz="1600" dirty="0"/>
              <a:t> 6.25, 12.5, 25 mg; indapamide 1.5, 2, 2.5 mg</a:t>
            </a:r>
          </a:p>
          <a:p>
            <a:pPr marL="266700" indent="-266700">
              <a:spcAft>
                <a:spcPts val="600"/>
              </a:spcAft>
            </a:pPr>
            <a:r>
              <a:rPr lang="en-US" sz="1800" b="1" dirty="0"/>
              <a:t>SBP reduction: </a:t>
            </a:r>
          </a:p>
          <a:p>
            <a:pPr lvl="1">
              <a:spcBef>
                <a:spcPts val="0"/>
              </a:spcBef>
              <a:spcAft>
                <a:spcPts val="600"/>
              </a:spcAft>
            </a:pPr>
            <a:r>
              <a:rPr lang="en-US" sz="1600" dirty="0"/>
              <a:t>Indapamide vs. HCTZ: −5.1 mmHg (p=0.004)</a:t>
            </a:r>
          </a:p>
          <a:p>
            <a:pPr lvl="1">
              <a:spcBef>
                <a:spcPts val="0"/>
              </a:spcBef>
              <a:spcAft>
                <a:spcPts val="600"/>
              </a:spcAft>
            </a:pPr>
            <a:r>
              <a:rPr lang="en-US" sz="1600" dirty="0"/>
              <a:t>Chlorthalidone vs. HCTZ: −3.6 mmHg (p=0.052)</a:t>
            </a:r>
          </a:p>
          <a:p>
            <a:pPr marL="266700" indent="-266700">
              <a:spcAft>
                <a:spcPts val="600"/>
              </a:spcAft>
            </a:pPr>
            <a:r>
              <a:rPr lang="en-US" sz="1800" b="1" dirty="0"/>
              <a:t>Metabolic effects:</a:t>
            </a:r>
          </a:p>
          <a:p>
            <a:pPr lvl="1">
              <a:spcBef>
                <a:spcPts val="0"/>
              </a:spcBef>
              <a:spcAft>
                <a:spcPts val="600"/>
              </a:spcAft>
            </a:pPr>
            <a:r>
              <a:rPr lang="en-US" sz="1600" dirty="0"/>
              <a:t>No differences between HCTZ vs. indapamide in adverse effects (K+, Na+, Cr, BG, cholesterol, uric acid); no data for HCTZ vs. chlorthalidone</a:t>
            </a:r>
          </a:p>
        </p:txBody>
      </p:sp>
      <p:grpSp>
        <p:nvGrpSpPr>
          <p:cNvPr id="3" name="Grouper 2"/>
          <p:cNvGrpSpPr/>
          <p:nvPr/>
        </p:nvGrpSpPr>
        <p:grpSpPr>
          <a:xfrm>
            <a:off x="914400" y="1196009"/>
            <a:ext cx="7372350" cy="1775792"/>
            <a:chOff x="628650" y="1219200"/>
            <a:chExt cx="7886700" cy="1899685"/>
          </a:xfrm>
        </p:grpSpPr>
        <p:pic>
          <p:nvPicPr>
            <p:cNvPr id="5" name="Content Placeholder 4" descr="Screen Shot 2016-10-06 at 5.52.35 PM.png"/>
            <p:cNvPicPr>
              <a:picLocks noChangeAspect="1"/>
            </p:cNvPicPr>
            <p:nvPr/>
          </p:nvPicPr>
          <p:blipFill rotWithShape="1">
            <a:blip r:embed="rId3" cstate="print"/>
            <a:srcRect b="76010"/>
            <a:stretch/>
          </p:blipFill>
          <p:spPr>
            <a:xfrm>
              <a:off x="628650" y="1219200"/>
              <a:ext cx="7886700" cy="533400"/>
            </a:xfrm>
            <a:prstGeom prst="rect">
              <a:avLst/>
            </a:prstGeom>
          </p:spPr>
        </p:pic>
        <p:pic>
          <p:nvPicPr>
            <p:cNvPr id="6" name="Content Placeholder 4" descr="Screen Shot 2016-10-06 at 5.52.35 PM.png"/>
            <p:cNvPicPr>
              <a:picLocks noChangeAspect="1"/>
            </p:cNvPicPr>
            <p:nvPr/>
          </p:nvPicPr>
          <p:blipFill rotWithShape="1">
            <a:blip r:embed="rId3" cstate="print"/>
            <a:srcRect t="34271" b="4040"/>
            <a:stretch/>
          </p:blipFill>
          <p:spPr>
            <a:xfrm>
              <a:off x="628650" y="1747285"/>
              <a:ext cx="7886700" cy="1371600"/>
            </a:xfrm>
            <a:prstGeom prst="rect">
              <a:avLst/>
            </a:prstGeom>
          </p:spPr>
        </p:pic>
      </p:grpSp>
      <p:sp>
        <p:nvSpPr>
          <p:cNvPr id="8"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nb-NO" altLang="en-US" sz="1200" dirty="0" err="1">
                <a:ea typeface="MS PGothic" panose="020B0600070205080204" pitchFamily="34" charset="-128"/>
                <a:cs typeface="Helvetica"/>
              </a:rPr>
              <a:t>Roush</a:t>
            </a:r>
            <a:r>
              <a:rPr lang="nb-NO" altLang="en-US" sz="1200" dirty="0">
                <a:ea typeface="MS PGothic" panose="020B0600070205080204" pitchFamily="34" charset="-128"/>
                <a:cs typeface="Helvetica"/>
              </a:rPr>
              <a:t> GC, et al. </a:t>
            </a:r>
            <a:r>
              <a:rPr lang="nb-NO" altLang="en-US" sz="1200" i="1" dirty="0" err="1">
                <a:ea typeface="MS PGothic" panose="020B0600070205080204" pitchFamily="34" charset="-128"/>
                <a:cs typeface="Helvetica"/>
              </a:rPr>
              <a:t>Hypertension</a:t>
            </a:r>
            <a:r>
              <a:rPr lang="nb-NO" altLang="en-US" sz="1200" i="1" dirty="0">
                <a:ea typeface="MS PGothic" panose="020B0600070205080204" pitchFamily="34" charset="-128"/>
                <a:cs typeface="Helvetica"/>
              </a:rPr>
              <a:t>.</a:t>
            </a:r>
            <a:r>
              <a:rPr lang="nb-NO" altLang="en-US" sz="1200" dirty="0">
                <a:ea typeface="MS PGothic" panose="020B0600070205080204" pitchFamily="34" charset="-128"/>
                <a:cs typeface="Helvetica"/>
              </a:rPr>
              <a:t> 2015 May;65(5):1041-6 </a:t>
            </a:r>
          </a:p>
        </p:txBody>
      </p:sp>
    </p:spTree>
    <p:extLst>
      <p:ext uri="{BB962C8B-B14F-4D97-AF65-F5344CB8AC3E}">
        <p14:creationId xmlns:p14="http://schemas.microsoft.com/office/powerpoint/2010/main" val="85730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628650" y="2528888"/>
            <a:ext cx="7886700" cy="4024312"/>
          </a:xfrm>
        </p:spPr>
        <p:txBody>
          <a:bodyPr>
            <a:normAutofit fontScale="92500" lnSpcReduction="10000"/>
          </a:bodyPr>
          <a:lstStyle/>
          <a:p>
            <a:pPr>
              <a:spcBef>
                <a:spcPts val="900"/>
              </a:spcBef>
            </a:pPr>
            <a:r>
              <a:rPr lang="en-US" altLang="en-US" dirty="0"/>
              <a:t>Meta-analysis </a:t>
            </a:r>
          </a:p>
          <a:p>
            <a:pPr>
              <a:spcBef>
                <a:spcPts val="900"/>
              </a:spcBef>
            </a:pPr>
            <a:r>
              <a:rPr lang="en-US" altLang="en-US" dirty="0"/>
              <a:t>Used 3 dose levels to try to standardize dosing</a:t>
            </a:r>
          </a:p>
          <a:p>
            <a:pPr lvl="1">
              <a:spcBef>
                <a:spcPts val="900"/>
              </a:spcBef>
            </a:pPr>
            <a:r>
              <a:rPr lang="en-US" altLang="en-US" dirty="0"/>
              <a:t>Hydrochlorothiazide (12.5/25/50 mg)</a:t>
            </a:r>
          </a:p>
          <a:p>
            <a:pPr lvl="1">
              <a:spcBef>
                <a:spcPts val="900"/>
              </a:spcBef>
            </a:pPr>
            <a:r>
              <a:rPr lang="en-US" altLang="en-US" dirty="0" err="1"/>
              <a:t>Chlorthalidone</a:t>
            </a:r>
            <a:r>
              <a:rPr lang="en-US" altLang="en-US" dirty="0"/>
              <a:t> (6.25/12.5/25 mg)</a:t>
            </a:r>
          </a:p>
          <a:p>
            <a:pPr lvl="1">
              <a:spcBef>
                <a:spcPts val="900"/>
              </a:spcBef>
            </a:pPr>
            <a:r>
              <a:rPr lang="en-US" altLang="en-US" dirty="0" err="1"/>
              <a:t>Indapamide</a:t>
            </a:r>
            <a:r>
              <a:rPr lang="en-US" altLang="en-US" dirty="0"/>
              <a:t> (1.5/2.0/2.5 mg)</a:t>
            </a:r>
          </a:p>
          <a:p>
            <a:pPr lvl="1">
              <a:spcBef>
                <a:spcPts val="900"/>
              </a:spcBef>
            </a:pPr>
            <a:r>
              <a:rPr lang="en-US" altLang="en-US" dirty="0"/>
              <a:t>Outcomes: </a:t>
            </a:r>
          </a:p>
          <a:p>
            <a:pPr lvl="2">
              <a:spcBef>
                <a:spcPts val="900"/>
              </a:spcBef>
            </a:pPr>
            <a:r>
              <a:rPr lang="en-US" altLang="en-US" dirty="0"/>
              <a:t>BP lowering</a:t>
            </a:r>
          </a:p>
          <a:p>
            <a:pPr lvl="2">
              <a:spcBef>
                <a:spcPts val="900"/>
              </a:spcBef>
            </a:pPr>
            <a:r>
              <a:rPr lang="en-US" altLang="en-US" dirty="0"/>
              <a:t>Metabolic</a:t>
            </a:r>
          </a:p>
          <a:p>
            <a:pPr lvl="2">
              <a:spcBef>
                <a:spcPts val="900"/>
              </a:spcBef>
            </a:pPr>
            <a:r>
              <a:rPr lang="en-US" altLang="en-US" dirty="0"/>
              <a:t>CV events</a:t>
            </a:r>
          </a:p>
        </p:txBody>
      </p:sp>
      <p:sp>
        <p:nvSpPr>
          <p:cNvPr id="2" name="Titre 1"/>
          <p:cNvSpPr>
            <a:spLocks noGrp="1"/>
          </p:cNvSpPr>
          <p:nvPr>
            <p:ph type="title"/>
          </p:nvPr>
        </p:nvSpPr>
        <p:spPr>
          <a:xfrm>
            <a:off x="628650" y="1195200"/>
            <a:ext cx="7886700" cy="861530"/>
          </a:xfrm>
        </p:spPr>
        <p:txBody>
          <a:bodyPr>
            <a:noAutofit/>
          </a:bodyPr>
          <a:lstStyle/>
          <a:p>
            <a:r>
              <a:rPr lang="fr-FR" dirty="0"/>
              <a:t>Head-to-Head for BP </a:t>
            </a:r>
            <a:r>
              <a:rPr lang="fr-FR" dirty="0" err="1"/>
              <a:t>Lowering</a:t>
            </a:r>
            <a:r>
              <a:rPr lang="fr-FR" dirty="0"/>
              <a:t>: </a:t>
            </a:r>
            <a:br>
              <a:rPr lang="fr-FR" dirty="0"/>
            </a:br>
            <a:r>
              <a:rPr lang="fr-FR" dirty="0"/>
              <a:t>HCTZ vs. </a:t>
            </a:r>
            <a:r>
              <a:rPr lang="fr-FR" dirty="0" err="1"/>
              <a:t>Chlorthalidone</a:t>
            </a:r>
            <a:r>
              <a:rPr lang="fr-FR" dirty="0"/>
              <a:t> or </a:t>
            </a:r>
            <a:r>
              <a:rPr lang="fr-FR" dirty="0" err="1"/>
              <a:t>Indapamide</a:t>
            </a:r>
            <a:endParaRPr lang="fr-FR" dirty="0"/>
          </a:p>
        </p:txBody>
      </p:sp>
      <p:sp>
        <p:nvSpPr>
          <p:cNvPr id="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nb-NO" altLang="en-US" sz="1200" dirty="0" err="1">
                <a:ea typeface="MS PGothic" panose="020B0600070205080204" pitchFamily="34" charset="-128"/>
                <a:cs typeface="Helvetica"/>
              </a:rPr>
              <a:t>Roush</a:t>
            </a:r>
            <a:r>
              <a:rPr lang="nb-NO" altLang="en-US" sz="1200" dirty="0">
                <a:ea typeface="MS PGothic" panose="020B0600070205080204" pitchFamily="34" charset="-128"/>
                <a:cs typeface="Helvetica"/>
              </a:rPr>
              <a:t> GC et al. </a:t>
            </a:r>
            <a:r>
              <a:rPr lang="nb-NO" altLang="en-US" sz="1200" i="1" dirty="0" err="1">
                <a:ea typeface="MS PGothic" panose="020B0600070205080204" pitchFamily="34" charset="-128"/>
                <a:cs typeface="Helvetica"/>
              </a:rPr>
              <a:t>Hypertension</a:t>
            </a:r>
            <a:r>
              <a:rPr lang="nb-NO" altLang="en-US" sz="1200" dirty="0">
                <a:ea typeface="MS PGothic" panose="020B0600070205080204" pitchFamily="34" charset="-128"/>
                <a:cs typeface="Helvetica"/>
              </a:rPr>
              <a:t> 2015;65:1041-6 </a:t>
            </a:r>
          </a:p>
        </p:txBody>
      </p:sp>
    </p:spTree>
    <p:extLst>
      <p:ext uri="{BB962C8B-B14F-4D97-AF65-F5344CB8AC3E}">
        <p14:creationId xmlns:p14="http://schemas.microsoft.com/office/powerpoint/2010/main" val="19304177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28650" y="574106"/>
            <a:ext cx="7886700" cy="1200151"/>
          </a:xfrm>
        </p:spPr>
        <p:txBody>
          <a:bodyPr>
            <a:noAutofit/>
          </a:bodyPr>
          <a:lstStyle/>
          <a:p>
            <a:r>
              <a:rPr lang="fr-FR" sz="2800" dirty="0"/>
              <a:t>For BP </a:t>
            </a:r>
            <a:r>
              <a:rPr lang="fr-FR" sz="2800" dirty="0" err="1"/>
              <a:t>Lowering</a:t>
            </a:r>
            <a:r>
              <a:rPr lang="fr-FR" sz="2800" dirty="0"/>
              <a:t>, </a:t>
            </a:r>
            <a:br>
              <a:rPr lang="fr-FR" sz="2800" dirty="0"/>
            </a:br>
            <a:r>
              <a:rPr lang="fr-FR" sz="2800" dirty="0" err="1"/>
              <a:t>Hydrochlorothiazide</a:t>
            </a:r>
            <a:r>
              <a:rPr lang="fr-FR" sz="2800" dirty="0"/>
              <a:t> </a:t>
            </a:r>
            <a:r>
              <a:rPr lang="fr-FR" sz="2800" dirty="0" err="1"/>
              <a:t>is</a:t>
            </a:r>
            <a:r>
              <a:rPr lang="fr-FR" sz="2800" dirty="0"/>
              <a:t> LESS Effective </a:t>
            </a:r>
            <a:br>
              <a:rPr lang="fr-FR" sz="2800" dirty="0"/>
            </a:br>
            <a:r>
              <a:rPr lang="fr-FR" sz="2800" dirty="0" err="1"/>
              <a:t>than</a:t>
            </a:r>
            <a:r>
              <a:rPr lang="fr-FR" sz="2800" dirty="0"/>
              <a:t> </a:t>
            </a:r>
            <a:r>
              <a:rPr lang="fr-FR" sz="2800" dirty="0" err="1"/>
              <a:t>Indapamide</a:t>
            </a:r>
            <a:r>
              <a:rPr lang="fr-FR" sz="2800" dirty="0"/>
              <a:t> or </a:t>
            </a:r>
            <a:r>
              <a:rPr lang="fr-FR" sz="2800" dirty="0" err="1"/>
              <a:t>Chlorthalidone</a:t>
            </a:r>
            <a:endParaRPr lang="fr-FR" sz="2800" dirty="0"/>
          </a:p>
        </p:txBody>
      </p:sp>
      <p:pic>
        <p:nvPicPr>
          <p:cNvPr id="8" name="Picture 7" descr="Screen Shot 2016-10-12 at 1.12.21 AM.png"/>
          <p:cNvPicPr>
            <a:picLocks noChangeAspect="1"/>
          </p:cNvPicPr>
          <p:nvPr/>
        </p:nvPicPr>
        <p:blipFill rotWithShape="1">
          <a:blip r:embed="rId3" cstate="print"/>
          <a:srcRect t="7405" b="9921"/>
          <a:stretch/>
        </p:blipFill>
        <p:spPr>
          <a:xfrm>
            <a:off x="609600" y="4651718"/>
            <a:ext cx="7924800" cy="1672882"/>
          </a:xfrm>
          <a:prstGeom prst="rect">
            <a:avLst/>
          </a:prstGeom>
        </p:spPr>
      </p:pic>
      <p:pic>
        <p:nvPicPr>
          <p:cNvPr id="10" name="Picture 9" descr="Screen Shot 2016-10-12 at 1.11.58 AM.png"/>
          <p:cNvPicPr>
            <a:picLocks noChangeAspect="1"/>
          </p:cNvPicPr>
          <p:nvPr/>
        </p:nvPicPr>
        <p:blipFill rotWithShape="1">
          <a:blip r:embed="rId4" cstate="print"/>
          <a:srcRect t="4271" b="5469"/>
          <a:stretch/>
        </p:blipFill>
        <p:spPr>
          <a:xfrm>
            <a:off x="533400" y="1856788"/>
            <a:ext cx="8102862" cy="2486612"/>
          </a:xfrm>
          <a:prstGeom prst="rect">
            <a:avLst/>
          </a:prstGeom>
        </p:spPr>
      </p:pic>
      <p:sp>
        <p:nvSpPr>
          <p:cNvPr id="12" name="Content Placeholder 6"/>
          <p:cNvSpPr txBox="1">
            <a:spLocks/>
          </p:cNvSpPr>
          <p:nvPr/>
        </p:nvSpPr>
        <p:spPr>
          <a:xfrm>
            <a:off x="304800" y="4191000"/>
            <a:ext cx="8229600" cy="752947"/>
          </a:xfrm>
          <a:prstGeom prst="rect">
            <a:avLst/>
          </a:prstGeom>
        </p:spPr>
        <p:txBody>
          <a:bodyPr vert="horz" lIns="0" tIns="45720" rIns="0" bIns="45720" rtlCol="0">
            <a:noAutofit/>
          </a:bodyPr>
          <a:lstStyle/>
          <a:p>
            <a:pPr marR="0" lvl="0" algn="l" defTabSz="914400" rtl="0" eaLnBrk="1" fontAlgn="auto" latinLnBrk="0" hangingPunct="1">
              <a:lnSpc>
                <a:spcPct val="100000"/>
              </a:lnSpc>
              <a:spcBef>
                <a:spcPct val="20000"/>
              </a:spcBef>
              <a:spcAft>
                <a:spcPts val="0"/>
              </a:spcAft>
              <a:buClr>
                <a:srgbClr val="AB1E28"/>
              </a:buClr>
              <a:buSzTx/>
              <a:tabLst/>
              <a:defRPr/>
            </a:pPr>
            <a:r>
              <a:rPr kumimoji="0" lang="en-US" sz="2000" b="0" i="0" u="none" strike="noStrike" kern="1200" cap="none" spc="0" normalizeH="0" baseline="0" noProof="0" dirty="0">
                <a:ln>
                  <a:noFill/>
                </a:ln>
                <a:solidFill>
                  <a:srgbClr val="C00000"/>
                </a:solidFill>
                <a:effectLst/>
                <a:uLnTx/>
                <a:uFillTx/>
                <a:latin typeface="Calibri"/>
                <a:ea typeface="+mn-ea"/>
                <a:cs typeface="+mn-cs"/>
              </a:rPr>
              <a:t>Indapamide more effective than HCTZ (p=0.004</a:t>
            </a:r>
            <a:r>
              <a:rPr kumimoji="0" lang="en-US" sz="2400" b="0" i="0" u="none" strike="noStrike" kern="1200" cap="none" spc="0" normalizeH="0" baseline="0" noProof="0" dirty="0">
                <a:ln>
                  <a:noFill/>
                </a:ln>
                <a:solidFill>
                  <a:srgbClr val="C00000"/>
                </a:solidFill>
                <a:effectLst/>
                <a:uLnTx/>
                <a:uFillTx/>
                <a:latin typeface="Calibri"/>
                <a:ea typeface="+mn-ea"/>
                <a:cs typeface="+mn-cs"/>
              </a:rPr>
              <a:t>)</a:t>
            </a:r>
          </a:p>
        </p:txBody>
      </p:sp>
      <p:sp>
        <p:nvSpPr>
          <p:cNvPr id="13"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nb-NO" altLang="en-US" sz="1200" dirty="0" err="1">
                <a:ea typeface="MS PGothic" panose="020B0600070205080204" pitchFamily="34" charset="-128"/>
                <a:cs typeface="Helvetica"/>
              </a:rPr>
              <a:t>Roush</a:t>
            </a:r>
            <a:r>
              <a:rPr lang="nb-NO" altLang="en-US" sz="1200" dirty="0">
                <a:ea typeface="MS PGothic" panose="020B0600070205080204" pitchFamily="34" charset="-128"/>
                <a:cs typeface="Helvetica"/>
              </a:rPr>
              <a:t> GC et al. </a:t>
            </a:r>
            <a:r>
              <a:rPr lang="nb-NO" altLang="en-US" sz="1200" i="1" dirty="0" err="1">
                <a:ea typeface="MS PGothic" panose="020B0600070205080204" pitchFamily="34" charset="-128"/>
                <a:cs typeface="Helvetica"/>
              </a:rPr>
              <a:t>Hypertension</a:t>
            </a:r>
            <a:r>
              <a:rPr lang="nb-NO" altLang="en-US" sz="1200" dirty="0">
                <a:ea typeface="MS PGothic" panose="020B0600070205080204" pitchFamily="34" charset="-128"/>
                <a:cs typeface="Helvetica"/>
              </a:rPr>
              <a:t> 2015;65:1041-6 </a:t>
            </a:r>
          </a:p>
        </p:txBody>
      </p:sp>
      <p:sp>
        <p:nvSpPr>
          <p:cNvPr id="9" name="Content Placeholder 6"/>
          <p:cNvSpPr>
            <a:spLocks noGrp="1"/>
          </p:cNvSpPr>
          <p:nvPr>
            <p:ph idx="1"/>
          </p:nvPr>
        </p:nvSpPr>
        <p:spPr>
          <a:xfrm>
            <a:off x="228600" y="6248400"/>
            <a:ext cx="5791200" cy="477420"/>
          </a:xfrm>
        </p:spPr>
        <p:txBody>
          <a:bodyPr>
            <a:noAutofit/>
          </a:bodyPr>
          <a:lstStyle/>
          <a:p>
            <a:pPr marL="0" indent="0">
              <a:buNone/>
            </a:pPr>
            <a:r>
              <a:rPr lang="en-US" sz="2000" dirty="0">
                <a:solidFill>
                  <a:srgbClr val="C00000"/>
                </a:solidFill>
              </a:rPr>
              <a:t>Chlorthalidone more effective than HCTZ (p=0.052)</a:t>
            </a:r>
          </a:p>
        </p:txBody>
      </p:sp>
    </p:spTree>
    <p:extLst>
      <p:ext uri="{BB962C8B-B14F-4D97-AF65-F5344CB8AC3E}">
        <p14:creationId xmlns:p14="http://schemas.microsoft.com/office/powerpoint/2010/main" val="2932148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286000"/>
            <a:ext cx="8324896" cy="3657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re 1"/>
          <p:cNvSpPr>
            <a:spLocks noGrp="1"/>
          </p:cNvSpPr>
          <p:nvPr>
            <p:ph type="title"/>
          </p:nvPr>
        </p:nvSpPr>
        <p:spPr>
          <a:xfrm>
            <a:off x="628650" y="1195200"/>
            <a:ext cx="7886700" cy="861530"/>
          </a:xfrm>
        </p:spPr>
        <p:txBody>
          <a:bodyPr>
            <a:noAutofit/>
          </a:bodyPr>
          <a:lstStyle/>
          <a:p>
            <a:r>
              <a:rPr lang="fr-FR" dirty="0" err="1"/>
              <a:t>Indapamide</a:t>
            </a:r>
            <a:r>
              <a:rPr lang="fr-FR" dirty="0"/>
              <a:t> and </a:t>
            </a:r>
            <a:r>
              <a:rPr lang="fr-FR" dirty="0" err="1"/>
              <a:t>Hydrochorothiazide</a:t>
            </a:r>
            <a:r>
              <a:rPr lang="fr-FR" dirty="0"/>
              <a:t> have </a:t>
            </a:r>
            <a:r>
              <a:rPr lang="fr-FR" dirty="0" err="1"/>
              <a:t>Similar</a:t>
            </a:r>
            <a:r>
              <a:rPr lang="fr-FR" dirty="0"/>
              <a:t> </a:t>
            </a:r>
            <a:r>
              <a:rPr lang="fr-FR" dirty="0" err="1"/>
              <a:t>Effects</a:t>
            </a:r>
            <a:r>
              <a:rPr lang="fr-FR" dirty="0"/>
              <a:t> on </a:t>
            </a:r>
            <a:r>
              <a:rPr lang="fr-FR" dirty="0" err="1"/>
              <a:t>Serum</a:t>
            </a:r>
            <a:r>
              <a:rPr lang="fr-FR" dirty="0"/>
              <a:t> Potassium Levels</a:t>
            </a:r>
          </a:p>
        </p:txBody>
      </p:sp>
      <p:sp>
        <p:nvSpPr>
          <p:cNvPr id="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nb-NO" altLang="en-US" sz="1200" dirty="0" err="1">
                <a:ea typeface="MS PGothic" panose="020B0600070205080204" pitchFamily="34" charset="-128"/>
                <a:cs typeface="Helvetica"/>
              </a:rPr>
              <a:t>Roush</a:t>
            </a:r>
            <a:r>
              <a:rPr lang="nb-NO" altLang="en-US" sz="1200" dirty="0">
                <a:ea typeface="MS PGothic" panose="020B0600070205080204" pitchFamily="34" charset="-128"/>
                <a:cs typeface="Helvetica"/>
              </a:rPr>
              <a:t> et al. </a:t>
            </a:r>
            <a:r>
              <a:rPr lang="nb-NO" altLang="en-US" sz="1200" i="1" dirty="0" err="1">
                <a:ea typeface="MS PGothic" panose="020B0600070205080204" pitchFamily="34" charset="-128"/>
                <a:cs typeface="Helvetica"/>
              </a:rPr>
              <a:t>Hypertension</a:t>
            </a:r>
            <a:r>
              <a:rPr lang="nb-NO" altLang="en-US" sz="1200" dirty="0">
                <a:ea typeface="MS PGothic" panose="020B0600070205080204" pitchFamily="34" charset="-128"/>
                <a:cs typeface="Helvetica"/>
              </a:rPr>
              <a:t>. 2015;65:1041-1046</a:t>
            </a:r>
          </a:p>
        </p:txBody>
      </p:sp>
    </p:spTree>
    <p:extLst>
      <p:ext uri="{BB962C8B-B14F-4D97-AF65-F5344CB8AC3E}">
        <p14:creationId xmlns:p14="http://schemas.microsoft.com/office/powerpoint/2010/main" val="347045865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6"/>
          <p:cNvSpPr>
            <a:spLocks noGrp="1"/>
          </p:cNvSpPr>
          <p:nvPr>
            <p:ph idx="1"/>
          </p:nvPr>
        </p:nvSpPr>
        <p:spPr>
          <a:xfrm>
            <a:off x="628650" y="2528888"/>
            <a:ext cx="7677150" cy="3569214"/>
          </a:xfrm>
        </p:spPr>
        <p:txBody>
          <a:bodyPr>
            <a:noAutofit/>
          </a:bodyPr>
          <a:lstStyle/>
          <a:p>
            <a:pPr>
              <a:lnSpc>
                <a:spcPct val="110000"/>
              </a:lnSpc>
              <a:spcBef>
                <a:spcPts val="900"/>
              </a:spcBef>
            </a:pPr>
            <a:r>
              <a:rPr lang="en-US" altLang="en-US" sz="2200" b="1" dirty="0"/>
              <a:t>Design:</a:t>
            </a:r>
            <a:r>
              <a:rPr lang="en-US" altLang="en-US" sz="2200" dirty="0"/>
              <a:t> 12-week RCT (double-blind)</a:t>
            </a:r>
          </a:p>
          <a:p>
            <a:pPr>
              <a:lnSpc>
                <a:spcPct val="110000"/>
              </a:lnSpc>
              <a:spcBef>
                <a:spcPts val="900"/>
              </a:spcBef>
            </a:pPr>
            <a:r>
              <a:rPr lang="en-US" altLang="en-US" sz="2200" b="1" dirty="0"/>
              <a:t>Population: </a:t>
            </a:r>
            <a:r>
              <a:rPr lang="en-US" altLang="en-US" sz="2200" dirty="0"/>
              <a:t>stage 1 hypertension (140 -159/ 90-99 mmHg), India (n=54)</a:t>
            </a:r>
          </a:p>
          <a:p>
            <a:pPr>
              <a:lnSpc>
                <a:spcPct val="110000"/>
              </a:lnSpc>
              <a:spcBef>
                <a:spcPts val="900"/>
              </a:spcBef>
            </a:pPr>
            <a:r>
              <a:rPr lang="en-US" altLang="en-US" sz="2200" b="1" dirty="0"/>
              <a:t>Intervention:</a:t>
            </a:r>
            <a:r>
              <a:rPr lang="en-US" altLang="en-US" sz="2200" dirty="0"/>
              <a:t> </a:t>
            </a:r>
            <a:r>
              <a:rPr lang="en-US" altLang="en-US" sz="2200" dirty="0" err="1"/>
              <a:t>chlorthalidone</a:t>
            </a:r>
            <a:r>
              <a:rPr lang="en-US" altLang="en-US" sz="2200" dirty="0"/>
              <a:t> 6.25 vs. HCTZ 12.5 vs. HCTZ (controlled release) 12.5 mg</a:t>
            </a:r>
          </a:p>
          <a:p>
            <a:pPr>
              <a:lnSpc>
                <a:spcPct val="110000"/>
              </a:lnSpc>
              <a:spcBef>
                <a:spcPts val="900"/>
              </a:spcBef>
            </a:pPr>
            <a:r>
              <a:rPr lang="en-US" altLang="en-US" sz="2200" b="1" dirty="0"/>
              <a:t>1°outcomes:</a:t>
            </a:r>
            <a:r>
              <a:rPr lang="en-US" altLang="en-US" sz="2200" dirty="0"/>
              <a:t> 24h ABPM baseline to weeks 4 &amp; 12</a:t>
            </a:r>
          </a:p>
          <a:p>
            <a:pPr lvl="1">
              <a:lnSpc>
                <a:spcPct val="110000"/>
              </a:lnSpc>
              <a:spcBef>
                <a:spcPts val="900"/>
              </a:spcBef>
            </a:pPr>
            <a:r>
              <a:rPr lang="en-US" altLang="en-US" sz="1900" dirty="0">
                <a:sym typeface="Symbol" panose="05050102010706020507" pitchFamily="18" charset="2"/>
              </a:rPr>
              <a:t> SBP &amp; DBP with </a:t>
            </a:r>
            <a:r>
              <a:rPr lang="en-US" altLang="en-US" sz="1900" dirty="0" err="1">
                <a:sym typeface="Symbol" panose="05050102010706020507" pitchFamily="18" charset="2"/>
              </a:rPr>
              <a:t>chlorthalidone</a:t>
            </a:r>
            <a:r>
              <a:rPr lang="en-US" altLang="en-US" sz="1900" dirty="0">
                <a:sym typeface="Symbol" panose="05050102010706020507" pitchFamily="18" charset="2"/>
              </a:rPr>
              <a:t> and HCTZ-CR (p&lt;0.01), </a:t>
            </a:r>
            <a:br>
              <a:rPr lang="en-US" altLang="en-US" sz="1900" dirty="0">
                <a:sym typeface="Symbol" panose="05050102010706020507" pitchFamily="18" charset="2"/>
              </a:rPr>
            </a:br>
            <a:r>
              <a:rPr lang="en-US" altLang="en-US" sz="1900" dirty="0">
                <a:sym typeface="Symbol" panose="05050102010706020507" pitchFamily="18" charset="2"/>
              </a:rPr>
              <a:t>but not conventional HCTZ</a:t>
            </a:r>
          </a:p>
        </p:txBody>
      </p:sp>
      <p:sp>
        <p:nvSpPr>
          <p:cNvPr id="2" name="Titre 1"/>
          <p:cNvSpPr>
            <a:spLocks noGrp="1"/>
          </p:cNvSpPr>
          <p:nvPr>
            <p:ph type="title"/>
          </p:nvPr>
        </p:nvSpPr>
        <p:spPr>
          <a:xfrm>
            <a:off x="628650" y="1195200"/>
            <a:ext cx="7886700" cy="861530"/>
          </a:xfrm>
        </p:spPr>
        <p:txBody>
          <a:bodyPr>
            <a:noAutofit/>
          </a:bodyPr>
          <a:lstStyle/>
          <a:p>
            <a:r>
              <a:rPr lang="fr-FR" dirty="0" err="1"/>
              <a:t>Chlorthalidone</a:t>
            </a:r>
            <a:r>
              <a:rPr lang="fr-FR" dirty="0"/>
              <a:t> vs. </a:t>
            </a:r>
            <a:r>
              <a:rPr lang="fr-FR" dirty="0" err="1"/>
              <a:t>Hydrochlorothiazide</a:t>
            </a:r>
            <a:r>
              <a:rPr lang="fr-FR" dirty="0"/>
              <a:t> for BP </a:t>
            </a:r>
            <a:r>
              <a:rPr lang="fr-FR" dirty="0" err="1"/>
              <a:t>Lowering</a:t>
            </a:r>
            <a:r>
              <a:rPr lang="fr-FR" dirty="0"/>
              <a:t> (</a:t>
            </a:r>
            <a:r>
              <a:rPr lang="fr-FR" dirty="0" err="1"/>
              <a:t>Ambulatory</a:t>
            </a:r>
            <a:r>
              <a:rPr lang="fr-FR" dirty="0"/>
              <a:t> BP </a:t>
            </a:r>
            <a:r>
              <a:rPr lang="fr-FR" dirty="0" err="1"/>
              <a:t>Measurement</a:t>
            </a:r>
            <a:r>
              <a:rPr lang="fr-FR" dirty="0"/>
              <a:t>)</a:t>
            </a:r>
          </a:p>
        </p:txBody>
      </p:sp>
      <p:sp>
        <p:nvSpPr>
          <p:cNvPr id="6"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err="1">
                <a:ea typeface="MS PGothic" panose="020B0600070205080204" pitchFamily="34" charset="-128"/>
                <a:cs typeface="Helvetica"/>
              </a:rPr>
              <a:t>Pareek</a:t>
            </a:r>
            <a:r>
              <a:rPr lang="en-US" altLang="en-US" sz="1200" dirty="0">
                <a:ea typeface="MS PGothic" panose="020B0600070205080204" pitchFamily="34" charset="-128"/>
                <a:cs typeface="Helvetica"/>
              </a:rPr>
              <a:t> AK, et al. </a:t>
            </a:r>
            <a:r>
              <a:rPr lang="en-US" altLang="en-US" sz="1200" i="1" dirty="0">
                <a:ea typeface="MS PGothic" panose="020B0600070205080204" pitchFamily="34" charset="-128"/>
                <a:cs typeface="Helvetica"/>
              </a:rPr>
              <a:t>J Am </a:t>
            </a:r>
            <a:r>
              <a:rPr lang="en-US" altLang="en-US" sz="1200" i="1" dirty="0" err="1">
                <a:ea typeface="MS PGothic" panose="020B0600070205080204" pitchFamily="34" charset="-128"/>
                <a:cs typeface="Helvetica"/>
              </a:rPr>
              <a:t>Coll</a:t>
            </a:r>
            <a:r>
              <a:rPr lang="en-US" altLang="en-US" sz="1200" i="1" dirty="0">
                <a:ea typeface="MS PGothic" panose="020B0600070205080204" pitchFamily="34" charset="-128"/>
                <a:cs typeface="Helvetica"/>
              </a:rPr>
              <a:t> </a:t>
            </a:r>
            <a:r>
              <a:rPr lang="en-US" altLang="en-US" sz="1200" i="1" dirty="0" err="1">
                <a:ea typeface="MS PGothic" panose="020B0600070205080204" pitchFamily="34" charset="-128"/>
                <a:cs typeface="Helvetica"/>
              </a:rPr>
              <a:t>Cardiol</a:t>
            </a:r>
            <a:r>
              <a:rPr lang="en-US" altLang="en-US" sz="1200" i="1" dirty="0">
                <a:ea typeface="MS PGothic" panose="020B0600070205080204" pitchFamily="34" charset="-128"/>
                <a:cs typeface="Helvetica"/>
              </a:rPr>
              <a:t> </a:t>
            </a:r>
            <a:r>
              <a:rPr lang="en-US" altLang="en-US" sz="1200" dirty="0">
                <a:ea typeface="MS PGothic" panose="020B0600070205080204" pitchFamily="34" charset="-128"/>
                <a:cs typeface="Helvetica"/>
              </a:rPr>
              <a:t>2016;67(4):379-89</a:t>
            </a:r>
            <a:endParaRPr lang="en-US" altLang="en-US" sz="1200" b="1" i="1" dirty="0">
              <a:latin typeface="Arial" panose="020B0604020202020204" pitchFamily="34" charset="0"/>
              <a:ea typeface="MS PGothic" panose="020B0600070205080204" pitchFamily="34" charset="-128"/>
              <a:cs typeface="Helvetica"/>
            </a:endParaRPr>
          </a:p>
        </p:txBody>
      </p:sp>
    </p:spTree>
    <p:extLst>
      <p:ext uri="{BB962C8B-B14F-4D97-AF65-F5344CB8AC3E}">
        <p14:creationId xmlns:p14="http://schemas.microsoft.com/office/powerpoint/2010/main" val="4162539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723419778"/>
              </p:ext>
            </p:extLst>
          </p:nvPr>
        </p:nvGraphicFramePr>
        <p:xfrm>
          <a:off x="1742859" y="2449186"/>
          <a:ext cx="6967507" cy="370874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rot="16200000">
            <a:off x="-3970" y="3626884"/>
            <a:ext cx="2847334" cy="646331"/>
          </a:xfrm>
          <a:prstGeom prst="rect">
            <a:avLst/>
          </a:prstGeom>
          <a:noFill/>
        </p:spPr>
        <p:txBody>
          <a:bodyPr wrap="square" rtlCol="0">
            <a:spAutoFit/>
          </a:bodyPr>
          <a:lstStyle/>
          <a:p>
            <a:pPr algn="ctr"/>
            <a:r>
              <a:rPr lang="en-US" dirty="0">
                <a:solidFill>
                  <a:srgbClr val="000000"/>
                </a:solidFill>
                <a:latin typeface="Calibri"/>
              </a:rPr>
              <a:t>Mean change from </a:t>
            </a:r>
            <a:r>
              <a:rPr lang="en-US">
                <a:solidFill>
                  <a:srgbClr val="000000"/>
                </a:solidFill>
                <a:latin typeface="Calibri"/>
              </a:rPr>
              <a:t>baseline </a:t>
            </a:r>
            <a:br>
              <a:rPr lang="en-US">
                <a:solidFill>
                  <a:srgbClr val="000000"/>
                </a:solidFill>
                <a:latin typeface="Calibri"/>
              </a:rPr>
            </a:br>
            <a:r>
              <a:rPr lang="en-US">
                <a:solidFill>
                  <a:srgbClr val="000000"/>
                </a:solidFill>
                <a:latin typeface="Calibri"/>
              </a:rPr>
              <a:t>at </a:t>
            </a:r>
            <a:r>
              <a:rPr lang="en-US" dirty="0">
                <a:solidFill>
                  <a:srgbClr val="000000"/>
                </a:solidFill>
                <a:latin typeface="Calibri"/>
              </a:rPr>
              <a:t>week 12</a:t>
            </a:r>
            <a:endParaRPr lang="en-CA" dirty="0">
              <a:solidFill>
                <a:srgbClr val="000000"/>
              </a:solidFill>
              <a:latin typeface="Calibri"/>
            </a:endParaRPr>
          </a:p>
        </p:txBody>
      </p:sp>
      <p:grpSp>
        <p:nvGrpSpPr>
          <p:cNvPr id="13" name="Grouper 12"/>
          <p:cNvGrpSpPr/>
          <p:nvPr/>
        </p:nvGrpSpPr>
        <p:grpSpPr>
          <a:xfrm>
            <a:off x="2534242" y="2201760"/>
            <a:ext cx="3966326" cy="3233049"/>
            <a:chOff x="2223157" y="1975515"/>
            <a:chExt cx="3966326" cy="3233049"/>
          </a:xfrm>
        </p:grpSpPr>
        <p:sp>
          <p:nvSpPr>
            <p:cNvPr id="6" name="TextBox 5"/>
            <p:cNvSpPr txBox="1"/>
            <p:nvPr/>
          </p:nvSpPr>
          <p:spPr>
            <a:xfrm>
              <a:off x="2223157" y="1975515"/>
              <a:ext cx="1828800" cy="338554"/>
            </a:xfrm>
            <a:prstGeom prst="rect">
              <a:avLst/>
            </a:prstGeom>
            <a:noFill/>
          </p:spPr>
          <p:txBody>
            <a:bodyPr wrap="square" rtlCol="0">
              <a:spAutoFit/>
            </a:bodyPr>
            <a:lstStyle/>
            <a:p>
              <a:pPr algn="ctr"/>
              <a:r>
                <a:rPr lang="en-US" sz="1600" b="1" dirty="0">
                  <a:solidFill>
                    <a:srgbClr val="000000"/>
                  </a:solidFill>
                  <a:latin typeface="Calibri"/>
                </a:rPr>
                <a:t>Ambulatory SBP</a:t>
              </a:r>
              <a:endParaRPr lang="en-CA" sz="1600" b="1" dirty="0">
                <a:solidFill>
                  <a:srgbClr val="000000"/>
                </a:solidFill>
                <a:latin typeface="Calibri"/>
              </a:endParaRPr>
            </a:p>
          </p:txBody>
        </p:sp>
        <p:sp>
          <p:nvSpPr>
            <p:cNvPr id="7" name="TextBox 6"/>
            <p:cNvSpPr txBox="1"/>
            <p:nvPr/>
          </p:nvSpPr>
          <p:spPr>
            <a:xfrm>
              <a:off x="4360683" y="1975515"/>
              <a:ext cx="1828800" cy="338554"/>
            </a:xfrm>
            <a:prstGeom prst="rect">
              <a:avLst/>
            </a:prstGeom>
            <a:noFill/>
          </p:spPr>
          <p:txBody>
            <a:bodyPr wrap="square" rtlCol="0">
              <a:spAutoFit/>
            </a:bodyPr>
            <a:lstStyle/>
            <a:p>
              <a:pPr algn="ctr"/>
              <a:r>
                <a:rPr lang="en-US" sz="1600" b="1" dirty="0">
                  <a:solidFill>
                    <a:srgbClr val="000000"/>
                  </a:solidFill>
                  <a:latin typeface="Calibri"/>
                </a:rPr>
                <a:t>Ambulatory DBP</a:t>
              </a:r>
              <a:endParaRPr lang="en-CA" sz="1600" b="1" dirty="0">
                <a:solidFill>
                  <a:srgbClr val="000000"/>
                </a:solidFill>
                <a:latin typeface="Calibri"/>
              </a:endParaRPr>
            </a:p>
          </p:txBody>
        </p:sp>
        <p:sp>
          <p:nvSpPr>
            <p:cNvPr id="9" name="TextBox 8"/>
            <p:cNvSpPr txBox="1"/>
            <p:nvPr/>
          </p:nvSpPr>
          <p:spPr>
            <a:xfrm>
              <a:off x="2567999" y="4900787"/>
              <a:ext cx="1219200" cy="307777"/>
            </a:xfrm>
            <a:prstGeom prst="rect">
              <a:avLst/>
            </a:prstGeom>
            <a:noFill/>
          </p:spPr>
          <p:txBody>
            <a:bodyPr wrap="square" rtlCol="0">
              <a:spAutoFit/>
            </a:bodyPr>
            <a:lstStyle/>
            <a:p>
              <a:pPr algn="ctr"/>
              <a:r>
                <a:rPr lang="en-US" sz="1400" dirty="0">
                  <a:solidFill>
                    <a:srgbClr val="000000"/>
                  </a:solidFill>
                  <a:latin typeface="Calibri Light"/>
                </a:rPr>
                <a:t>P&lt;0.001</a:t>
              </a:r>
              <a:endParaRPr lang="en-CA" sz="1400" dirty="0">
                <a:solidFill>
                  <a:srgbClr val="000000"/>
                </a:solidFill>
                <a:latin typeface="Calibri Light"/>
              </a:endParaRPr>
            </a:p>
          </p:txBody>
        </p:sp>
        <p:sp>
          <p:nvSpPr>
            <p:cNvPr id="10" name="TextBox 9"/>
            <p:cNvSpPr txBox="1"/>
            <p:nvPr/>
          </p:nvSpPr>
          <p:spPr>
            <a:xfrm>
              <a:off x="4665483" y="4432936"/>
              <a:ext cx="1219200" cy="307777"/>
            </a:xfrm>
            <a:prstGeom prst="rect">
              <a:avLst/>
            </a:prstGeom>
            <a:noFill/>
          </p:spPr>
          <p:txBody>
            <a:bodyPr wrap="square" rtlCol="0">
              <a:spAutoFit/>
            </a:bodyPr>
            <a:lstStyle/>
            <a:p>
              <a:pPr algn="ctr"/>
              <a:r>
                <a:rPr lang="en-US" sz="1400" dirty="0">
                  <a:solidFill>
                    <a:srgbClr val="000000"/>
                  </a:solidFill>
                  <a:latin typeface="Calibri Light"/>
                </a:rPr>
                <a:t>P=0.007</a:t>
              </a:r>
              <a:endParaRPr lang="en-CA" sz="1400" dirty="0">
                <a:solidFill>
                  <a:srgbClr val="000000"/>
                </a:solidFill>
                <a:latin typeface="Calibri Light"/>
              </a:endParaRPr>
            </a:p>
          </p:txBody>
        </p:sp>
      </p:grpSp>
      <p:sp>
        <p:nvSpPr>
          <p:cNvPr id="11" name="TextBox 10"/>
          <p:cNvSpPr txBox="1"/>
          <p:nvPr/>
        </p:nvSpPr>
        <p:spPr>
          <a:xfrm>
            <a:off x="628650" y="5655479"/>
            <a:ext cx="7981950" cy="892552"/>
          </a:xfrm>
          <a:prstGeom prst="rect">
            <a:avLst/>
          </a:prstGeom>
          <a:noFill/>
        </p:spPr>
        <p:txBody>
          <a:bodyPr wrap="square" rtlCol="0">
            <a:spAutoFit/>
          </a:bodyPr>
          <a:lstStyle/>
          <a:p>
            <a:r>
              <a:rPr lang="en-US" sz="1300" dirty="0" err="1">
                <a:solidFill>
                  <a:srgbClr val="000000"/>
                </a:solidFill>
                <a:latin typeface="Calibri"/>
              </a:rPr>
              <a:t>Kruskal</a:t>
            </a:r>
            <a:r>
              <a:rPr lang="en-US" sz="1300" dirty="0">
                <a:solidFill>
                  <a:srgbClr val="000000"/>
                </a:solidFill>
                <a:latin typeface="Calibri"/>
              </a:rPr>
              <a:t>-Wallis test used with Dunn’s test for multiple comparisons; comparison between baseline and Wilcoxon signed rank test results. Mean 24h SBP was  significantly lower for the </a:t>
            </a:r>
            <a:r>
              <a:rPr lang="en-US" sz="1300" dirty="0" err="1">
                <a:solidFill>
                  <a:srgbClr val="000000"/>
                </a:solidFill>
                <a:latin typeface="Calibri"/>
              </a:rPr>
              <a:t>chlorthalidone</a:t>
            </a:r>
            <a:r>
              <a:rPr lang="en-US" sz="1300" dirty="0">
                <a:solidFill>
                  <a:srgbClr val="000000"/>
                </a:solidFill>
                <a:latin typeface="Calibri"/>
              </a:rPr>
              <a:t> group than for the HCTZ group at week 4 (125.52 vs. 139.71 mmHg, respectively, P=0.019) and week 12 (121.87 vs. 136.64 mmHg, respectively, P=0.013). Intent-to-treat population.</a:t>
            </a:r>
            <a:endParaRPr lang="en-CA" sz="1300" dirty="0">
              <a:solidFill>
                <a:srgbClr val="000000"/>
              </a:solidFill>
              <a:latin typeface="Calibri"/>
            </a:endParaRPr>
          </a:p>
        </p:txBody>
      </p:sp>
      <p:sp>
        <p:nvSpPr>
          <p:cNvPr id="3" name="Titre 2"/>
          <p:cNvSpPr>
            <a:spLocks noGrp="1"/>
          </p:cNvSpPr>
          <p:nvPr>
            <p:ph type="title"/>
          </p:nvPr>
        </p:nvSpPr>
        <p:spPr>
          <a:xfrm>
            <a:off x="628650" y="1195200"/>
            <a:ext cx="7886700" cy="861530"/>
          </a:xfrm>
        </p:spPr>
        <p:txBody>
          <a:bodyPr>
            <a:noAutofit/>
          </a:bodyPr>
          <a:lstStyle/>
          <a:p>
            <a:r>
              <a:rPr lang="fr-FR" dirty="0" err="1"/>
              <a:t>Chlorthalidone</a:t>
            </a:r>
            <a:r>
              <a:rPr lang="fr-FR" dirty="0"/>
              <a:t> More Effective </a:t>
            </a:r>
            <a:r>
              <a:rPr lang="fr-FR" dirty="0" err="1"/>
              <a:t>Than</a:t>
            </a:r>
            <a:r>
              <a:rPr lang="fr-FR" dirty="0"/>
              <a:t> </a:t>
            </a:r>
            <a:r>
              <a:rPr lang="fr-FR" dirty="0" err="1"/>
              <a:t>Hydrochlorothiazide</a:t>
            </a:r>
            <a:r>
              <a:rPr lang="fr-FR" dirty="0"/>
              <a:t> in BP </a:t>
            </a:r>
            <a:r>
              <a:rPr lang="fr-FR" dirty="0" err="1"/>
              <a:t>Reduction</a:t>
            </a:r>
            <a:endParaRPr lang="fr-FR" dirty="0"/>
          </a:p>
        </p:txBody>
      </p:sp>
      <p:sp>
        <p:nvSpPr>
          <p:cNvPr id="14"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err="1">
                <a:ea typeface="MS PGothic" panose="020B0600070205080204" pitchFamily="34" charset="-128"/>
                <a:cs typeface="Helvetica"/>
              </a:rPr>
              <a:t>Pareek</a:t>
            </a:r>
            <a:r>
              <a:rPr lang="en-US" altLang="en-US" sz="1200" dirty="0">
                <a:ea typeface="MS PGothic" panose="020B0600070205080204" pitchFamily="34" charset="-128"/>
                <a:cs typeface="Helvetica"/>
              </a:rPr>
              <a:t> AK, et al. </a:t>
            </a:r>
            <a:r>
              <a:rPr lang="en-US" altLang="en-US" sz="1200" i="1" dirty="0">
                <a:ea typeface="MS PGothic" panose="020B0600070205080204" pitchFamily="34" charset="-128"/>
                <a:cs typeface="Helvetica"/>
              </a:rPr>
              <a:t>J Am </a:t>
            </a:r>
            <a:r>
              <a:rPr lang="en-US" altLang="en-US" sz="1200" i="1" dirty="0" err="1">
                <a:ea typeface="MS PGothic" panose="020B0600070205080204" pitchFamily="34" charset="-128"/>
                <a:cs typeface="Helvetica"/>
              </a:rPr>
              <a:t>Coll</a:t>
            </a:r>
            <a:r>
              <a:rPr lang="en-US" altLang="en-US" sz="1200" i="1" dirty="0">
                <a:ea typeface="MS PGothic" panose="020B0600070205080204" pitchFamily="34" charset="-128"/>
                <a:cs typeface="Helvetica"/>
              </a:rPr>
              <a:t> </a:t>
            </a:r>
            <a:r>
              <a:rPr lang="en-US" altLang="en-US" sz="1200" i="1" dirty="0" err="1">
                <a:ea typeface="MS PGothic" panose="020B0600070205080204" pitchFamily="34" charset="-128"/>
                <a:cs typeface="Helvetica"/>
              </a:rPr>
              <a:t>Cardiol</a:t>
            </a:r>
            <a:r>
              <a:rPr lang="en-US" altLang="en-US" sz="1200" i="1" dirty="0">
                <a:ea typeface="MS PGothic" panose="020B0600070205080204" pitchFamily="34" charset="-128"/>
                <a:cs typeface="Helvetica"/>
              </a:rPr>
              <a:t> </a:t>
            </a:r>
            <a:r>
              <a:rPr lang="en-US" altLang="en-US" sz="1200" dirty="0">
                <a:ea typeface="MS PGothic" panose="020B0600070205080204" pitchFamily="34" charset="-128"/>
                <a:cs typeface="Helvetica"/>
              </a:rPr>
              <a:t>2016;67(4):379-89</a:t>
            </a:r>
            <a:endParaRPr lang="en-US" altLang="en-US" sz="1200" b="1" i="1" dirty="0">
              <a:latin typeface="Arial" panose="020B0604020202020204" pitchFamily="34" charset="0"/>
              <a:ea typeface="MS PGothic" panose="020B0600070205080204" pitchFamily="34" charset="-128"/>
              <a:cs typeface="Helvetica"/>
            </a:endParaRPr>
          </a:p>
        </p:txBody>
      </p:sp>
    </p:spTree>
    <p:extLst>
      <p:ext uri="{BB962C8B-B14F-4D97-AF65-F5344CB8AC3E}">
        <p14:creationId xmlns:p14="http://schemas.microsoft.com/office/powerpoint/2010/main" val="10783363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195200"/>
            <a:ext cx="7886700" cy="861530"/>
          </a:xfrm>
        </p:spPr>
        <p:txBody>
          <a:bodyPr>
            <a:noAutofit/>
          </a:bodyPr>
          <a:lstStyle/>
          <a:p>
            <a:r>
              <a:rPr lang="fr-FR" dirty="0" err="1"/>
              <a:t>Summary</a:t>
            </a:r>
            <a:r>
              <a:rPr lang="fr-FR" dirty="0"/>
              <a:t>: </a:t>
            </a:r>
            <a:br>
              <a:rPr lang="fr-FR" dirty="0"/>
            </a:br>
            <a:r>
              <a:rPr lang="fr-FR" dirty="0"/>
              <a:t>Longer-Acting </a:t>
            </a:r>
            <a:r>
              <a:rPr lang="fr-FR" dirty="0" err="1"/>
              <a:t>Diuretics</a:t>
            </a:r>
            <a:r>
              <a:rPr lang="fr-FR" dirty="0"/>
              <a:t> </a:t>
            </a:r>
            <a:r>
              <a:rPr lang="fr-FR" dirty="0" err="1"/>
              <a:t>Preferred</a:t>
            </a:r>
            <a:endParaRPr lang="fr-FR" dirty="0"/>
          </a:p>
        </p:txBody>
      </p:sp>
      <p:sp>
        <p:nvSpPr>
          <p:cNvPr id="3" name="Espace réservé du contenu 2"/>
          <p:cNvSpPr>
            <a:spLocks noGrp="1"/>
          </p:cNvSpPr>
          <p:nvPr>
            <p:ph idx="1"/>
          </p:nvPr>
        </p:nvSpPr>
        <p:spPr/>
        <p:txBody>
          <a:bodyPr/>
          <a:lstStyle/>
          <a:p>
            <a:r>
              <a:rPr lang="fr-FR" dirty="0"/>
              <a:t>Longer-acting (</a:t>
            </a:r>
            <a:r>
              <a:rPr lang="fr-FR" dirty="0" err="1"/>
              <a:t>thiazide-like</a:t>
            </a:r>
            <a:r>
              <a:rPr lang="fr-FR" dirty="0"/>
              <a:t>) </a:t>
            </a:r>
            <a:r>
              <a:rPr lang="fr-FR" dirty="0" err="1"/>
              <a:t>diuretics</a:t>
            </a:r>
            <a:r>
              <a:rPr lang="fr-FR" dirty="0"/>
              <a:t> </a:t>
            </a:r>
            <a:r>
              <a:rPr lang="fr-FR" dirty="0" err="1"/>
              <a:t>appear</a:t>
            </a:r>
            <a:r>
              <a:rPr lang="fr-FR" dirty="0"/>
              <a:t> more effective at </a:t>
            </a:r>
            <a:r>
              <a:rPr lang="fr-FR" dirty="0" err="1"/>
              <a:t>reducing</a:t>
            </a:r>
            <a:r>
              <a:rPr lang="fr-FR" dirty="0"/>
              <a:t> </a:t>
            </a:r>
            <a:r>
              <a:rPr lang="fr-FR" dirty="0">
                <a:solidFill>
                  <a:schemeClr val="accent1"/>
                </a:solidFill>
              </a:rPr>
              <a:t>CV </a:t>
            </a:r>
            <a:r>
              <a:rPr lang="fr-FR" dirty="0" err="1">
                <a:solidFill>
                  <a:schemeClr val="accent1"/>
                </a:solidFill>
              </a:rPr>
              <a:t>events</a:t>
            </a:r>
            <a:r>
              <a:rPr lang="fr-FR" dirty="0">
                <a:solidFill>
                  <a:schemeClr val="accent1"/>
                </a:solidFill>
              </a:rPr>
              <a:t> </a:t>
            </a:r>
            <a:r>
              <a:rPr lang="fr-FR" dirty="0"/>
              <a:t>and SBP &amp; DBP </a:t>
            </a:r>
            <a:r>
              <a:rPr lang="fr-FR" dirty="0" err="1"/>
              <a:t>than</a:t>
            </a:r>
            <a:r>
              <a:rPr lang="fr-FR" dirty="0"/>
              <a:t> </a:t>
            </a:r>
            <a:r>
              <a:rPr lang="fr-FR" dirty="0" err="1"/>
              <a:t>shorter</a:t>
            </a:r>
            <a:r>
              <a:rPr lang="fr-FR" dirty="0"/>
              <a:t>-acting (</a:t>
            </a:r>
            <a:r>
              <a:rPr lang="fr-FR" dirty="0" err="1"/>
              <a:t>thiazide</a:t>
            </a:r>
            <a:r>
              <a:rPr lang="fr-FR" dirty="0"/>
              <a:t>) </a:t>
            </a:r>
            <a:r>
              <a:rPr lang="fr-FR" dirty="0" err="1"/>
              <a:t>diuretics</a:t>
            </a:r>
            <a:endParaRPr lang="fr-FR" dirty="0"/>
          </a:p>
        </p:txBody>
      </p:sp>
    </p:spTree>
    <p:extLst>
      <p:ext uri="{BB962C8B-B14F-4D97-AF65-F5344CB8AC3E}">
        <p14:creationId xmlns:p14="http://schemas.microsoft.com/office/powerpoint/2010/main" val="9791877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fr-FR" dirty="0"/>
              <a:t>Hypertension 2017</a:t>
            </a:r>
          </a:p>
        </p:txBody>
      </p:sp>
      <p:sp>
        <p:nvSpPr>
          <p:cNvPr id="4" name="Espace réservé du contenu 3"/>
          <p:cNvSpPr>
            <a:spLocks noGrp="1"/>
          </p:cNvSpPr>
          <p:nvPr>
            <p:ph idx="1"/>
          </p:nvPr>
        </p:nvSpPr>
        <p:spPr/>
        <p:txBody>
          <a:bodyPr/>
          <a:lstStyle/>
          <a:p>
            <a:pPr marL="0" indent="0">
              <a:spcBef>
                <a:spcPts val="1800"/>
              </a:spcBef>
              <a:buNone/>
            </a:pPr>
            <a:r>
              <a:rPr lang="fr-FR" b="1" dirty="0" err="1">
                <a:solidFill>
                  <a:schemeClr val="accent1"/>
                </a:solidFill>
              </a:rPr>
              <a:t>What’s</a:t>
            </a:r>
            <a:r>
              <a:rPr lang="fr-FR" b="1" dirty="0">
                <a:solidFill>
                  <a:schemeClr val="accent1"/>
                </a:solidFill>
              </a:rPr>
              <a:t> new?</a:t>
            </a:r>
          </a:p>
          <a:p>
            <a:pPr>
              <a:spcBef>
                <a:spcPts val="1800"/>
              </a:spcBef>
            </a:pPr>
            <a:r>
              <a:rPr lang="fr-FR" dirty="0">
                <a:solidFill>
                  <a:schemeClr val="bg1">
                    <a:lumMod val="65000"/>
                  </a:schemeClr>
                </a:solidFill>
              </a:rPr>
              <a:t>Longer acting (</a:t>
            </a:r>
            <a:r>
              <a:rPr lang="fr-FR" dirty="0" err="1">
                <a:solidFill>
                  <a:schemeClr val="bg1">
                    <a:lumMod val="65000"/>
                  </a:schemeClr>
                </a:solidFill>
              </a:rPr>
              <a:t>thiazide-like</a:t>
            </a:r>
            <a:r>
              <a:rPr lang="fr-FR" dirty="0">
                <a:solidFill>
                  <a:schemeClr val="bg1">
                    <a:lumMod val="65000"/>
                  </a:schemeClr>
                </a:solidFill>
              </a:rPr>
              <a:t>) </a:t>
            </a:r>
            <a:r>
              <a:rPr lang="fr-FR" dirty="0" err="1">
                <a:solidFill>
                  <a:schemeClr val="bg1">
                    <a:lumMod val="65000"/>
                  </a:schemeClr>
                </a:solidFill>
              </a:rPr>
              <a:t>diuretics</a:t>
            </a:r>
            <a:r>
              <a:rPr lang="fr-FR" dirty="0">
                <a:solidFill>
                  <a:schemeClr val="bg1">
                    <a:lumMod val="65000"/>
                  </a:schemeClr>
                </a:solidFill>
              </a:rPr>
              <a:t> are </a:t>
            </a:r>
            <a:r>
              <a:rPr lang="fr-FR" dirty="0" err="1">
                <a:solidFill>
                  <a:schemeClr val="bg1">
                    <a:lumMod val="65000"/>
                  </a:schemeClr>
                </a:solidFill>
              </a:rPr>
              <a:t>preferred</a:t>
            </a:r>
            <a:r>
              <a:rPr lang="fr-FR" dirty="0">
                <a:solidFill>
                  <a:schemeClr val="bg1">
                    <a:lumMod val="65000"/>
                  </a:schemeClr>
                </a:solidFill>
              </a:rPr>
              <a:t> </a:t>
            </a:r>
            <a:br>
              <a:rPr lang="fr-FR" dirty="0">
                <a:solidFill>
                  <a:schemeClr val="bg1">
                    <a:lumMod val="65000"/>
                  </a:schemeClr>
                </a:solidFill>
              </a:rPr>
            </a:br>
            <a:r>
              <a:rPr lang="fr-FR" dirty="0">
                <a:solidFill>
                  <a:schemeClr val="bg1">
                    <a:lumMod val="65000"/>
                  </a:schemeClr>
                </a:solidFill>
              </a:rPr>
              <a:t>vs. </a:t>
            </a:r>
            <a:r>
              <a:rPr lang="fr-FR" dirty="0" err="1">
                <a:solidFill>
                  <a:schemeClr val="bg1">
                    <a:lumMod val="65000"/>
                  </a:schemeClr>
                </a:solidFill>
              </a:rPr>
              <a:t>shorter</a:t>
            </a:r>
            <a:r>
              <a:rPr lang="fr-FR" dirty="0">
                <a:solidFill>
                  <a:schemeClr val="bg1">
                    <a:lumMod val="65000"/>
                  </a:schemeClr>
                </a:solidFill>
              </a:rPr>
              <a:t> acting  (</a:t>
            </a:r>
            <a:r>
              <a:rPr lang="fr-FR" dirty="0" err="1">
                <a:solidFill>
                  <a:schemeClr val="bg1">
                    <a:lumMod val="65000"/>
                  </a:schemeClr>
                </a:solidFill>
              </a:rPr>
              <a:t>thiazide</a:t>
            </a:r>
            <a:r>
              <a:rPr lang="fr-FR" dirty="0">
                <a:solidFill>
                  <a:schemeClr val="bg1">
                    <a:lumMod val="65000"/>
                  </a:schemeClr>
                </a:solidFill>
              </a:rPr>
              <a:t>)</a:t>
            </a:r>
          </a:p>
          <a:p>
            <a:pPr>
              <a:spcBef>
                <a:spcPts val="1800"/>
              </a:spcBef>
            </a:pPr>
            <a:r>
              <a:rPr lang="fr-FR" dirty="0"/>
              <a:t>Single </a:t>
            </a:r>
            <a:r>
              <a:rPr lang="fr-FR" dirty="0" err="1"/>
              <a:t>pill</a:t>
            </a:r>
            <a:r>
              <a:rPr lang="fr-FR" dirty="0"/>
              <a:t> </a:t>
            </a:r>
            <a:r>
              <a:rPr lang="fr-FR" dirty="0" err="1"/>
              <a:t>combinations</a:t>
            </a:r>
            <a:r>
              <a:rPr lang="fr-FR" dirty="0"/>
              <a:t> </a:t>
            </a:r>
            <a:r>
              <a:rPr lang="fr-FR" dirty="0" err="1"/>
              <a:t>should</a:t>
            </a:r>
            <a:r>
              <a:rPr lang="fr-FR" dirty="0"/>
              <a:t> </a:t>
            </a:r>
            <a:r>
              <a:rPr lang="fr-FR" dirty="0" err="1"/>
              <a:t>be</a:t>
            </a:r>
            <a:r>
              <a:rPr lang="fr-FR" dirty="0"/>
              <a:t> </a:t>
            </a:r>
            <a:r>
              <a:rPr lang="fr-FR" dirty="0" err="1"/>
              <a:t>used</a:t>
            </a:r>
            <a:r>
              <a:rPr lang="fr-FR" dirty="0"/>
              <a:t> as a first line </a:t>
            </a:r>
            <a:r>
              <a:rPr lang="fr-FR" dirty="0" err="1"/>
              <a:t>treatment</a:t>
            </a:r>
            <a:r>
              <a:rPr lang="fr-FR" dirty="0"/>
              <a:t> (</a:t>
            </a:r>
            <a:r>
              <a:rPr lang="fr-FR" dirty="0" err="1"/>
              <a:t>regardless</a:t>
            </a:r>
            <a:r>
              <a:rPr lang="fr-FR" dirty="0"/>
              <a:t> of the </a:t>
            </a:r>
            <a:r>
              <a:rPr lang="fr-FR" dirty="0" err="1"/>
              <a:t>extent</a:t>
            </a:r>
            <a:r>
              <a:rPr lang="fr-FR" dirty="0"/>
              <a:t> of BP </a:t>
            </a:r>
            <a:r>
              <a:rPr lang="fr-FR" dirty="0" err="1"/>
              <a:t>elevation</a:t>
            </a:r>
            <a:r>
              <a:rPr lang="fr-FR" dirty="0"/>
              <a:t>)</a:t>
            </a:r>
          </a:p>
        </p:txBody>
      </p:sp>
    </p:spTree>
    <p:extLst>
      <p:ext uri="{BB962C8B-B14F-4D97-AF65-F5344CB8AC3E}">
        <p14:creationId xmlns:p14="http://schemas.microsoft.com/office/powerpoint/2010/main" val="24362757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4" name="Rectangle 31"/>
          <p:cNvSpPr>
            <a:spLocks noChangeArrowheads="1"/>
          </p:cNvSpPr>
          <p:nvPr/>
        </p:nvSpPr>
        <p:spPr bwMode="auto">
          <a:xfrm>
            <a:off x="1873217" y="2183163"/>
            <a:ext cx="53975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defRPr/>
            </a:pPr>
            <a:r>
              <a:rPr lang="en-US" altLang="en-US" dirty="0">
                <a:solidFill>
                  <a:srgbClr val="000000"/>
                </a:solidFill>
                <a:latin typeface="Calibri" charset="0"/>
                <a:ea typeface="Calibri" charset="0"/>
                <a:cs typeface="Calibri" charset="0"/>
              </a:rPr>
              <a:t>TARGET &lt; 140 mmHg systolic AND &lt; 90 mmHg diastolic</a:t>
            </a:r>
          </a:p>
        </p:txBody>
      </p:sp>
      <p:sp>
        <p:nvSpPr>
          <p:cNvPr id="3" name="Titre 2"/>
          <p:cNvSpPr>
            <a:spLocks noGrp="1"/>
          </p:cNvSpPr>
          <p:nvPr>
            <p:ph type="title"/>
          </p:nvPr>
        </p:nvSpPr>
        <p:spPr>
          <a:xfrm>
            <a:off x="628650" y="1024421"/>
            <a:ext cx="7886700" cy="861530"/>
          </a:xfrm>
        </p:spPr>
        <p:txBody>
          <a:bodyPr/>
          <a:lstStyle/>
          <a:p>
            <a:r>
              <a:rPr lang="fr-FR" dirty="0"/>
              <a:t>First Line </a:t>
            </a:r>
            <a:r>
              <a:rPr lang="fr-FR" dirty="0" err="1"/>
              <a:t>Recommendations</a:t>
            </a:r>
            <a:r>
              <a:rPr lang="fr-FR" dirty="0"/>
              <a:t> Circa 1999-2016</a:t>
            </a:r>
          </a:p>
        </p:txBody>
      </p:sp>
      <p:cxnSp>
        <p:nvCxnSpPr>
          <p:cNvPr id="47" name="AutoShape 18"/>
          <p:cNvCxnSpPr>
            <a:cxnSpLocks noChangeShapeType="1"/>
          </p:cNvCxnSpPr>
          <p:nvPr/>
        </p:nvCxnSpPr>
        <p:spPr bwMode="auto">
          <a:xfrm>
            <a:off x="1565243" y="3621114"/>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grpSp>
        <p:nvGrpSpPr>
          <p:cNvPr id="49" name="Group 15"/>
          <p:cNvGrpSpPr>
            <a:grpSpLocks/>
          </p:cNvGrpSpPr>
          <p:nvPr/>
        </p:nvGrpSpPr>
        <p:grpSpPr bwMode="auto">
          <a:xfrm>
            <a:off x="890587" y="3869796"/>
            <a:ext cx="1241425" cy="577850"/>
            <a:chOff x="799" y="1952"/>
            <a:chExt cx="782" cy="364"/>
          </a:xfrm>
        </p:grpSpPr>
        <p:sp>
          <p:nvSpPr>
            <p:cNvPr id="51" name="Rectangle 16"/>
            <p:cNvSpPr>
              <a:spLocks noChangeArrowheads="1"/>
            </p:cNvSpPr>
            <p:nvPr/>
          </p:nvSpPr>
          <p:spPr bwMode="auto">
            <a:xfrm>
              <a:off x="799" y="1952"/>
              <a:ext cx="78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52" name="Rectangle 17"/>
            <p:cNvSpPr>
              <a:spLocks noChangeArrowheads="1"/>
            </p:cNvSpPr>
            <p:nvPr/>
          </p:nvSpPr>
          <p:spPr bwMode="auto">
            <a:xfrm>
              <a:off x="995" y="2013"/>
              <a:ext cx="391"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Thiazide</a:t>
              </a:r>
            </a:p>
            <a:p>
              <a:pPr algn="ctr">
                <a:lnSpc>
                  <a:spcPct val="90000"/>
                </a:lnSpc>
                <a:defRPr/>
              </a:pPr>
              <a:r>
                <a:rPr lang="en-CA" altLang="en-US" sz="1400" b="1" dirty="0">
                  <a:solidFill>
                    <a:srgbClr val="A01A23"/>
                  </a:solidFill>
                  <a:latin typeface="Calibri" charset="0"/>
                  <a:ea typeface="Calibri" charset="0"/>
                  <a:cs typeface="Calibri" charset="0"/>
                </a:rPr>
                <a:t>diuretic</a:t>
              </a:r>
              <a:endParaRPr lang="en-CA" altLang="en-US" dirty="0">
                <a:solidFill>
                  <a:srgbClr val="A01A23"/>
                </a:solidFill>
                <a:latin typeface="Calibri" charset="0"/>
                <a:ea typeface="Calibri" charset="0"/>
                <a:cs typeface="Calibri" charset="0"/>
              </a:endParaRPr>
            </a:p>
          </p:txBody>
        </p:sp>
      </p:grpSp>
      <p:grpSp>
        <p:nvGrpSpPr>
          <p:cNvPr id="53" name="Group 19"/>
          <p:cNvGrpSpPr>
            <a:grpSpLocks/>
          </p:cNvGrpSpPr>
          <p:nvPr/>
        </p:nvGrpSpPr>
        <p:grpSpPr bwMode="auto">
          <a:xfrm>
            <a:off x="2263775" y="3869796"/>
            <a:ext cx="1139825" cy="577850"/>
            <a:chOff x="1716" y="1951"/>
            <a:chExt cx="532" cy="364"/>
          </a:xfrm>
        </p:grpSpPr>
        <p:sp>
          <p:nvSpPr>
            <p:cNvPr id="54" name="Rectangle 20"/>
            <p:cNvSpPr>
              <a:spLocks noChangeArrowheads="1"/>
            </p:cNvSpPr>
            <p:nvPr/>
          </p:nvSpPr>
          <p:spPr bwMode="auto">
            <a:xfrm>
              <a:off x="17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55" name="Rectangle 21"/>
            <p:cNvSpPr>
              <a:spLocks noChangeArrowheads="1"/>
            </p:cNvSpPr>
            <p:nvPr/>
          </p:nvSpPr>
          <p:spPr bwMode="auto">
            <a:xfrm>
              <a:off x="1874" y="2072"/>
              <a:ext cx="19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dirty="0">
                  <a:solidFill>
                    <a:srgbClr val="A01A23"/>
                  </a:solidFill>
                  <a:latin typeface="Calibri" charset="0"/>
                  <a:ea typeface="Calibri" charset="0"/>
                  <a:cs typeface="Calibri" charset="0"/>
                </a:rPr>
                <a:t> </a:t>
              </a:r>
              <a:r>
                <a:rPr lang="en-CA" altLang="en-US" sz="1400" b="1" dirty="0" err="1">
                  <a:solidFill>
                    <a:srgbClr val="A01A23"/>
                  </a:solidFill>
                  <a:latin typeface="Calibri" charset="0"/>
                  <a:ea typeface="Calibri" charset="0"/>
                  <a:cs typeface="Calibri" charset="0"/>
                </a:rPr>
                <a:t>ACEi</a:t>
              </a:r>
              <a:r>
                <a:rPr lang="en-CA" altLang="en-US" sz="1400" b="1" dirty="0">
                  <a:solidFill>
                    <a:srgbClr val="A01A23"/>
                  </a:solidFill>
                  <a:latin typeface="Calibri" charset="0"/>
                  <a:ea typeface="Calibri" charset="0"/>
                  <a:cs typeface="Calibri" charset="0"/>
                </a:rPr>
                <a:t> </a:t>
              </a:r>
              <a:endParaRPr lang="en-CA" altLang="en-US" dirty="0">
                <a:solidFill>
                  <a:srgbClr val="A01A23"/>
                </a:solidFill>
                <a:latin typeface="Calibri" charset="0"/>
                <a:ea typeface="Calibri" charset="0"/>
                <a:cs typeface="Calibri" charset="0"/>
              </a:endParaRPr>
            </a:p>
          </p:txBody>
        </p:sp>
      </p:grpSp>
      <p:grpSp>
        <p:nvGrpSpPr>
          <p:cNvPr id="56" name="Group 23"/>
          <p:cNvGrpSpPr>
            <a:grpSpLocks/>
          </p:cNvGrpSpPr>
          <p:nvPr/>
        </p:nvGrpSpPr>
        <p:grpSpPr bwMode="auto">
          <a:xfrm>
            <a:off x="4773614" y="3869796"/>
            <a:ext cx="1206500" cy="577850"/>
            <a:chOff x="3027" y="1951"/>
            <a:chExt cx="966" cy="364"/>
          </a:xfrm>
        </p:grpSpPr>
        <p:sp>
          <p:nvSpPr>
            <p:cNvPr id="57" name="Rectangle 24"/>
            <p:cNvSpPr>
              <a:spLocks noChangeArrowheads="1"/>
            </p:cNvSpPr>
            <p:nvPr/>
          </p:nvSpPr>
          <p:spPr bwMode="auto">
            <a:xfrm>
              <a:off x="3027" y="1951"/>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58" name="Rectangle 25"/>
            <p:cNvSpPr>
              <a:spLocks noChangeArrowheads="1"/>
            </p:cNvSpPr>
            <p:nvPr/>
          </p:nvSpPr>
          <p:spPr bwMode="auto">
            <a:xfrm>
              <a:off x="3167" y="2012"/>
              <a:ext cx="68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Long-acting</a:t>
              </a:r>
            </a:p>
            <a:p>
              <a:pPr algn="ctr">
                <a:lnSpc>
                  <a:spcPct val="90000"/>
                </a:lnSpc>
                <a:defRPr/>
              </a:pPr>
              <a:r>
                <a:rPr lang="en-CA" altLang="en-US" sz="1400" b="1" dirty="0">
                  <a:solidFill>
                    <a:srgbClr val="A01A23"/>
                  </a:solidFill>
                  <a:latin typeface="Calibri" charset="0"/>
                  <a:ea typeface="Calibri" charset="0"/>
                  <a:cs typeface="Calibri" charset="0"/>
                </a:rPr>
                <a:t>CCB</a:t>
              </a:r>
              <a:endParaRPr lang="en-CA" altLang="en-US" dirty="0">
                <a:solidFill>
                  <a:srgbClr val="A01A23"/>
                </a:solidFill>
                <a:latin typeface="Calibri" charset="0"/>
                <a:ea typeface="Calibri" charset="0"/>
                <a:cs typeface="Calibri" charset="0"/>
              </a:endParaRPr>
            </a:p>
          </p:txBody>
        </p:sp>
      </p:grpSp>
      <p:grpSp>
        <p:nvGrpSpPr>
          <p:cNvPr id="59" name="Group 32"/>
          <p:cNvGrpSpPr>
            <a:grpSpLocks/>
          </p:cNvGrpSpPr>
          <p:nvPr/>
        </p:nvGrpSpPr>
        <p:grpSpPr bwMode="auto">
          <a:xfrm>
            <a:off x="3535363" y="3869796"/>
            <a:ext cx="1106488" cy="577850"/>
            <a:chOff x="2316" y="1951"/>
            <a:chExt cx="532" cy="364"/>
          </a:xfrm>
        </p:grpSpPr>
        <p:sp>
          <p:nvSpPr>
            <p:cNvPr id="60" name="Rectangle 33"/>
            <p:cNvSpPr>
              <a:spLocks noChangeArrowheads="1"/>
            </p:cNvSpPr>
            <p:nvPr/>
          </p:nvSpPr>
          <p:spPr bwMode="auto">
            <a:xfrm>
              <a:off x="23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1" name="Rectangle 34"/>
            <p:cNvSpPr>
              <a:spLocks noChangeArrowheads="1"/>
            </p:cNvSpPr>
            <p:nvPr/>
          </p:nvSpPr>
          <p:spPr bwMode="auto">
            <a:xfrm>
              <a:off x="2507" y="2072"/>
              <a:ext cx="150"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ARB</a:t>
              </a:r>
              <a:endParaRPr lang="en-CA" altLang="en-US" b="1" dirty="0">
                <a:solidFill>
                  <a:srgbClr val="A01A23"/>
                </a:solidFill>
                <a:latin typeface="Calibri" charset="0"/>
                <a:ea typeface="Calibri" charset="0"/>
                <a:cs typeface="Calibri" charset="0"/>
              </a:endParaRPr>
            </a:p>
          </p:txBody>
        </p:sp>
      </p:grpSp>
      <p:grpSp>
        <p:nvGrpSpPr>
          <p:cNvPr id="62" name="Group 23"/>
          <p:cNvGrpSpPr>
            <a:grpSpLocks/>
          </p:cNvGrpSpPr>
          <p:nvPr/>
        </p:nvGrpSpPr>
        <p:grpSpPr bwMode="auto">
          <a:xfrm>
            <a:off x="6111875" y="3871384"/>
            <a:ext cx="1203325" cy="577850"/>
            <a:chOff x="3027" y="1944"/>
            <a:chExt cx="966" cy="364"/>
          </a:xfrm>
        </p:grpSpPr>
        <p:sp>
          <p:nvSpPr>
            <p:cNvPr id="63" name="Rectangle 24"/>
            <p:cNvSpPr>
              <a:spLocks noChangeArrowheads="1"/>
            </p:cNvSpPr>
            <p:nvPr/>
          </p:nvSpPr>
          <p:spPr bwMode="auto">
            <a:xfrm>
              <a:off x="3027" y="1944"/>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4" name="Rectangle 25"/>
            <p:cNvSpPr>
              <a:spLocks noChangeArrowheads="1"/>
            </p:cNvSpPr>
            <p:nvPr/>
          </p:nvSpPr>
          <p:spPr bwMode="auto">
            <a:xfrm>
              <a:off x="3256" y="2012"/>
              <a:ext cx="512"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Beta-</a:t>
              </a:r>
              <a:br>
                <a:rPr lang="en-CA" altLang="en-US" sz="1400" b="1" dirty="0">
                  <a:solidFill>
                    <a:srgbClr val="A01A23"/>
                  </a:solidFill>
                  <a:latin typeface="Calibri" charset="0"/>
                  <a:ea typeface="Calibri" charset="0"/>
                  <a:cs typeface="Calibri" charset="0"/>
                </a:rPr>
              </a:br>
              <a:r>
                <a:rPr lang="en-CA" altLang="en-US" sz="1400" b="1" dirty="0">
                  <a:solidFill>
                    <a:srgbClr val="A01A23"/>
                  </a:solidFill>
                  <a:latin typeface="Calibri" charset="0"/>
                  <a:ea typeface="Calibri" charset="0"/>
                  <a:cs typeface="Calibri" charset="0"/>
                </a:rPr>
                <a:t>blocker*</a:t>
              </a:r>
              <a:endParaRPr lang="en-CA" altLang="en-US" dirty="0">
                <a:solidFill>
                  <a:srgbClr val="A01A23"/>
                </a:solidFill>
                <a:latin typeface="Calibri" charset="0"/>
                <a:ea typeface="Calibri" charset="0"/>
                <a:cs typeface="Calibri" charset="0"/>
              </a:endParaRPr>
            </a:p>
          </p:txBody>
        </p:sp>
      </p:grpSp>
      <p:sp>
        <p:nvSpPr>
          <p:cNvPr id="65" name="Rectangle 64"/>
          <p:cNvSpPr/>
          <p:nvPr/>
        </p:nvSpPr>
        <p:spPr>
          <a:xfrm>
            <a:off x="2132012" y="5638197"/>
            <a:ext cx="4878388" cy="215444"/>
          </a:xfrm>
          <a:prstGeom prst="rect">
            <a:avLst/>
          </a:prstGeom>
        </p:spPr>
        <p:txBody>
          <a:bodyPr wrap="square" lIns="0" tIns="0" rIns="0" bIns="0" anchor="b">
            <a:spAutoFit/>
          </a:bodyPr>
          <a:lstStyle/>
          <a:p>
            <a:pPr algn="ctr">
              <a:defRPr/>
            </a:pPr>
            <a:r>
              <a:rPr lang="en-US" sz="1400" dirty="0">
                <a:solidFill>
                  <a:prstClr val="black"/>
                </a:solidFill>
                <a:latin typeface="Calibri"/>
              </a:rPr>
              <a:t>*Not indicated as first line therapy for patients over 60 yrs</a:t>
            </a:r>
            <a:r>
              <a:rPr lang="en-US" sz="1400" dirty="0">
                <a:solidFill>
                  <a:prstClr val="black">
                    <a:lumMod val="50000"/>
                    <a:lumOff val="50000"/>
                  </a:prstClr>
                </a:solidFill>
                <a:latin typeface="Calibri"/>
              </a:rPr>
              <a:t>.</a:t>
            </a:r>
          </a:p>
        </p:txBody>
      </p:sp>
      <p:sp>
        <p:nvSpPr>
          <p:cNvPr id="66" name="Text Box 103"/>
          <p:cNvSpPr txBox="1">
            <a:spLocks noChangeArrowheads="1"/>
          </p:cNvSpPr>
          <p:nvPr/>
        </p:nvSpPr>
        <p:spPr bwMode="auto">
          <a:xfrm>
            <a:off x="890587" y="4751929"/>
            <a:ext cx="7442708" cy="576293"/>
          </a:xfrm>
          <a:prstGeom prst="rect">
            <a:avLst/>
          </a:prstGeom>
          <a:solidFill>
            <a:schemeClr val="bg1"/>
          </a:solidFill>
          <a:ln w="38100">
            <a:solidFill>
              <a:srgbClr val="C00000"/>
            </a:solidFill>
            <a:miter lim="800000"/>
            <a:headEnd/>
            <a:tailEnd/>
          </a:ln>
        </p:spPr>
        <p:txBody>
          <a:bodyPr wrap="square" tIns="72000" bIns="7200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defRPr/>
            </a:pPr>
            <a:r>
              <a:rPr lang="en-US" sz="1400" b="1" dirty="0">
                <a:solidFill>
                  <a:srgbClr val="222222"/>
                </a:solidFill>
                <a:latin typeface="Calibri" charset="0"/>
                <a:ea typeface="Calibri" charset="0"/>
                <a:cs typeface="Calibri" charset="0"/>
              </a:rPr>
              <a:t>A combination of 2 first line drugs may be considered as initial therapy if the blood pressure </a:t>
            </a:r>
            <a:br>
              <a:rPr lang="en-US" sz="1400" b="1" dirty="0">
                <a:solidFill>
                  <a:srgbClr val="222222"/>
                </a:solidFill>
                <a:latin typeface="Calibri" charset="0"/>
                <a:ea typeface="Calibri" charset="0"/>
                <a:cs typeface="Calibri" charset="0"/>
              </a:rPr>
            </a:br>
            <a:r>
              <a:rPr lang="en-US" sz="1400" b="1" dirty="0">
                <a:solidFill>
                  <a:srgbClr val="222222"/>
                </a:solidFill>
                <a:latin typeface="Calibri" charset="0"/>
                <a:ea typeface="Calibri" charset="0"/>
                <a:cs typeface="Calibri" charset="0"/>
              </a:rPr>
              <a:t>is ≥20 mmHg systolic or ≥10 mmHg diastolic above target</a:t>
            </a:r>
            <a:endParaRPr lang="en-US" altLang="en-US" sz="1400" b="1" dirty="0">
              <a:solidFill>
                <a:srgbClr val="000000"/>
              </a:solidFill>
              <a:latin typeface="Calibri" charset="0"/>
              <a:ea typeface="Calibri" charset="0"/>
              <a:cs typeface="Calibri" charset="0"/>
            </a:endParaRPr>
          </a:p>
        </p:txBody>
      </p:sp>
      <p:cxnSp>
        <p:nvCxnSpPr>
          <p:cNvPr id="67" name="AutoShape 18"/>
          <p:cNvCxnSpPr>
            <a:cxnSpLocks noChangeShapeType="1"/>
          </p:cNvCxnSpPr>
          <p:nvPr/>
        </p:nvCxnSpPr>
        <p:spPr bwMode="auto">
          <a:xfrm>
            <a:off x="2847288" y="3621114"/>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68" name="AutoShape 18"/>
          <p:cNvCxnSpPr>
            <a:cxnSpLocks noChangeShapeType="1"/>
          </p:cNvCxnSpPr>
          <p:nvPr/>
        </p:nvCxnSpPr>
        <p:spPr bwMode="auto">
          <a:xfrm>
            <a:off x="4063346" y="3621114"/>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69" name="AutoShape 18"/>
          <p:cNvCxnSpPr>
            <a:cxnSpLocks noChangeShapeType="1"/>
          </p:cNvCxnSpPr>
          <p:nvPr/>
        </p:nvCxnSpPr>
        <p:spPr bwMode="auto">
          <a:xfrm>
            <a:off x="5383098" y="3621114"/>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70" name="AutoShape 18"/>
          <p:cNvCxnSpPr>
            <a:cxnSpLocks noChangeShapeType="1"/>
          </p:cNvCxnSpPr>
          <p:nvPr/>
        </p:nvCxnSpPr>
        <p:spPr bwMode="auto">
          <a:xfrm>
            <a:off x="6693423" y="3621114"/>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71" name="Connecteur droit 70"/>
          <p:cNvCxnSpPr/>
          <p:nvPr/>
        </p:nvCxnSpPr>
        <p:spPr>
          <a:xfrm>
            <a:off x="1565243" y="3621114"/>
            <a:ext cx="51281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Connecteur droit 71"/>
          <p:cNvCxnSpPr/>
          <p:nvPr/>
        </p:nvCxnSpPr>
        <p:spPr>
          <a:xfrm>
            <a:off x="4590090" y="3395133"/>
            <a:ext cx="0" cy="2259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3" name="Freeform 12"/>
          <p:cNvSpPr>
            <a:spLocks/>
          </p:cNvSpPr>
          <p:nvPr/>
        </p:nvSpPr>
        <p:spPr bwMode="auto">
          <a:xfrm>
            <a:off x="3047623" y="2633133"/>
            <a:ext cx="3079750" cy="762000"/>
          </a:xfrm>
          <a:custGeom>
            <a:avLst/>
            <a:gdLst>
              <a:gd name="T0" fmla="*/ 0 w 2372"/>
              <a:gd name="T1" fmla="*/ 0 h 679"/>
              <a:gd name="T2" fmla="*/ 2147483646 w 2372"/>
              <a:gd name="T3" fmla="*/ 0 h 679"/>
              <a:gd name="T4" fmla="*/ 2147483646 w 2372"/>
              <a:gd name="T5" fmla="*/ 2147483646 h 679"/>
              <a:gd name="T6" fmla="*/ 2147483646 w 2372"/>
              <a:gd name="T7" fmla="*/ 2147483646 h 679"/>
              <a:gd name="T8" fmla="*/ 0 w 2372"/>
              <a:gd name="T9" fmla="*/ 2147483646 h 679"/>
              <a:gd name="T10" fmla="*/ 0 w 2372"/>
              <a:gd name="T11" fmla="*/ 0 h 679"/>
              <a:gd name="T12" fmla="*/ 0 60000 65536"/>
              <a:gd name="T13" fmla="*/ 0 60000 65536"/>
              <a:gd name="T14" fmla="*/ 0 60000 65536"/>
              <a:gd name="T15" fmla="*/ 0 60000 65536"/>
              <a:gd name="T16" fmla="*/ 0 60000 65536"/>
              <a:gd name="T17" fmla="*/ 0 60000 65536"/>
              <a:gd name="T18" fmla="*/ 0 w 2372"/>
              <a:gd name="T19" fmla="*/ 0 h 679"/>
              <a:gd name="T20" fmla="*/ 2372 w 2372"/>
              <a:gd name="T21" fmla="*/ 679 h 679"/>
            </a:gdLst>
            <a:ahLst/>
            <a:cxnLst>
              <a:cxn ang="T12">
                <a:pos x="T0" y="T1"/>
              </a:cxn>
              <a:cxn ang="T13">
                <a:pos x="T2" y="T3"/>
              </a:cxn>
              <a:cxn ang="T14">
                <a:pos x="T4" y="T5"/>
              </a:cxn>
              <a:cxn ang="T15">
                <a:pos x="T6" y="T7"/>
              </a:cxn>
              <a:cxn ang="T16">
                <a:pos x="T8" y="T9"/>
              </a:cxn>
              <a:cxn ang="T17">
                <a:pos x="T10" y="T11"/>
              </a:cxn>
            </a:cxnLst>
            <a:rect l="T18" t="T19" r="T20" b="T21"/>
            <a:pathLst>
              <a:path w="2372" h="679">
                <a:moveTo>
                  <a:pt x="0" y="0"/>
                </a:moveTo>
                <a:lnTo>
                  <a:pt x="2372" y="0"/>
                </a:lnTo>
                <a:lnTo>
                  <a:pt x="2372" y="344"/>
                </a:lnTo>
                <a:lnTo>
                  <a:pt x="1191" y="679"/>
                </a:lnTo>
                <a:lnTo>
                  <a:pt x="0" y="344"/>
                </a:lnTo>
                <a:lnTo>
                  <a:pt x="0" y="0"/>
                </a:lnTo>
                <a:close/>
              </a:path>
            </a:pathLst>
          </a:custGeom>
          <a:solidFill>
            <a:schemeClr val="bg1"/>
          </a:solidFill>
          <a:ln w="28575">
            <a:solidFill>
              <a:schemeClr val="accent1"/>
            </a:solidFill>
            <a:round/>
            <a:headEnd/>
            <a:tailEnd/>
          </a:ln>
        </p:spPr>
        <p:txBody>
          <a:bodyPr/>
          <a:lstStyle/>
          <a:p>
            <a:pPr>
              <a:defRPr/>
            </a:pPr>
            <a:endParaRPr lang="en-CA">
              <a:solidFill>
                <a:prstClr val="black"/>
              </a:solidFill>
              <a:latin typeface="Calibri" charset="0"/>
              <a:ea typeface="Calibri" charset="0"/>
              <a:cs typeface="Calibri" charset="0"/>
            </a:endParaRPr>
          </a:p>
        </p:txBody>
      </p:sp>
      <p:sp>
        <p:nvSpPr>
          <p:cNvPr id="74" name="Rectangle 13"/>
          <p:cNvSpPr>
            <a:spLocks noChangeArrowheads="1"/>
          </p:cNvSpPr>
          <p:nvPr/>
        </p:nvSpPr>
        <p:spPr bwMode="auto">
          <a:xfrm>
            <a:off x="3263610" y="2745846"/>
            <a:ext cx="26477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CA" altLang="en-US" sz="1600" b="1" dirty="0">
                <a:solidFill>
                  <a:srgbClr val="000000"/>
                </a:solidFill>
                <a:latin typeface="Calibri" charset="0"/>
                <a:ea typeface="Calibri" charset="0"/>
                <a:cs typeface="Calibri" charset="0"/>
              </a:rPr>
              <a:t>Health behaviour management</a:t>
            </a:r>
          </a:p>
        </p:txBody>
      </p:sp>
    </p:spTree>
    <p:extLst>
      <p:ext uri="{BB962C8B-B14F-4D97-AF65-F5344CB8AC3E}">
        <p14:creationId xmlns:p14="http://schemas.microsoft.com/office/powerpoint/2010/main" val="3799855253"/>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491" name="AutoShape 18"/>
          <p:cNvCxnSpPr>
            <a:cxnSpLocks noChangeShapeType="1"/>
          </p:cNvCxnSpPr>
          <p:nvPr/>
        </p:nvCxnSpPr>
        <p:spPr bwMode="auto">
          <a:xfrm>
            <a:off x="1541493"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grpSp>
        <p:nvGrpSpPr>
          <p:cNvPr id="63500" name="Group 15"/>
          <p:cNvGrpSpPr>
            <a:grpSpLocks/>
          </p:cNvGrpSpPr>
          <p:nvPr/>
        </p:nvGrpSpPr>
        <p:grpSpPr bwMode="auto">
          <a:xfrm>
            <a:off x="866837" y="4095422"/>
            <a:ext cx="1241425" cy="577850"/>
            <a:chOff x="799" y="1952"/>
            <a:chExt cx="782" cy="364"/>
          </a:xfrm>
        </p:grpSpPr>
        <p:sp>
          <p:nvSpPr>
            <p:cNvPr id="48" name="Rectangle 16"/>
            <p:cNvSpPr>
              <a:spLocks noChangeArrowheads="1"/>
            </p:cNvSpPr>
            <p:nvPr/>
          </p:nvSpPr>
          <p:spPr bwMode="auto">
            <a:xfrm>
              <a:off x="799" y="1952"/>
              <a:ext cx="78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26" name="Rectangle 17"/>
            <p:cNvSpPr>
              <a:spLocks noChangeArrowheads="1"/>
            </p:cNvSpPr>
            <p:nvPr/>
          </p:nvSpPr>
          <p:spPr bwMode="auto">
            <a:xfrm>
              <a:off x="875" y="2013"/>
              <a:ext cx="630"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Thiazide/</a:t>
              </a:r>
            </a:p>
            <a:p>
              <a:pPr algn="ctr">
                <a:lnSpc>
                  <a:spcPct val="90000"/>
                </a:lnSpc>
                <a:defRPr/>
              </a:pPr>
              <a:r>
                <a:rPr lang="en-CA" altLang="en-US" sz="1400" b="1" dirty="0">
                  <a:solidFill>
                    <a:srgbClr val="A01A23"/>
                  </a:solidFill>
                  <a:latin typeface="Calibri" charset="0"/>
                  <a:ea typeface="Calibri" charset="0"/>
                  <a:cs typeface="Calibri" charset="0"/>
                </a:rPr>
                <a:t>thiazide-like*</a:t>
              </a:r>
            </a:p>
          </p:txBody>
        </p:sp>
      </p:grpSp>
      <p:grpSp>
        <p:nvGrpSpPr>
          <p:cNvPr id="63502" name="Group 19"/>
          <p:cNvGrpSpPr>
            <a:grpSpLocks/>
          </p:cNvGrpSpPr>
          <p:nvPr/>
        </p:nvGrpSpPr>
        <p:grpSpPr bwMode="auto">
          <a:xfrm>
            <a:off x="2240025" y="4095422"/>
            <a:ext cx="1139825" cy="577850"/>
            <a:chOff x="1716" y="1951"/>
            <a:chExt cx="532" cy="364"/>
          </a:xfrm>
        </p:grpSpPr>
        <p:sp>
          <p:nvSpPr>
            <p:cNvPr id="46" name="Rectangle 20"/>
            <p:cNvSpPr>
              <a:spLocks noChangeArrowheads="1"/>
            </p:cNvSpPr>
            <p:nvPr/>
          </p:nvSpPr>
          <p:spPr bwMode="auto">
            <a:xfrm>
              <a:off x="17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24" name="Rectangle 21"/>
            <p:cNvSpPr>
              <a:spLocks noChangeArrowheads="1"/>
            </p:cNvSpPr>
            <p:nvPr/>
          </p:nvSpPr>
          <p:spPr bwMode="auto">
            <a:xfrm>
              <a:off x="1860" y="2072"/>
              <a:ext cx="22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de-DE" altLang="en-US" sz="1400" b="1" dirty="0">
                  <a:solidFill>
                    <a:srgbClr val="A01A23"/>
                  </a:solidFill>
                  <a:latin typeface="Calibri" charset="0"/>
                  <a:ea typeface="Calibri" charset="0"/>
                  <a:cs typeface="Calibri" charset="0"/>
                </a:rPr>
                <a:t> ACEI</a:t>
              </a:r>
              <a:r>
                <a:rPr lang="de-DE" altLang="en-US" sz="1400" b="1" baseline="30000" dirty="0">
                  <a:solidFill>
                    <a:srgbClr val="A01A23"/>
                  </a:solidFill>
                  <a:latin typeface="Calibri" charset="0"/>
                  <a:ea typeface="Calibri" charset="0"/>
                  <a:cs typeface="Calibri" charset="0"/>
                </a:rPr>
                <a:t>§</a:t>
              </a:r>
              <a:r>
                <a:rPr lang="de-DE" altLang="en-US" sz="1400" b="1" dirty="0">
                  <a:solidFill>
                    <a:srgbClr val="A01A23"/>
                  </a:solidFill>
                  <a:latin typeface="Calibri" charset="0"/>
                  <a:ea typeface="Calibri" charset="0"/>
                  <a:cs typeface="Calibri" charset="0"/>
                </a:rPr>
                <a:t> </a:t>
              </a:r>
            </a:p>
          </p:txBody>
        </p:sp>
      </p:grpSp>
      <p:grpSp>
        <p:nvGrpSpPr>
          <p:cNvPr id="63503" name="Group 23"/>
          <p:cNvGrpSpPr>
            <a:grpSpLocks/>
          </p:cNvGrpSpPr>
          <p:nvPr/>
        </p:nvGrpSpPr>
        <p:grpSpPr bwMode="auto">
          <a:xfrm>
            <a:off x="4749864" y="4095422"/>
            <a:ext cx="1206500" cy="577850"/>
            <a:chOff x="3027" y="1951"/>
            <a:chExt cx="966" cy="364"/>
          </a:xfrm>
        </p:grpSpPr>
        <p:sp>
          <p:nvSpPr>
            <p:cNvPr id="44" name="Rectangle 24"/>
            <p:cNvSpPr>
              <a:spLocks noChangeArrowheads="1"/>
            </p:cNvSpPr>
            <p:nvPr/>
          </p:nvSpPr>
          <p:spPr bwMode="auto">
            <a:xfrm>
              <a:off x="3027" y="1951"/>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22" name="Rectangle 25"/>
            <p:cNvSpPr>
              <a:spLocks noChangeArrowheads="1"/>
            </p:cNvSpPr>
            <p:nvPr/>
          </p:nvSpPr>
          <p:spPr bwMode="auto">
            <a:xfrm>
              <a:off x="3167" y="2012"/>
              <a:ext cx="68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Long-acting</a:t>
              </a:r>
            </a:p>
            <a:p>
              <a:pPr algn="ctr">
                <a:lnSpc>
                  <a:spcPct val="90000"/>
                </a:lnSpc>
                <a:defRPr/>
              </a:pPr>
              <a:r>
                <a:rPr lang="en-CA" altLang="en-US" sz="1400" b="1" dirty="0">
                  <a:solidFill>
                    <a:srgbClr val="A01A23"/>
                  </a:solidFill>
                  <a:latin typeface="Calibri" charset="0"/>
                  <a:ea typeface="Calibri" charset="0"/>
                  <a:cs typeface="Calibri" charset="0"/>
                </a:rPr>
                <a:t>CCB</a:t>
              </a:r>
              <a:endParaRPr lang="en-CA" altLang="en-US" dirty="0">
                <a:solidFill>
                  <a:srgbClr val="A01A23"/>
                </a:solidFill>
                <a:latin typeface="Calibri" charset="0"/>
                <a:ea typeface="Calibri" charset="0"/>
                <a:cs typeface="Calibri" charset="0"/>
              </a:endParaRPr>
            </a:p>
          </p:txBody>
        </p:sp>
      </p:grpSp>
      <p:sp>
        <p:nvSpPr>
          <p:cNvPr id="63504" name="Rectangle 31"/>
          <p:cNvSpPr>
            <a:spLocks noChangeArrowheads="1"/>
          </p:cNvSpPr>
          <p:nvPr/>
        </p:nvSpPr>
        <p:spPr bwMode="auto">
          <a:xfrm>
            <a:off x="1623341" y="2016910"/>
            <a:ext cx="5897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defRPr/>
            </a:pPr>
            <a:r>
              <a:rPr lang="en-US" altLang="en-US" b="1" dirty="0">
                <a:solidFill>
                  <a:srgbClr val="000000"/>
                </a:solidFill>
                <a:latin typeface="Calibri" charset="0"/>
                <a:ea typeface="Calibri" charset="0"/>
                <a:cs typeface="Calibri" charset="0"/>
              </a:rPr>
              <a:t>TARGET &lt;135/85 mmHg </a:t>
            </a:r>
            <a:r>
              <a:rPr lang="en-US" altLang="en-US" dirty="0">
                <a:solidFill>
                  <a:srgbClr val="000000"/>
                </a:solidFill>
                <a:latin typeface="Calibri" charset="0"/>
                <a:ea typeface="Calibri" charset="0"/>
                <a:cs typeface="Calibri" charset="0"/>
              </a:rPr>
              <a:t>(automated measurement method)</a:t>
            </a:r>
          </a:p>
        </p:txBody>
      </p:sp>
      <p:grpSp>
        <p:nvGrpSpPr>
          <p:cNvPr id="63505" name="Group 32"/>
          <p:cNvGrpSpPr>
            <a:grpSpLocks/>
          </p:cNvGrpSpPr>
          <p:nvPr/>
        </p:nvGrpSpPr>
        <p:grpSpPr bwMode="auto">
          <a:xfrm>
            <a:off x="3511613" y="4095422"/>
            <a:ext cx="1106488" cy="577850"/>
            <a:chOff x="2316" y="1951"/>
            <a:chExt cx="532" cy="364"/>
          </a:xfrm>
        </p:grpSpPr>
        <p:sp>
          <p:nvSpPr>
            <p:cNvPr id="42" name="Rectangle 33"/>
            <p:cNvSpPr>
              <a:spLocks noChangeArrowheads="1"/>
            </p:cNvSpPr>
            <p:nvPr/>
          </p:nvSpPr>
          <p:spPr bwMode="auto">
            <a:xfrm>
              <a:off x="23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20" name="Rectangle 34"/>
            <p:cNvSpPr>
              <a:spLocks noChangeArrowheads="1"/>
            </p:cNvSpPr>
            <p:nvPr/>
          </p:nvSpPr>
          <p:spPr bwMode="auto">
            <a:xfrm>
              <a:off x="2483" y="2072"/>
              <a:ext cx="197"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ARB </a:t>
              </a:r>
              <a:r>
                <a:rPr lang="en-CA" altLang="en-US" sz="1400" b="1" baseline="30000" dirty="0">
                  <a:solidFill>
                    <a:srgbClr val="A01A23"/>
                  </a:solidFill>
                  <a:latin typeface="Calibri" charset="0"/>
                  <a:ea typeface="Calibri" charset="0"/>
                  <a:cs typeface="Calibri" charset="0"/>
                </a:rPr>
                <a:t>§</a:t>
              </a:r>
              <a:endParaRPr lang="en-CA" altLang="en-US" b="1" baseline="30000" dirty="0">
                <a:solidFill>
                  <a:srgbClr val="A01A23"/>
                </a:solidFill>
                <a:latin typeface="Calibri" charset="0"/>
                <a:ea typeface="Calibri" charset="0"/>
                <a:cs typeface="Calibri" charset="0"/>
              </a:endParaRPr>
            </a:p>
          </p:txBody>
        </p:sp>
      </p:grpSp>
      <p:grpSp>
        <p:nvGrpSpPr>
          <p:cNvPr id="63508" name="Group 23"/>
          <p:cNvGrpSpPr>
            <a:grpSpLocks/>
          </p:cNvGrpSpPr>
          <p:nvPr/>
        </p:nvGrpSpPr>
        <p:grpSpPr bwMode="auto">
          <a:xfrm>
            <a:off x="6088125" y="4097010"/>
            <a:ext cx="1203325" cy="577850"/>
            <a:chOff x="3027" y="1944"/>
            <a:chExt cx="966" cy="364"/>
          </a:xfrm>
        </p:grpSpPr>
        <p:sp>
          <p:nvSpPr>
            <p:cNvPr id="40" name="Rectangle 24"/>
            <p:cNvSpPr>
              <a:spLocks noChangeArrowheads="1"/>
            </p:cNvSpPr>
            <p:nvPr/>
          </p:nvSpPr>
          <p:spPr bwMode="auto">
            <a:xfrm>
              <a:off x="3027" y="1944"/>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13" name="Rectangle 25"/>
            <p:cNvSpPr>
              <a:spLocks noChangeArrowheads="1"/>
            </p:cNvSpPr>
            <p:nvPr/>
          </p:nvSpPr>
          <p:spPr bwMode="auto">
            <a:xfrm>
              <a:off x="3268" y="2012"/>
              <a:ext cx="48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Beta-</a:t>
              </a:r>
              <a:br>
                <a:rPr lang="en-CA" altLang="en-US" sz="1400" b="1" dirty="0">
                  <a:solidFill>
                    <a:srgbClr val="A01A23"/>
                  </a:solidFill>
                  <a:latin typeface="Calibri" charset="0"/>
                  <a:ea typeface="Calibri" charset="0"/>
                  <a:cs typeface="Calibri" charset="0"/>
                </a:rPr>
              </a:br>
              <a:r>
                <a:rPr lang="en-CA" altLang="en-US" sz="1400" b="1" dirty="0">
                  <a:solidFill>
                    <a:srgbClr val="A01A23"/>
                  </a:solidFill>
                  <a:latin typeface="Calibri" charset="0"/>
                  <a:ea typeface="Calibri" charset="0"/>
                  <a:cs typeface="Calibri" charset="0"/>
                </a:rPr>
                <a:t>blocker</a:t>
              </a:r>
              <a:r>
                <a:rPr lang="sk-SK" altLang="en-US" sz="1400" b="1" baseline="30000" dirty="0">
                  <a:solidFill>
                    <a:srgbClr val="A01A23"/>
                  </a:solidFill>
                  <a:latin typeface="Calibri" charset="0"/>
                  <a:ea typeface="Calibri" charset="0"/>
                  <a:cs typeface="Calibri" charset="0"/>
                </a:rPr>
                <a:t>†</a:t>
              </a:r>
            </a:p>
          </p:txBody>
        </p:sp>
      </p:grpSp>
      <p:sp>
        <p:nvSpPr>
          <p:cNvPr id="3" name="Titre 2"/>
          <p:cNvSpPr>
            <a:spLocks noGrp="1"/>
          </p:cNvSpPr>
          <p:nvPr>
            <p:ph type="title"/>
          </p:nvPr>
        </p:nvSpPr>
        <p:spPr>
          <a:xfrm>
            <a:off x="628650" y="1195200"/>
            <a:ext cx="7886700" cy="861530"/>
          </a:xfrm>
        </p:spPr>
        <p:txBody>
          <a:bodyPr>
            <a:normAutofit/>
          </a:bodyPr>
          <a:lstStyle/>
          <a:p>
            <a:r>
              <a:rPr lang="fr-FR" sz="2800" dirty="0"/>
              <a:t> First Line </a:t>
            </a:r>
            <a:r>
              <a:rPr lang="fr-FR" sz="2800" dirty="0" err="1"/>
              <a:t>Treatment</a:t>
            </a:r>
            <a:r>
              <a:rPr lang="fr-FR" sz="2800" dirty="0"/>
              <a:t> of </a:t>
            </a:r>
            <a:r>
              <a:rPr lang="fr-FR" sz="2800" dirty="0" err="1"/>
              <a:t>Adults</a:t>
            </a:r>
            <a:r>
              <a:rPr lang="fr-FR" sz="2800" dirty="0"/>
              <a:t> </a:t>
            </a:r>
            <a:r>
              <a:rPr lang="fr-FR" sz="2800" dirty="0" err="1"/>
              <a:t>with</a:t>
            </a:r>
            <a:r>
              <a:rPr lang="fr-FR" sz="2800" dirty="0"/>
              <a:t> </a:t>
            </a:r>
            <a:r>
              <a:rPr lang="fr-FR" sz="2800" dirty="0" err="1"/>
              <a:t>Systolic</a:t>
            </a:r>
            <a:r>
              <a:rPr lang="fr-FR" sz="2800" dirty="0"/>
              <a:t>/</a:t>
            </a:r>
            <a:r>
              <a:rPr lang="fr-FR" sz="2800" dirty="0" err="1"/>
              <a:t>Diastolic</a:t>
            </a:r>
            <a:r>
              <a:rPr lang="fr-FR" sz="2800" dirty="0"/>
              <a:t> </a:t>
            </a:r>
            <a:br>
              <a:rPr lang="fr-FR" sz="2800" dirty="0"/>
            </a:br>
            <a:r>
              <a:rPr lang="fr-FR" sz="2800" dirty="0"/>
              <a:t>Hypertension </a:t>
            </a:r>
            <a:r>
              <a:rPr lang="fr-FR" sz="2800" dirty="0" err="1"/>
              <a:t>Without</a:t>
            </a:r>
            <a:r>
              <a:rPr lang="fr-FR" sz="2800" dirty="0"/>
              <a:t> </a:t>
            </a:r>
            <a:r>
              <a:rPr lang="fr-FR" sz="2800" dirty="0" err="1"/>
              <a:t>Other</a:t>
            </a:r>
            <a:r>
              <a:rPr lang="fr-FR" sz="2800" dirty="0"/>
              <a:t> </a:t>
            </a:r>
            <a:r>
              <a:rPr lang="fr-FR" sz="2800" dirty="0" err="1"/>
              <a:t>Compelling</a:t>
            </a:r>
            <a:r>
              <a:rPr lang="fr-FR" sz="2800" dirty="0"/>
              <a:t> Indications</a:t>
            </a:r>
          </a:p>
        </p:txBody>
      </p:sp>
      <p:cxnSp>
        <p:nvCxnSpPr>
          <p:cNvPr id="36" name="AutoShape 18"/>
          <p:cNvCxnSpPr>
            <a:cxnSpLocks noChangeShapeType="1"/>
          </p:cNvCxnSpPr>
          <p:nvPr/>
        </p:nvCxnSpPr>
        <p:spPr bwMode="auto">
          <a:xfrm>
            <a:off x="2823538"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37" name="AutoShape 18"/>
          <p:cNvCxnSpPr>
            <a:cxnSpLocks noChangeShapeType="1"/>
          </p:cNvCxnSpPr>
          <p:nvPr/>
        </p:nvCxnSpPr>
        <p:spPr bwMode="auto">
          <a:xfrm>
            <a:off x="4039596"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39" name="AutoShape 18"/>
          <p:cNvCxnSpPr>
            <a:cxnSpLocks noChangeShapeType="1"/>
          </p:cNvCxnSpPr>
          <p:nvPr/>
        </p:nvCxnSpPr>
        <p:spPr bwMode="auto">
          <a:xfrm>
            <a:off x="5359348"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41" name="AutoShape 18"/>
          <p:cNvCxnSpPr>
            <a:cxnSpLocks noChangeShapeType="1"/>
          </p:cNvCxnSpPr>
          <p:nvPr/>
        </p:nvCxnSpPr>
        <p:spPr bwMode="auto">
          <a:xfrm>
            <a:off x="6669673"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8" name="Connecteur droit 7"/>
          <p:cNvCxnSpPr/>
          <p:nvPr/>
        </p:nvCxnSpPr>
        <p:spPr>
          <a:xfrm>
            <a:off x="1541493" y="3846740"/>
            <a:ext cx="646578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4566340" y="3620759"/>
            <a:ext cx="0" cy="2259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3498" name="Freeform 12"/>
          <p:cNvSpPr>
            <a:spLocks/>
          </p:cNvSpPr>
          <p:nvPr/>
        </p:nvSpPr>
        <p:spPr bwMode="auto">
          <a:xfrm>
            <a:off x="3023873" y="2858759"/>
            <a:ext cx="3079750" cy="762000"/>
          </a:xfrm>
          <a:custGeom>
            <a:avLst/>
            <a:gdLst>
              <a:gd name="T0" fmla="*/ 0 w 2372"/>
              <a:gd name="T1" fmla="*/ 0 h 679"/>
              <a:gd name="T2" fmla="*/ 2147483646 w 2372"/>
              <a:gd name="T3" fmla="*/ 0 h 679"/>
              <a:gd name="T4" fmla="*/ 2147483646 w 2372"/>
              <a:gd name="T5" fmla="*/ 2147483646 h 679"/>
              <a:gd name="T6" fmla="*/ 2147483646 w 2372"/>
              <a:gd name="T7" fmla="*/ 2147483646 h 679"/>
              <a:gd name="T8" fmla="*/ 0 w 2372"/>
              <a:gd name="T9" fmla="*/ 2147483646 h 679"/>
              <a:gd name="T10" fmla="*/ 0 w 2372"/>
              <a:gd name="T11" fmla="*/ 0 h 679"/>
              <a:gd name="T12" fmla="*/ 0 60000 65536"/>
              <a:gd name="T13" fmla="*/ 0 60000 65536"/>
              <a:gd name="T14" fmla="*/ 0 60000 65536"/>
              <a:gd name="T15" fmla="*/ 0 60000 65536"/>
              <a:gd name="T16" fmla="*/ 0 60000 65536"/>
              <a:gd name="T17" fmla="*/ 0 60000 65536"/>
              <a:gd name="T18" fmla="*/ 0 w 2372"/>
              <a:gd name="T19" fmla="*/ 0 h 679"/>
              <a:gd name="T20" fmla="*/ 2372 w 2372"/>
              <a:gd name="T21" fmla="*/ 679 h 679"/>
            </a:gdLst>
            <a:ahLst/>
            <a:cxnLst>
              <a:cxn ang="T12">
                <a:pos x="T0" y="T1"/>
              </a:cxn>
              <a:cxn ang="T13">
                <a:pos x="T2" y="T3"/>
              </a:cxn>
              <a:cxn ang="T14">
                <a:pos x="T4" y="T5"/>
              </a:cxn>
              <a:cxn ang="T15">
                <a:pos x="T6" y="T7"/>
              </a:cxn>
              <a:cxn ang="T16">
                <a:pos x="T8" y="T9"/>
              </a:cxn>
              <a:cxn ang="T17">
                <a:pos x="T10" y="T11"/>
              </a:cxn>
            </a:cxnLst>
            <a:rect l="T18" t="T19" r="T20" b="T21"/>
            <a:pathLst>
              <a:path w="2372" h="679">
                <a:moveTo>
                  <a:pt x="0" y="0"/>
                </a:moveTo>
                <a:lnTo>
                  <a:pt x="2372" y="0"/>
                </a:lnTo>
                <a:lnTo>
                  <a:pt x="2372" y="344"/>
                </a:lnTo>
                <a:lnTo>
                  <a:pt x="1191" y="679"/>
                </a:lnTo>
                <a:lnTo>
                  <a:pt x="0" y="344"/>
                </a:lnTo>
                <a:lnTo>
                  <a:pt x="0" y="0"/>
                </a:lnTo>
                <a:close/>
              </a:path>
            </a:pathLst>
          </a:custGeom>
          <a:solidFill>
            <a:schemeClr val="bg1"/>
          </a:solidFill>
          <a:ln w="28575">
            <a:solidFill>
              <a:schemeClr val="accent1"/>
            </a:solidFill>
            <a:round/>
            <a:headEnd/>
            <a:tailEnd/>
          </a:ln>
        </p:spPr>
        <p:txBody>
          <a:bodyPr/>
          <a:lstStyle/>
          <a:p>
            <a:pPr>
              <a:defRPr/>
            </a:pPr>
            <a:endParaRPr lang="en-CA">
              <a:solidFill>
                <a:prstClr val="black"/>
              </a:solidFill>
              <a:latin typeface="Calibri" charset="0"/>
              <a:ea typeface="Calibri" charset="0"/>
              <a:cs typeface="Calibri" charset="0"/>
            </a:endParaRPr>
          </a:p>
        </p:txBody>
      </p:sp>
      <p:sp>
        <p:nvSpPr>
          <p:cNvPr id="63499" name="Rectangle 13"/>
          <p:cNvSpPr>
            <a:spLocks noChangeArrowheads="1"/>
          </p:cNvSpPr>
          <p:nvPr/>
        </p:nvSpPr>
        <p:spPr bwMode="auto">
          <a:xfrm>
            <a:off x="3239860" y="2971472"/>
            <a:ext cx="26477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CA" altLang="en-US" sz="1600" b="1" dirty="0">
                <a:solidFill>
                  <a:srgbClr val="000000"/>
                </a:solidFill>
                <a:latin typeface="Calibri" charset="0"/>
                <a:ea typeface="Calibri" charset="0"/>
                <a:cs typeface="Calibri" charset="0"/>
              </a:rPr>
              <a:t>Health behaviour management</a:t>
            </a:r>
          </a:p>
        </p:txBody>
      </p:sp>
      <p:grpSp>
        <p:nvGrpSpPr>
          <p:cNvPr id="30" name="Group 23"/>
          <p:cNvGrpSpPr>
            <a:grpSpLocks/>
          </p:cNvGrpSpPr>
          <p:nvPr/>
        </p:nvGrpSpPr>
        <p:grpSpPr bwMode="auto">
          <a:xfrm>
            <a:off x="7417797" y="4097010"/>
            <a:ext cx="1203325" cy="577850"/>
            <a:chOff x="3027" y="1944"/>
            <a:chExt cx="966" cy="364"/>
          </a:xfrm>
        </p:grpSpPr>
        <p:sp>
          <p:nvSpPr>
            <p:cNvPr id="31" name="Rectangle 24"/>
            <p:cNvSpPr>
              <a:spLocks noChangeArrowheads="1"/>
            </p:cNvSpPr>
            <p:nvPr/>
          </p:nvSpPr>
          <p:spPr bwMode="auto">
            <a:xfrm>
              <a:off x="3027" y="1944"/>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33" name="Rectangle 25"/>
            <p:cNvSpPr>
              <a:spLocks noChangeArrowheads="1"/>
            </p:cNvSpPr>
            <p:nvPr/>
          </p:nvSpPr>
          <p:spPr bwMode="auto">
            <a:xfrm>
              <a:off x="3087" y="2012"/>
              <a:ext cx="850"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Single pill </a:t>
              </a:r>
              <a:br>
                <a:rPr lang="en-CA" altLang="en-US" sz="1400" b="1" dirty="0">
                  <a:solidFill>
                    <a:srgbClr val="A01A23"/>
                  </a:solidFill>
                  <a:latin typeface="Calibri" charset="0"/>
                  <a:ea typeface="Calibri" charset="0"/>
                  <a:cs typeface="Calibri" charset="0"/>
                </a:rPr>
              </a:br>
              <a:r>
                <a:rPr lang="en-CA" altLang="en-US" sz="1400" b="1" dirty="0">
                  <a:solidFill>
                    <a:srgbClr val="A01A23"/>
                  </a:solidFill>
                  <a:latin typeface="Calibri" charset="0"/>
                  <a:ea typeface="Calibri" charset="0"/>
                  <a:cs typeface="Calibri" charset="0"/>
                </a:rPr>
                <a:t>combination</a:t>
              </a:r>
              <a:r>
                <a:rPr lang="en-CA" altLang="en-US" sz="1400" b="1" baseline="30000" dirty="0">
                  <a:solidFill>
                    <a:srgbClr val="A01A23"/>
                  </a:solidFill>
                  <a:latin typeface="Calibri" charset="0"/>
                  <a:ea typeface="Calibri" charset="0"/>
                  <a:cs typeface="Calibri" charset="0"/>
                </a:rPr>
                <a:t>**</a:t>
              </a:r>
            </a:p>
          </p:txBody>
        </p:sp>
      </p:grpSp>
      <p:cxnSp>
        <p:nvCxnSpPr>
          <p:cNvPr id="34" name="AutoShape 18"/>
          <p:cNvCxnSpPr>
            <a:cxnSpLocks noChangeShapeType="1"/>
          </p:cNvCxnSpPr>
          <p:nvPr/>
        </p:nvCxnSpPr>
        <p:spPr bwMode="auto">
          <a:xfrm>
            <a:off x="8007282"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sp>
        <p:nvSpPr>
          <p:cNvPr id="35" name="Oval 2"/>
          <p:cNvSpPr/>
          <p:nvPr/>
        </p:nvSpPr>
        <p:spPr>
          <a:xfrm>
            <a:off x="7272803" y="3908934"/>
            <a:ext cx="1527486" cy="99875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FFFF"/>
              </a:solidFill>
              <a:latin typeface="Calibri"/>
            </a:endParaRPr>
          </a:p>
        </p:txBody>
      </p:sp>
      <p:sp>
        <p:nvSpPr>
          <p:cNvPr id="38" name="Rectangle 93"/>
          <p:cNvSpPr>
            <a:spLocks noChangeArrowheads="1"/>
          </p:cNvSpPr>
          <p:nvPr/>
        </p:nvSpPr>
        <p:spPr bwMode="auto">
          <a:xfrm>
            <a:off x="866837" y="5160506"/>
            <a:ext cx="7442708"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 typeface="Arial" pitchFamily="34" charset="0"/>
              <a:buNone/>
              <a:defRPr/>
            </a:pPr>
            <a:r>
              <a:rPr lang="en-CA" altLang="en-US" sz="1400" b="1" baseline="30000" dirty="0">
                <a:solidFill>
                  <a:srgbClr val="000000"/>
                </a:solidFill>
                <a:latin typeface="Calibri" charset="0"/>
                <a:ea typeface="Calibri" charset="0"/>
                <a:cs typeface="Calibri" charset="0"/>
              </a:rPr>
              <a:t>† </a:t>
            </a:r>
            <a:r>
              <a:rPr lang="en-US" altLang="en-US" sz="1400" b="1" dirty="0">
                <a:solidFill>
                  <a:srgbClr val="000000"/>
                </a:solidFill>
                <a:latin typeface="Calibri" charset="0"/>
                <a:ea typeface="Calibri" charset="0"/>
                <a:cs typeface="Calibri" charset="0"/>
              </a:rPr>
              <a:t>BBs are not indicated as first line therapy for age 60 and above</a:t>
            </a:r>
          </a:p>
        </p:txBody>
      </p:sp>
      <p:sp>
        <p:nvSpPr>
          <p:cNvPr id="45" name="Text Box 102"/>
          <p:cNvSpPr txBox="1">
            <a:spLocks noChangeArrowheads="1"/>
          </p:cNvSpPr>
          <p:nvPr/>
        </p:nvSpPr>
        <p:spPr bwMode="auto">
          <a:xfrm>
            <a:off x="866837" y="5468302"/>
            <a:ext cx="7442708" cy="523220"/>
          </a:xfrm>
          <a:prstGeom prst="rect">
            <a:avLst/>
          </a:prstGeom>
          <a:noFill/>
          <a:ln w="38100">
            <a:noFill/>
            <a:miter lim="800000"/>
            <a:headEnd/>
            <a:tailEnd/>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 typeface="Arial" pitchFamily="34" charset="0"/>
              <a:buNone/>
              <a:defRPr/>
            </a:pPr>
            <a:r>
              <a:rPr lang="en-CA" altLang="en-US" sz="1400" b="1" i="1" baseline="30000" dirty="0">
                <a:solidFill>
                  <a:srgbClr val="000000"/>
                </a:solidFill>
                <a:latin typeface="Calibri" charset="0"/>
                <a:ea typeface="Calibri" charset="0"/>
                <a:cs typeface="Calibri" charset="0"/>
              </a:rPr>
              <a:t>§</a:t>
            </a:r>
            <a:r>
              <a:rPr lang="en-US" altLang="en-US" sz="1400" i="1" dirty="0">
                <a:solidFill>
                  <a:srgbClr val="000000"/>
                </a:solidFill>
                <a:latin typeface="Calibri" charset="0"/>
                <a:ea typeface="Calibri" charset="0"/>
                <a:cs typeface="Calibri" charset="0"/>
              </a:rPr>
              <a:t>Renin angiotensin system (RAS) inhibitors are contraindicated in pregnancy and </a:t>
            </a:r>
            <a:br>
              <a:rPr lang="en-US" altLang="en-US" sz="1400" i="1" dirty="0">
                <a:solidFill>
                  <a:srgbClr val="000000"/>
                </a:solidFill>
                <a:latin typeface="Calibri" charset="0"/>
                <a:ea typeface="Calibri" charset="0"/>
                <a:cs typeface="Calibri" charset="0"/>
              </a:rPr>
            </a:br>
            <a:r>
              <a:rPr lang="en-US" altLang="en-US" sz="1400" i="1" dirty="0">
                <a:solidFill>
                  <a:srgbClr val="000000"/>
                </a:solidFill>
                <a:latin typeface="Calibri" charset="0"/>
                <a:ea typeface="Calibri" charset="0"/>
                <a:cs typeface="Calibri" charset="0"/>
              </a:rPr>
              <a:t>caution is required in prescribing to women of child bearing potential</a:t>
            </a:r>
          </a:p>
        </p:txBody>
      </p:sp>
      <p:sp>
        <p:nvSpPr>
          <p:cNvPr id="47" name="Text Box 102"/>
          <p:cNvSpPr txBox="1">
            <a:spLocks noChangeArrowheads="1"/>
          </p:cNvSpPr>
          <p:nvPr/>
        </p:nvSpPr>
        <p:spPr bwMode="auto">
          <a:xfrm>
            <a:off x="866836" y="4833251"/>
            <a:ext cx="7442709" cy="307777"/>
          </a:xfrm>
          <a:prstGeom prst="rect">
            <a:avLst/>
          </a:prstGeom>
          <a:noFill/>
          <a:ln w="38100">
            <a:noFill/>
            <a:miter lim="800000"/>
            <a:headEnd/>
            <a:tailEnd/>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 typeface="Arial" pitchFamily="34" charset="0"/>
              <a:buNone/>
              <a:defRPr/>
            </a:pPr>
            <a:r>
              <a:rPr lang="en-US" altLang="en-US" sz="1400" b="1" dirty="0">
                <a:solidFill>
                  <a:srgbClr val="000000"/>
                </a:solidFill>
                <a:latin typeface="Calibri" charset="0"/>
                <a:ea typeface="Calibri" charset="0"/>
                <a:cs typeface="Calibri" charset="0"/>
              </a:rPr>
              <a:t>* Longer-acting (thiazide-like) diuretics are preferred over shorter-acting (thiazide) diuretics</a:t>
            </a:r>
            <a:endParaRPr lang="en-US" altLang="en-US" sz="1400" dirty="0">
              <a:solidFill>
                <a:srgbClr val="000000"/>
              </a:solidFill>
              <a:latin typeface="Calibri" charset="0"/>
              <a:ea typeface="Calibri" charset="0"/>
              <a:cs typeface="Calibri" charset="0"/>
            </a:endParaRPr>
          </a:p>
        </p:txBody>
      </p:sp>
      <p:sp>
        <p:nvSpPr>
          <p:cNvPr id="49" name="TextBox 1"/>
          <p:cNvSpPr txBox="1"/>
          <p:nvPr/>
        </p:nvSpPr>
        <p:spPr>
          <a:xfrm rot="20653259">
            <a:off x="70499" y="2201576"/>
            <a:ext cx="1541978" cy="369332"/>
          </a:xfrm>
          <a:prstGeom prst="rect">
            <a:avLst/>
          </a:prstGeom>
          <a:solidFill>
            <a:schemeClr val="accent1"/>
          </a:solidFill>
          <a:ln>
            <a:noFill/>
          </a:ln>
        </p:spPr>
        <p:txBody>
          <a:bodyPr wrap="square" rtlCol="0">
            <a:spAutoFit/>
          </a:bodyPr>
          <a:lstStyle/>
          <a:p>
            <a:pPr algn="ctr">
              <a:defRPr/>
            </a:pPr>
            <a:r>
              <a:rPr lang="en-CA" b="1" dirty="0">
                <a:solidFill>
                  <a:srgbClr val="FFFFFF"/>
                </a:solidFill>
                <a:latin typeface="Calibri"/>
              </a:rPr>
              <a:t>New 2017</a:t>
            </a:r>
          </a:p>
        </p:txBody>
      </p:sp>
      <p:sp>
        <p:nvSpPr>
          <p:cNvPr id="50" name="Rectangle 69"/>
          <p:cNvSpPr>
            <a:spLocks noChangeArrowheads="1"/>
          </p:cNvSpPr>
          <p:nvPr/>
        </p:nvSpPr>
        <p:spPr bwMode="auto">
          <a:xfrm>
            <a:off x="3551992" y="2386242"/>
            <a:ext cx="2028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defRPr/>
            </a:pPr>
            <a:r>
              <a:rPr lang="en-US" altLang="en-US" sz="1800" i="1" dirty="0">
                <a:solidFill>
                  <a:srgbClr val="000000"/>
                </a:solidFill>
                <a:latin typeface="Calibri Light"/>
                <a:ea typeface="MS PGothic" pitchFamily="34" charset="-128"/>
              </a:rPr>
              <a:t>INITIAL TREATMENT</a:t>
            </a:r>
          </a:p>
        </p:txBody>
      </p:sp>
      <p:sp>
        <p:nvSpPr>
          <p:cNvPr id="52" name="Text Box 103"/>
          <p:cNvSpPr txBox="1">
            <a:spLocks noChangeArrowheads="1"/>
          </p:cNvSpPr>
          <p:nvPr/>
        </p:nvSpPr>
        <p:spPr bwMode="auto">
          <a:xfrm>
            <a:off x="866837" y="6073864"/>
            <a:ext cx="7442708" cy="576293"/>
          </a:xfrm>
          <a:prstGeom prst="rect">
            <a:avLst/>
          </a:prstGeom>
          <a:solidFill>
            <a:schemeClr val="bg1"/>
          </a:solidFill>
          <a:ln w="38100">
            <a:solidFill>
              <a:srgbClr val="C00000"/>
            </a:solidFill>
            <a:miter lim="800000"/>
            <a:headEnd/>
            <a:tailEnd/>
          </a:ln>
        </p:spPr>
        <p:txBody>
          <a:bodyPr wrap="square" tIns="72000" bIns="7200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 typeface="Arial" pitchFamily="34" charset="0"/>
              <a:buNone/>
              <a:defRPr/>
            </a:pPr>
            <a:r>
              <a:rPr lang="en-US" sz="1400" b="1" dirty="0">
                <a:solidFill>
                  <a:srgbClr val="222222"/>
                </a:solidFill>
                <a:latin typeface="Calibri" charset="0"/>
                <a:ea typeface="Calibri" charset="0"/>
                <a:cs typeface="Calibri" charset="0"/>
              </a:rPr>
              <a:t>**Recommended SPC choices are those in which an ACE-I is combined with a CCB, </a:t>
            </a:r>
            <a:br>
              <a:rPr lang="en-US" sz="1400" b="1" dirty="0">
                <a:solidFill>
                  <a:srgbClr val="222222"/>
                </a:solidFill>
                <a:latin typeface="Calibri" charset="0"/>
                <a:ea typeface="Calibri" charset="0"/>
                <a:cs typeface="Calibri" charset="0"/>
              </a:rPr>
            </a:br>
            <a:r>
              <a:rPr lang="en-US" sz="1400" b="1" dirty="0">
                <a:solidFill>
                  <a:srgbClr val="222222"/>
                </a:solidFill>
                <a:latin typeface="Calibri" charset="0"/>
                <a:ea typeface="Calibri" charset="0"/>
                <a:cs typeface="Calibri" charset="0"/>
              </a:rPr>
              <a:t>an ARB with a CCB, or an ACE-I or ARB with a diuretic</a:t>
            </a:r>
          </a:p>
        </p:txBody>
      </p:sp>
    </p:spTree>
    <p:extLst>
      <p:ext uri="{BB962C8B-B14F-4D97-AF65-F5344CB8AC3E}">
        <p14:creationId xmlns:p14="http://schemas.microsoft.com/office/powerpoint/2010/main" val="1858124727"/>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Advantages</a:t>
            </a:r>
            <a:r>
              <a:rPr lang="fr-FR" dirty="0"/>
              <a:t> of Single </a:t>
            </a:r>
            <a:r>
              <a:rPr lang="fr-FR" dirty="0" err="1"/>
              <a:t>Pill</a:t>
            </a:r>
            <a:r>
              <a:rPr lang="fr-FR" dirty="0"/>
              <a:t> </a:t>
            </a:r>
            <a:r>
              <a:rPr lang="fr-FR" dirty="0" err="1"/>
              <a:t>Combinations</a:t>
            </a:r>
            <a:r>
              <a:rPr lang="fr-FR" dirty="0"/>
              <a:t> (</a:t>
            </a:r>
            <a:r>
              <a:rPr lang="fr-FR" dirty="0" err="1"/>
              <a:t>SPCs</a:t>
            </a:r>
            <a:r>
              <a:rPr lang="fr-FR" dirty="0"/>
              <a:t>)</a:t>
            </a:r>
          </a:p>
        </p:txBody>
      </p:sp>
      <p:sp>
        <p:nvSpPr>
          <p:cNvPr id="3" name="Espace réservé du contenu 2"/>
          <p:cNvSpPr>
            <a:spLocks noGrp="1"/>
          </p:cNvSpPr>
          <p:nvPr>
            <p:ph idx="1"/>
          </p:nvPr>
        </p:nvSpPr>
        <p:spPr/>
        <p:txBody>
          <a:bodyPr/>
          <a:lstStyle/>
          <a:p>
            <a:pPr>
              <a:spcBef>
                <a:spcPts val="1800"/>
              </a:spcBef>
            </a:pPr>
            <a:r>
              <a:rPr lang="en-US" altLang="en-US" sz="2400" dirty="0"/>
              <a:t>SPC therapy is associated with better adherence </a:t>
            </a:r>
            <a:br>
              <a:rPr lang="en-US" altLang="en-US" sz="2400" dirty="0"/>
            </a:br>
            <a:r>
              <a:rPr lang="en-US" altLang="en-US" sz="2400" dirty="0"/>
              <a:t>vs. free combinations</a:t>
            </a:r>
            <a:r>
              <a:rPr lang="en-US" altLang="en-US" sz="2400" baseline="30000" dirty="0"/>
              <a:t>1</a:t>
            </a:r>
            <a:endParaRPr lang="en-US" altLang="en-US" sz="2400" dirty="0"/>
          </a:p>
          <a:p>
            <a:pPr>
              <a:spcBef>
                <a:spcPts val="1800"/>
              </a:spcBef>
            </a:pPr>
            <a:r>
              <a:rPr lang="en-US" altLang="en-US" sz="2400" dirty="0"/>
              <a:t>A regimen featuring initial prescription of SPC leads to better BP control</a:t>
            </a:r>
            <a:r>
              <a:rPr lang="en-US" altLang="en-US" sz="2400" baseline="30000" dirty="0"/>
              <a:t>2</a:t>
            </a:r>
            <a:endParaRPr lang="en-US" altLang="en-US" sz="2400" dirty="0"/>
          </a:p>
          <a:p>
            <a:pPr>
              <a:spcBef>
                <a:spcPts val="1800"/>
              </a:spcBef>
            </a:pPr>
            <a:r>
              <a:rPr lang="en-US" altLang="en-US" sz="2400" dirty="0"/>
              <a:t>Initial combination therapy is associated with ↓ risk of CV events than monotherapy</a:t>
            </a:r>
            <a:r>
              <a:rPr lang="en-US" altLang="en-US" sz="2400" baseline="30000" dirty="0"/>
              <a:t>3,4</a:t>
            </a:r>
            <a:endParaRPr lang="en-US" altLang="en-US" sz="2400" dirty="0"/>
          </a:p>
        </p:txBody>
      </p:sp>
      <p:sp>
        <p:nvSpPr>
          <p:cNvPr id="7" name="Shape 374"/>
          <p:cNvSpPr/>
          <p:nvPr/>
        </p:nvSpPr>
        <p:spPr>
          <a:xfrm>
            <a:off x="747807" y="5989452"/>
            <a:ext cx="8181468" cy="83099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b">
            <a:spAutoFit/>
          </a:bodyPr>
          <a:lstStyle/>
          <a:p>
            <a:pPr marL="228600" indent="-228600" algn="r" eaLnBrk="0" fontAlgn="base" hangingPunct="0">
              <a:spcBef>
                <a:spcPct val="0"/>
              </a:spcBef>
              <a:spcAft>
                <a:spcPct val="0"/>
              </a:spcAft>
              <a:buFont typeface="+mj-lt"/>
              <a:buAutoNum type="arabicPeriod"/>
              <a:defRPr/>
            </a:pPr>
            <a:r>
              <a:rPr lang="en-US" altLang="en-US" sz="1200" dirty="0">
                <a:solidFill>
                  <a:srgbClr val="000000"/>
                </a:solidFill>
                <a:latin typeface="Calibri"/>
                <a:ea typeface="MS PGothic" panose="020B0600070205080204" pitchFamily="34" charset="-128"/>
                <a:cs typeface="Helvetica"/>
              </a:rPr>
              <a:t>Sherrill B, et al. </a:t>
            </a:r>
            <a:r>
              <a:rPr lang="en-US" altLang="en-US" sz="1200" i="1" dirty="0">
                <a:solidFill>
                  <a:srgbClr val="000000"/>
                </a:solidFill>
                <a:latin typeface="Calibri"/>
                <a:ea typeface="MS PGothic" panose="020B0600070205080204" pitchFamily="34" charset="-128"/>
                <a:cs typeface="Helvetica"/>
              </a:rPr>
              <a:t>J </a:t>
            </a:r>
            <a:r>
              <a:rPr lang="en-US" altLang="en-US" sz="1200" i="1" dirty="0" err="1">
                <a:solidFill>
                  <a:srgbClr val="000000"/>
                </a:solidFill>
                <a:latin typeface="Calibri"/>
                <a:ea typeface="MS PGothic" panose="020B0600070205080204" pitchFamily="34" charset="-128"/>
                <a:cs typeface="Helvetica"/>
              </a:rPr>
              <a:t>Clin</a:t>
            </a:r>
            <a:r>
              <a:rPr lang="en-US" altLang="en-US" sz="1200" i="1" dirty="0">
                <a:solidFill>
                  <a:srgbClr val="000000"/>
                </a:solidFill>
                <a:latin typeface="Calibri"/>
                <a:ea typeface="MS PGothic" panose="020B0600070205080204" pitchFamily="34" charset="-128"/>
                <a:cs typeface="Helvetica"/>
              </a:rPr>
              <a:t> </a:t>
            </a:r>
            <a:r>
              <a:rPr lang="en-US" altLang="en-US" sz="1200" i="1" dirty="0" err="1">
                <a:solidFill>
                  <a:srgbClr val="000000"/>
                </a:solidFill>
                <a:latin typeface="Calibri"/>
                <a:ea typeface="MS PGothic" panose="020B0600070205080204" pitchFamily="34" charset="-128"/>
                <a:cs typeface="Helvetica"/>
              </a:rPr>
              <a:t>Hypertens</a:t>
            </a:r>
            <a:r>
              <a:rPr lang="en-US" altLang="en-US" sz="1200" i="1" dirty="0">
                <a:solidFill>
                  <a:srgbClr val="000000"/>
                </a:solidFill>
                <a:latin typeface="Calibri"/>
                <a:ea typeface="MS PGothic" panose="020B0600070205080204" pitchFamily="34" charset="-128"/>
                <a:cs typeface="Helvetica"/>
              </a:rPr>
              <a:t> </a:t>
            </a:r>
            <a:r>
              <a:rPr lang="en-US" altLang="en-US" sz="1200" dirty="0">
                <a:solidFill>
                  <a:srgbClr val="000000"/>
                </a:solidFill>
                <a:latin typeface="Calibri"/>
                <a:ea typeface="MS PGothic" panose="020B0600070205080204" pitchFamily="34" charset="-128"/>
                <a:cs typeface="Helvetica"/>
              </a:rPr>
              <a:t>2011;13:898-909;</a:t>
            </a:r>
          </a:p>
          <a:p>
            <a:pPr marL="228600" indent="-228600" algn="r" eaLnBrk="0" fontAlgn="base" hangingPunct="0">
              <a:spcBef>
                <a:spcPct val="0"/>
              </a:spcBef>
              <a:spcAft>
                <a:spcPct val="0"/>
              </a:spcAft>
              <a:buFont typeface="+mj-lt"/>
              <a:buAutoNum type="arabicPeriod"/>
              <a:defRPr/>
            </a:pPr>
            <a:r>
              <a:rPr lang="en-US" altLang="en-US" sz="1200" dirty="0">
                <a:solidFill>
                  <a:srgbClr val="000000"/>
                </a:solidFill>
                <a:latin typeface="Calibri"/>
                <a:ea typeface="MS PGothic" panose="020B0600070205080204" pitchFamily="34" charset="-128"/>
                <a:cs typeface="Helvetica"/>
              </a:rPr>
              <a:t>Feldman RD, et al. </a:t>
            </a:r>
            <a:r>
              <a:rPr lang="en-US" altLang="en-US" sz="1200" i="1" dirty="0">
                <a:solidFill>
                  <a:srgbClr val="000000"/>
                </a:solidFill>
                <a:latin typeface="Calibri"/>
                <a:ea typeface="MS PGothic" panose="020B0600070205080204" pitchFamily="34" charset="-128"/>
                <a:cs typeface="Helvetica"/>
              </a:rPr>
              <a:t>Hypertension </a:t>
            </a:r>
            <a:r>
              <a:rPr lang="en-US" altLang="en-US" sz="1200" dirty="0">
                <a:solidFill>
                  <a:srgbClr val="000000"/>
                </a:solidFill>
                <a:latin typeface="Calibri"/>
                <a:ea typeface="MS PGothic" panose="020B0600070205080204" pitchFamily="34" charset="-128"/>
                <a:cs typeface="Helvetica"/>
              </a:rPr>
              <a:t>2009;53:646-53;</a:t>
            </a:r>
          </a:p>
          <a:p>
            <a:pPr marL="228600" indent="-228600" algn="r" eaLnBrk="0" fontAlgn="base" hangingPunct="0">
              <a:spcBef>
                <a:spcPct val="0"/>
              </a:spcBef>
              <a:spcAft>
                <a:spcPct val="0"/>
              </a:spcAft>
              <a:buFont typeface="+mj-lt"/>
              <a:buAutoNum type="arabicPeriod"/>
              <a:defRPr/>
            </a:pPr>
            <a:r>
              <a:rPr lang="en-US" altLang="en-US" sz="1200" dirty="0" err="1">
                <a:solidFill>
                  <a:srgbClr val="000000"/>
                </a:solidFill>
                <a:latin typeface="Calibri"/>
                <a:ea typeface="MS PGothic" panose="020B0600070205080204" pitchFamily="34" charset="-128"/>
                <a:cs typeface="Helvetica"/>
              </a:rPr>
              <a:t>Corrao</a:t>
            </a:r>
            <a:r>
              <a:rPr lang="en-US" altLang="en-US" sz="1200" dirty="0">
                <a:solidFill>
                  <a:srgbClr val="000000"/>
                </a:solidFill>
                <a:latin typeface="Calibri"/>
                <a:ea typeface="MS PGothic" panose="020B0600070205080204" pitchFamily="34" charset="-128"/>
                <a:cs typeface="Helvetica"/>
              </a:rPr>
              <a:t> G, et al. </a:t>
            </a:r>
            <a:r>
              <a:rPr lang="en-US" altLang="en-US" sz="1200" i="1" dirty="0">
                <a:solidFill>
                  <a:srgbClr val="000000"/>
                </a:solidFill>
                <a:latin typeface="Calibri"/>
                <a:ea typeface="MS PGothic" panose="020B0600070205080204" pitchFamily="34" charset="-128"/>
                <a:cs typeface="Helvetica"/>
              </a:rPr>
              <a:t>Hypertension</a:t>
            </a:r>
            <a:r>
              <a:rPr lang="en-US" altLang="en-US" sz="1200" dirty="0">
                <a:solidFill>
                  <a:srgbClr val="000000"/>
                </a:solidFill>
                <a:latin typeface="Calibri"/>
                <a:ea typeface="MS PGothic" panose="020B0600070205080204" pitchFamily="34" charset="-128"/>
                <a:cs typeface="Helvetica"/>
              </a:rPr>
              <a:t> 2011;58:566-72;</a:t>
            </a:r>
          </a:p>
          <a:p>
            <a:pPr marL="228600" indent="-228600" algn="r" eaLnBrk="0" fontAlgn="base" hangingPunct="0">
              <a:spcBef>
                <a:spcPct val="0"/>
              </a:spcBef>
              <a:spcAft>
                <a:spcPct val="0"/>
              </a:spcAft>
              <a:buFont typeface="+mj-lt"/>
              <a:buAutoNum type="arabicPeriod"/>
              <a:defRPr/>
            </a:pPr>
            <a:r>
              <a:rPr lang="en-US" altLang="en-US" sz="1200" dirty="0" err="1">
                <a:solidFill>
                  <a:srgbClr val="000000"/>
                </a:solidFill>
                <a:latin typeface="Calibri"/>
                <a:ea typeface="MS PGothic" panose="020B0600070205080204" pitchFamily="34" charset="-128"/>
                <a:cs typeface="Helvetica"/>
              </a:rPr>
              <a:t>Gradman</a:t>
            </a:r>
            <a:r>
              <a:rPr lang="en-US" altLang="en-US" sz="1200" dirty="0">
                <a:solidFill>
                  <a:srgbClr val="000000"/>
                </a:solidFill>
                <a:latin typeface="Calibri"/>
                <a:ea typeface="MS PGothic" panose="020B0600070205080204" pitchFamily="34" charset="-128"/>
                <a:cs typeface="Helvetica"/>
              </a:rPr>
              <a:t> AH, et al. </a:t>
            </a:r>
            <a:r>
              <a:rPr lang="en-US" altLang="en-US" sz="1200" i="1" dirty="0">
                <a:solidFill>
                  <a:srgbClr val="000000"/>
                </a:solidFill>
                <a:latin typeface="Calibri"/>
                <a:ea typeface="MS PGothic" panose="020B0600070205080204" pitchFamily="34" charset="-128"/>
                <a:cs typeface="Helvetica"/>
              </a:rPr>
              <a:t>Hypertension</a:t>
            </a:r>
            <a:r>
              <a:rPr lang="en-US" altLang="en-US" sz="1200" dirty="0">
                <a:solidFill>
                  <a:srgbClr val="000000"/>
                </a:solidFill>
                <a:latin typeface="Calibri"/>
                <a:ea typeface="MS PGothic" panose="020B0600070205080204" pitchFamily="34" charset="-128"/>
                <a:cs typeface="Helvetica"/>
              </a:rPr>
              <a:t> 2013;61(2):309-18.</a:t>
            </a:r>
          </a:p>
        </p:txBody>
      </p:sp>
    </p:spTree>
    <p:extLst>
      <p:ext uri="{BB962C8B-B14F-4D97-AF65-F5344CB8AC3E}">
        <p14:creationId xmlns:p14="http://schemas.microsoft.com/office/powerpoint/2010/main" val="3032126817"/>
      </p:ext>
    </p:extLst>
  </p:cSld>
  <p:clrMapOvr>
    <a:masterClrMapping/>
  </p:clrMapOvr>
  <p:transition xmlns:p14="http://schemas.microsoft.com/office/powerpoint/2010/mai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1060692120"/>
              </p:ext>
            </p:extLst>
          </p:nvPr>
        </p:nvGraphicFramePr>
        <p:xfrm>
          <a:off x="304800" y="1371600"/>
          <a:ext cx="8614416" cy="4888872"/>
        </p:xfrm>
        <a:graphic>
          <a:graphicData uri="http://schemas.openxmlformats.org/drawingml/2006/table">
            <a:tbl>
              <a:tblPr firstRow="1" bandRow="1">
                <a:tableStyleId>{5C22544A-7EE6-4342-B048-85BDC9FD1C3A}</a:tableStyleId>
              </a:tblPr>
              <a:tblGrid>
                <a:gridCol w="1361358">
                  <a:extLst>
                    <a:ext uri="{9D8B030D-6E8A-4147-A177-3AD203B41FA5}">
                      <a16:colId xmlns="" xmlns:a16="http://schemas.microsoft.com/office/drawing/2014/main" val="3749274142"/>
                    </a:ext>
                  </a:extLst>
                </a:gridCol>
                <a:gridCol w="568669">
                  <a:extLst>
                    <a:ext uri="{9D8B030D-6E8A-4147-A177-3AD203B41FA5}">
                      <a16:colId xmlns="" xmlns:a16="http://schemas.microsoft.com/office/drawing/2014/main" val="3042129544"/>
                    </a:ext>
                  </a:extLst>
                </a:gridCol>
                <a:gridCol w="611750">
                  <a:extLst>
                    <a:ext uri="{9D8B030D-6E8A-4147-A177-3AD203B41FA5}">
                      <a16:colId xmlns="" xmlns:a16="http://schemas.microsoft.com/office/drawing/2014/main" val="1808202305"/>
                    </a:ext>
                  </a:extLst>
                </a:gridCol>
                <a:gridCol w="540570">
                  <a:extLst>
                    <a:ext uri="{9D8B030D-6E8A-4147-A177-3AD203B41FA5}">
                      <a16:colId xmlns="" xmlns:a16="http://schemas.microsoft.com/office/drawing/2014/main" val="399834306"/>
                    </a:ext>
                  </a:extLst>
                </a:gridCol>
                <a:gridCol w="234886">
                  <a:extLst>
                    <a:ext uri="{9D8B030D-6E8A-4147-A177-3AD203B41FA5}">
                      <a16:colId xmlns="" xmlns:a16="http://schemas.microsoft.com/office/drawing/2014/main" val="2363502736"/>
                    </a:ext>
                  </a:extLst>
                </a:gridCol>
                <a:gridCol w="845876">
                  <a:extLst>
                    <a:ext uri="{9D8B030D-6E8A-4147-A177-3AD203B41FA5}">
                      <a16:colId xmlns="" xmlns:a16="http://schemas.microsoft.com/office/drawing/2014/main" val="2804872870"/>
                    </a:ext>
                  </a:extLst>
                </a:gridCol>
                <a:gridCol w="536652">
                  <a:extLst>
                    <a:ext uri="{9D8B030D-6E8A-4147-A177-3AD203B41FA5}">
                      <a16:colId xmlns="" xmlns:a16="http://schemas.microsoft.com/office/drawing/2014/main" val="3505184981"/>
                    </a:ext>
                  </a:extLst>
                </a:gridCol>
                <a:gridCol w="599196">
                  <a:extLst>
                    <a:ext uri="{9D8B030D-6E8A-4147-A177-3AD203B41FA5}">
                      <a16:colId xmlns="" xmlns:a16="http://schemas.microsoft.com/office/drawing/2014/main" val="215035519"/>
                    </a:ext>
                  </a:extLst>
                </a:gridCol>
                <a:gridCol w="695052">
                  <a:extLst>
                    <a:ext uri="{9D8B030D-6E8A-4147-A177-3AD203B41FA5}">
                      <a16:colId xmlns="" xmlns:a16="http://schemas.microsoft.com/office/drawing/2014/main" val="2792226809"/>
                    </a:ext>
                  </a:extLst>
                </a:gridCol>
                <a:gridCol w="1186104">
                  <a:extLst>
                    <a:ext uri="{9D8B030D-6E8A-4147-A177-3AD203B41FA5}">
                      <a16:colId xmlns="" xmlns:a16="http://schemas.microsoft.com/office/drawing/2014/main" val="78359581"/>
                    </a:ext>
                  </a:extLst>
                </a:gridCol>
                <a:gridCol w="1434303">
                  <a:extLst>
                    <a:ext uri="{9D8B030D-6E8A-4147-A177-3AD203B41FA5}">
                      <a16:colId xmlns="" xmlns:a16="http://schemas.microsoft.com/office/drawing/2014/main" val="20009"/>
                    </a:ext>
                  </a:extLst>
                </a:gridCol>
              </a:tblGrid>
              <a:tr h="224862">
                <a:tc rowSpan="2">
                  <a:txBody>
                    <a:bodyPr/>
                    <a:lstStyle/>
                    <a:p>
                      <a:r>
                        <a:rPr lang="en-CA" sz="1000" noProof="0" dirty="0">
                          <a:solidFill>
                            <a:schemeClr val="tx1"/>
                          </a:solidFill>
                        </a:rPr>
                        <a:t>Study or Subgroup</a:t>
                      </a:r>
                    </a:p>
                  </a:txBody>
                  <a:tcPr anchor="ctr">
                    <a:lnR w="12700" cmpd="sng">
                      <a:noFill/>
                    </a:lnR>
                    <a:lnB w="19050" cap="flat" cmpd="sng" algn="ctr">
                      <a:solidFill>
                        <a:schemeClr val="tx1"/>
                      </a:solidFill>
                      <a:prstDash val="solid"/>
                      <a:round/>
                      <a:headEnd type="none" w="med" len="med"/>
                      <a:tailEnd type="none" w="med" len="med"/>
                    </a:lnB>
                    <a:noFill/>
                  </a:tcPr>
                </a:tc>
                <a:tc gridSpan="3">
                  <a:txBody>
                    <a:bodyPr/>
                    <a:lstStyle/>
                    <a:p>
                      <a:pPr algn="ctr"/>
                      <a:r>
                        <a:rPr lang="en-CA" sz="1000" noProof="0" dirty="0">
                          <a:solidFill>
                            <a:schemeClr val="tx1"/>
                          </a:solidFill>
                        </a:rPr>
                        <a:t>Singe Pill</a:t>
                      </a:r>
                    </a:p>
                  </a:txBody>
                  <a:tcPr anchor="ctr">
                    <a:lnL w="12700" cmpd="sng">
                      <a:noFill/>
                    </a:lnL>
                    <a:lnR w="12700" cmpd="sng">
                      <a:noFill/>
                    </a:lnR>
                    <a:lnB w="6350" cap="flat" cmpd="sng" algn="ctr">
                      <a:solidFill>
                        <a:schemeClr val="bg1"/>
                      </a:solidFill>
                      <a:prstDash val="solid"/>
                      <a:round/>
                      <a:headEnd type="none" w="med" len="med"/>
                      <a:tailEnd type="none" w="med" len="med"/>
                    </a:lnB>
                    <a:noFill/>
                  </a:tcPr>
                </a:tc>
                <a:tc hMerge="1">
                  <a:txBody>
                    <a:bodyPr/>
                    <a:lstStyle/>
                    <a:p>
                      <a:endParaRPr lang="fr-FR" sz="1000" dirty="0"/>
                    </a:p>
                  </a:txBody>
                  <a:tcPr/>
                </a:tc>
                <a:tc hMerge="1">
                  <a:txBody>
                    <a:bodyPr/>
                    <a:lstStyle/>
                    <a:p>
                      <a:endParaRPr lang="fr-FR" sz="1000" dirty="0"/>
                    </a:p>
                  </a:txBody>
                  <a:tcPr/>
                </a:tc>
                <a:tc>
                  <a:txBody>
                    <a:bodyPr/>
                    <a:lstStyle/>
                    <a:p>
                      <a:pPr algn="ctr"/>
                      <a:endParaRPr lang="en-CA" sz="1000" noProof="0" dirty="0">
                        <a:solidFill>
                          <a:schemeClr val="tx1"/>
                        </a:solidFill>
                      </a:endParaRPr>
                    </a:p>
                  </a:txBody>
                  <a:tcPr anchor="ctr">
                    <a:lnL w="12700" cmpd="sng">
                      <a:noFill/>
                    </a:lnL>
                    <a:lnR w="12700" cmpd="sng">
                      <a:noFill/>
                    </a:lnR>
                    <a:lnB w="6350" cap="flat" cmpd="sng" algn="ctr">
                      <a:noFill/>
                      <a:prstDash val="solid"/>
                      <a:round/>
                      <a:headEnd type="none" w="med" len="med"/>
                      <a:tailEnd type="none" w="med" len="med"/>
                    </a:lnB>
                    <a:noFill/>
                  </a:tcPr>
                </a:tc>
                <a:tc gridSpan="4">
                  <a:txBody>
                    <a:bodyPr/>
                    <a:lstStyle/>
                    <a:p>
                      <a:pPr algn="ctr"/>
                      <a:r>
                        <a:rPr lang="en-CA" sz="1000" noProof="0" dirty="0">
                          <a:solidFill>
                            <a:schemeClr val="tx1"/>
                          </a:solidFill>
                        </a:rPr>
                        <a:t>Free Equivalent</a:t>
                      </a:r>
                    </a:p>
                  </a:txBody>
                  <a:tcPr anchor="ctr">
                    <a:lnL w="12700" cmpd="sng">
                      <a:noFill/>
                    </a:lnL>
                    <a:lnR w="6350" cap="flat" cmpd="sng" algn="ctr">
                      <a:no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rowSpan="2">
                  <a:txBody>
                    <a:bodyPr/>
                    <a:lstStyle/>
                    <a:p>
                      <a:pPr algn="ctr"/>
                      <a:r>
                        <a:rPr lang="en-CA" sz="1000" noProof="0" dirty="0">
                          <a:solidFill>
                            <a:schemeClr val="tx1"/>
                          </a:solidFill>
                        </a:rPr>
                        <a:t>Mean Difference</a:t>
                      </a:r>
                      <a:br>
                        <a:rPr lang="en-CA" sz="1000" noProof="0" dirty="0">
                          <a:solidFill>
                            <a:schemeClr val="tx1"/>
                          </a:solidFill>
                        </a:rPr>
                      </a:br>
                      <a:r>
                        <a:rPr lang="en-CA" sz="1000" noProof="0" dirty="0">
                          <a:solidFill>
                            <a:schemeClr val="tx1"/>
                          </a:solidFill>
                        </a:rPr>
                        <a:t>IV, Random, 95% CI</a:t>
                      </a:r>
                    </a:p>
                  </a:txBody>
                  <a:tcPr marL="36000" marR="36000" anchor="ctr">
                    <a:lnL w="6350" cap="flat" cmpd="sng" algn="ctr">
                      <a:noFill/>
                      <a:prstDash val="solid"/>
                      <a:round/>
                      <a:headEnd type="none" w="med" len="med"/>
                      <a:tailEnd type="none" w="med" len="med"/>
                    </a:lnL>
                    <a:lnR w="12700" cmpd="sng">
                      <a:noFill/>
                    </a:lnR>
                    <a:lnB w="19050" cap="flat" cmpd="sng" algn="ctr">
                      <a:solidFill>
                        <a:schemeClr val="tx1"/>
                      </a:solidFill>
                      <a:prstDash val="solid"/>
                      <a:round/>
                      <a:headEnd type="none" w="med" len="med"/>
                      <a:tailEnd type="none" w="med" len="med"/>
                    </a:lnB>
                    <a:noFill/>
                  </a:tcPr>
                </a:tc>
                <a:tc rowSpan="2">
                  <a:txBody>
                    <a:bodyPr/>
                    <a:lstStyle/>
                    <a:p>
                      <a:pPr algn="ctr"/>
                      <a:r>
                        <a:rPr lang="en-CA" sz="1000" noProof="0" dirty="0">
                          <a:solidFill>
                            <a:schemeClr val="tx1"/>
                          </a:solidFill>
                        </a:rPr>
                        <a:t>Mean Difference</a:t>
                      </a:r>
                      <a:br>
                        <a:rPr lang="en-CA" sz="1000" noProof="0" dirty="0">
                          <a:solidFill>
                            <a:schemeClr val="tx1"/>
                          </a:solidFill>
                        </a:rPr>
                      </a:br>
                      <a:r>
                        <a:rPr lang="en-CA" sz="1000" noProof="0" dirty="0">
                          <a:solidFill>
                            <a:schemeClr val="tx1"/>
                          </a:solidFill>
                        </a:rPr>
                        <a:t>IV, Random, 95% CI</a:t>
                      </a:r>
                    </a:p>
                  </a:txBody>
                  <a:tcPr anchor="ctr">
                    <a:lnL w="12700" cmpd="sng">
                      <a:noFill/>
                    </a:lnL>
                    <a:lnB w="190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515520455"/>
                  </a:ext>
                </a:extLst>
              </a:tr>
              <a:tr h="224862">
                <a:tc vMerge="1">
                  <a:txBody>
                    <a:bodyPr/>
                    <a:lstStyle/>
                    <a:p>
                      <a:endParaRPr lang="fr-FR"/>
                    </a:p>
                  </a:txBody>
                  <a:tcPr/>
                </a:tc>
                <a:tc>
                  <a:txBody>
                    <a:bodyPr/>
                    <a:lstStyle/>
                    <a:p>
                      <a:pPr algn="ctr"/>
                      <a:r>
                        <a:rPr lang="en-CA" sz="1000" b="1" kern="1200" noProof="0" dirty="0">
                          <a:solidFill>
                            <a:schemeClr val="tx1"/>
                          </a:solidFill>
                          <a:latin typeface="+mn-lt"/>
                          <a:ea typeface="+mn-ea"/>
                          <a:cs typeface="+mn-cs"/>
                        </a:rPr>
                        <a:t>Mean</a:t>
                      </a:r>
                    </a:p>
                  </a:txBody>
                  <a:tcPr anchor="ctr">
                    <a:lnL w="38100" cmpd="sng">
                      <a:noFill/>
                    </a:lnL>
                    <a:lnR w="381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dirty="0">
                          <a:solidFill>
                            <a:schemeClr val="tx1"/>
                          </a:solidFill>
                          <a:latin typeface="+mn-lt"/>
                          <a:ea typeface="+mn-ea"/>
                          <a:cs typeface="+mn-cs"/>
                        </a:rPr>
                        <a:t>SD</a:t>
                      </a:r>
                      <a:endParaRPr lang="fr-FR" sz="1000" b="1" kern="1200" dirty="0">
                        <a:solidFill>
                          <a:schemeClr val="tx1"/>
                        </a:solidFill>
                        <a:latin typeface="+mn-lt"/>
                        <a:ea typeface="+mn-ea"/>
                        <a:cs typeface="+mn-cs"/>
                      </a:endParaRPr>
                    </a:p>
                  </a:txBody>
                  <a:tcPr anchor="ctr">
                    <a:lnL w="12700" cmpd="sng">
                      <a:noFill/>
                    </a:lnL>
                    <a:lnR w="127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dirty="0">
                          <a:solidFill>
                            <a:schemeClr val="tx1"/>
                          </a:solidFill>
                          <a:latin typeface="+mn-lt"/>
                          <a:ea typeface="+mn-ea"/>
                          <a:cs typeface="+mn-cs"/>
                        </a:rPr>
                        <a:t>N</a:t>
                      </a:r>
                      <a:endParaRPr lang="fr-FR" sz="1000" b="1" kern="1200" dirty="0">
                        <a:solidFill>
                          <a:schemeClr val="tx1"/>
                        </a:solidFill>
                        <a:latin typeface="+mn-lt"/>
                        <a:ea typeface="+mn-ea"/>
                        <a:cs typeface="+mn-cs"/>
                      </a:endParaRPr>
                    </a:p>
                  </a:txBody>
                  <a:tcPr anchor="ctr">
                    <a:lnL w="12700" cmpd="sng">
                      <a:noFill/>
                    </a:lnL>
                    <a:lnR w="381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endParaRPr lang="en-CA" sz="1000" b="1" kern="1200" noProof="0" dirty="0">
                        <a:solidFill>
                          <a:schemeClr val="tx1"/>
                        </a:solidFill>
                        <a:latin typeface="+mn-lt"/>
                        <a:ea typeface="+mn-ea"/>
                        <a:cs typeface="+mn-cs"/>
                      </a:endParaRPr>
                    </a:p>
                  </a:txBody>
                  <a:tcPr anchor="ctr">
                    <a:lnL w="12700" cmpd="sng">
                      <a:noFill/>
                    </a:lnL>
                    <a:lnR w="12700" cmpd="sng">
                      <a:noFill/>
                    </a:lnR>
                    <a:lnT w="63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CA" sz="1000" b="1" kern="1200" noProof="0" dirty="0">
                          <a:solidFill>
                            <a:schemeClr val="tx1"/>
                          </a:solidFill>
                          <a:latin typeface="+mn-lt"/>
                          <a:ea typeface="+mn-ea"/>
                          <a:cs typeface="+mn-cs"/>
                        </a:rPr>
                        <a:t>Mean</a:t>
                      </a:r>
                    </a:p>
                  </a:txBody>
                  <a:tcPr anchor="ctr">
                    <a:lnL w="12700" cmpd="sng">
                      <a:noFill/>
                    </a:lnL>
                    <a:lnR w="127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dirty="0">
                          <a:solidFill>
                            <a:schemeClr val="tx1"/>
                          </a:solidFill>
                          <a:latin typeface="+mn-lt"/>
                          <a:ea typeface="+mn-ea"/>
                          <a:cs typeface="+mn-cs"/>
                        </a:rPr>
                        <a:t>SD</a:t>
                      </a:r>
                      <a:endParaRPr lang="fr-FR" sz="1000" b="1" kern="1200" dirty="0">
                        <a:solidFill>
                          <a:schemeClr val="tx1"/>
                        </a:solidFill>
                        <a:latin typeface="+mn-lt"/>
                        <a:ea typeface="+mn-ea"/>
                        <a:cs typeface="+mn-cs"/>
                      </a:endParaRPr>
                    </a:p>
                  </a:txBody>
                  <a:tcPr anchor="ctr">
                    <a:lnL w="12700" cmpd="sng">
                      <a:noFill/>
                    </a:lnL>
                    <a:lnR w="127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dirty="0">
                          <a:solidFill>
                            <a:schemeClr val="tx1"/>
                          </a:solidFill>
                          <a:latin typeface="+mn-lt"/>
                          <a:ea typeface="+mn-ea"/>
                          <a:cs typeface="+mn-cs"/>
                        </a:rPr>
                        <a:t>N</a:t>
                      </a:r>
                      <a:endParaRPr lang="fr-FR" sz="1000" b="1" kern="1200" dirty="0">
                        <a:solidFill>
                          <a:schemeClr val="tx1"/>
                        </a:solidFill>
                        <a:latin typeface="+mn-lt"/>
                        <a:ea typeface="+mn-ea"/>
                        <a:cs typeface="+mn-cs"/>
                      </a:endParaRPr>
                    </a:p>
                  </a:txBody>
                  <a:tcPr anchor="ctr">
                    <a:lnL w="12700" cmpd="sng">
                      <a:noFill/>
                    </a:lnL>
                    <a:lnR w="127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dirty="0" err="1">
                          <a:solidFill>
                            <a:schemeClr val="tx1"/>
                          </a:solidFill>
                          <a:latin typeface="+mn-lt"/>
                          <a:ea typeface="+mn-ea"/>
                          <a:cs typeface="+mn-cs"/>
                        </a:rPr>
                        <a:t>Weight</a:t>
                      </a:r>
                      <a:endParaRPr lang="fr-FR" sz="1000" b="1" kern="1200" dirty="0">
                        <a:solidFill>
                          <a:schemeClr val="tx1"/>
                        </a:solidFill>
                        <a:latin typeface="+mn-lt"/>
                        <a:ea typeface="+mn-ea"/>
                        <a:cs typeface="+mn-cs"/>
                      </a:endParaRPr>
                    </a:p>
                  </a:txBody>
                  <a:tcPr anchor="ctr">
                    <a:lnL w="12700" cmpd="sng">
                      <a:noFill/>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vMerge="1">
                  <a:txBody>
                    <a:bodyPr/>
                    <a:lstStyle/>
                    <a:p>
                      <a:endParaRPr lang="fr-FR"/>
                    </a:p>
                  </a:txBody>
                  <a:tcPr/>
                </a:tc>
                <a:tc vMerge="1">
                  <a:txBody>
                    <a:bodyPr/>
                    <a:lstStyle/>
                    <a:p>
                      <a:endParaRPr lang="fr-FR"/>
                    </a:p>
                  </a:txBody>
                  <a:tcPr/>
                </a:tc>
                <a:extLst>
                  <a:ext uri="{0D108BD9-81ED-4DB2-BD59-A6C34878D82A}">
                    <a16:rowId xmlns="" xmlns:a16="http://schemas.microsoft.com/office/drawing/2014/main" val="3936278488"/>
                  </a:ext>
                </a:extLst>
              </a:tr>
              <a:tr h="210210">
                <a:tc gridSpan="11">
                  <a:txBody>
                    <a:bodyPr/>
                    <a:lstStyle/>
                    <a:p>
                      <a:r>
                        <a:rPr lang="en-CA" sz="1000" b="1" i="1" noProof="0" dirty="0"/>
                        <a:t>Naive patients</a:t>
                      </a:r>
                    </a:p>
                  </a:txBody>
                  <a:tcPr anchor="ctr">
                    <a:lnT w="19050" cap="flat" cmpd="sng" algn="ctr">
                      <a:solidFill>
                        <a:schemeClr val="tx1"/>
                      </a:solidFill>
                      <a:prstDash val="solid"/>
                      <a:round/>
                      <a:headEnd type="none" w="med" len="med"/>
                      <a:tailEnd type="none" w="med" len="med"/>
                    </a:lnT>
                    <a:noFill/>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R w="12700" cmpd="sng">
                      <a:noFill/>
                    </a:ln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L w="12700" cmpd="sng">
                      <a:noFill/>
                    </a:lnL>
                    <a:lnR w="12700" cmpd="sng">
                      <a:noFill/>
                    </a:ln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L w="12700" cmpd="sng">
                      <a:noFill/>
                    </a:lnL>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r">
                        <a:lnSpc>
                          <a:spcPct val="100000"/>
                        </a:lnSpc>
                      </a:pPr>
                      <a:endParaRPr lang="en-CA" sz="1000" noProof="0" dirty="0"/>
                    </a:p>
                  </a:txBody>
                  <a:tcPr marL="36000" marR="36000" anchor="ctr">
                    <a:lnR w="12700" cap="flat" cmpd="sng" algn="ctr">
                      <a:noFill/>
                      <a:prstDash val="solid"/>
                      <a:round/>
                      <a:headEnd type="none" w="med" len="med"/>
                      <a:tailEnd type="none" w="med" len="med"/>
                    </a:lnR>
                  </a:tcPr>
                </a:tc>
                <a:tc hMerge="1">
                  <a:txBody>
                    <a:bodyPr/>
                    <a:lstStyle/>
                    <a:p>
                      <a:endParaRPr lang="fr-FR" sz="1000" dirty="0"/>
                    </a:p>
                  </a:txBody>
                  <a:tcPr anchor="ctr">
                    <a:lnL w="12700" cap="flat" cmpd="sng" algn="ctr">
                      <a:noFill/>
                      <a:prstDash val="solid"/>
                      <a:round/>
                      <a:headEnd type="none" w="med" len="med"/>
                      <a:tailEnd type="none" w="med" len="med"/>
                    </a:lnL>
                  </a:tcPr>
                </a:tc>
                <a:extLst>
                  <a:ext uri="{0D108BD9-81ED-4DB2-BD59-A6C34878D82A}">
                    <a16:rowId xmlns="" xmlns:a16="http://schemas.microsoft.com/office/drawing/2014/main" val="3114166371"/>
                  </a:ext>
                </a:extLst>
              </a:tr>
              <a:tr h="258728">
                <a:tc>
                  <a:txBody>
                    <a:bodyPr/>
                    <a:lstStyle/>
                    <a:p>
                      <a:r>
                        <a:rPr lang="en-CA" sz="1000" noProof="0" dirty="0" err="1"/>
                        <a:t>Brixner</a:t>
                      </a:r>
                      <a:r>
                        <a:rPr lang="en-CA" sz="1000" noProof="0" dirty="0"/>
                        <a:t> 2008</a:t>
                      </a:r>
                    </a:p>
                  </a:txBody>
                  <a:tcPr anchor="ctr">
                    <a:noFill/>
                  </a:tcPr>
                </a:tc>
                <a:tc>
                  <a:txBody>
                    <a:bodyPr/>
                    <a:lstStyle/>
                    <a:p>
                      <a:pPr algn="ctr"/>
                      <a:r>
                        <a:rPr lang="en-CA" sz="1000" noProof="0" dirty="0"/>
                        <a:t>64.2</a:t>
                      </a:r>
                    </a:p>
                  </a:txBody>
                  <a:tcPr anchor="ctr">
                    <a:noFill/>
                  </a:tcPr>
                </a:tc>
                <a:tc>
                  <a:txBody>
                    <a:bodyPr/>
                    <a:lstStyle/>
                    <a:p>
                      <a:pPr algn="ctr"/>
                      <a:r>
                        <a:rPr lang="en-CA" sz="1000" noProof="0" dirty="0"/>
                        <a:t>58.67</a:t>
                      </a:r>
                    </a:p>
                  </a:txBody>
                  <a:tcPr anchor="ctr">
                    <a:noFill/>
                  </a:tcPr>
                </a:tc>
                <a:tc>
                  <a:txBody>
                    <a:bodyPr/>
                    <a:lstStyle/>
                    <a:p>
                      <a:pPr algn="ctr"/>
                      <a:r>
                        <a:rPr lang="en-CA" sz="1000" noProof="0" dirty="0"/>
                        <a:t>1628</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57.6</a:t>
                      </a:r>
                    </a:p>
                  </a:txBody>
                  <a:tcPr anchor="ctr">
                    <a:lnL w="12700" cmpd="sng">
                      <a:noFill/>
                    </a:lnL>
                    <a:noFill/>
                  </a:tcPr>
                </a:tc>
                <a:tc>
                  <a:txBody>
                    <a:bodyPr/>
                    <a:lstStyle/>
                    <a:p>
                      <a:pPr algn="ctr"/>
                      <a:r>
                        <a:rPr lang="en-CA" sz="1000" noProof="0" dirty="0"/>
                        <a:t>30.21</a:t>
                      </a:r>
                    </a:p>
                  </a:txBody>
                  <a:tcPr anchor="ctr">
                    <a:noFill/>
                  </a:tcPr>
                </a:tc>
                <a:tc>
                  <a:txBody>
                    <a:bodyPr/>
                    <a:lstStyle/>
                    <a:p>
                      <a:pPr algn="ctr"/>
                      <a:r>
                        <a:rPr lang="en-CA" sz="1000" noProof="0" dirty="0"/>
                        <a:t>561</a:t>
                      </a:r>
                    </a:p>
                  </a:txBody>
                  <a:tcPr anchor="ctr">
                    <a:noFill/>
                  </a:tcPr>
                </a:tc>
                <a:tc>
                  <a:txBody>
                    <a:bodyPr/>
                    <a:lstStyle/>
                    <a:p>
                      <a:pPr algn="ctr"/>
                      <a:r>
                        <a:rPr lang="en-CA" sz="1000" noProof="0" dirty="0"/>
                        <a:t>14.2%</a:t>
                      </a:r>
                    </a:p>
                  </a:txBody>
                  <a:tcPr anchor="ctr">
                    <a:noFill/>
                  </a:tcPr>
                </a:tc>
                <a:tc>
                  <a:txBody>
                    <a:bodyPr/>
                    <a:lstStyle/>
                    <a:p>
                      <a:pPr algn="ctr">
                        <a:lnSpc>
                          <a:spcPct val="100000"/>
                        </a:lnSpc>
                      </a:pPr>
                      <a:r>
                        <a:rPr lang="en-CA" sz="1000" noProof="0" dirty="0"/>
                        <a:t>6.60 (2.81, 10.39)</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2136132942"/>
                  </a:ext>
                </a:extLst>
              </a:tr>
              <a:tr h="258728">
                <a:tc>
                  <a:txBody>
                    <a:bodyPr/>
                    <a:lstStyle/>
                    <a:p>
                      <a:r>
                        <a:rPr lang="en-CA" sz="1000" noProof="0"/>
                        <a:t>Jackson 2008</a:t>
                      </a:r>
                    </a:p>
                  </a:txBody>
                  <a:tcPr anchor="ctr">
                    <a:noFill/>
                  </a:tcPr>
                </a:tc>
                <a:tc>
                  <a:txBody>
                    <a:bodyPr/>
                    <a:lstStyle/>
                    <a:p>
                      <a:pPr algn="ctr"/>
                      <a:r>
                        <a:rPr lang="en-CA" sz="1000" noProof="0"/>
                        <a:t>73.1</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619</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a:t>60.5</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fr-CA" sz="1000" kern="1200" dirty="0">
                          <a:solidFill>
                            <a:schemeClr val="dk1"/>
                          </a:solidFill>
                          <a:latin typeface="+mn-lt"/>
                          <a:ea typeface="+mn-ea"/>
                          <a:cs typeface="+mn-cs"/>
                        </a:rPr>
                        <a:t>65</a:t>
                      </a:r>
                      <a:endParaRPr lang="fr-FR" sz="1000" kern="1200" dirty="0">
                        <a:solidFill>
                          <a:schemeClr val="dk1"/>
                        </a:solidFill>
                        <a:latin typeface="+mn-lt"/>
                        <a:ea typeface="+mn-ea"/>
                        <a:cs typeface="+mn-cs"/>
                      </a:endParaRPr>
                    </a:p>
                  </a:txBody>
                  <a:tcPr anchor="ctr">
                    <a:noFill/>
                  </a:tcPr>
                </a:tc>
                <a:tc>
                  <a:txBody>
                    <a:bodyPr/>
                    <a:lstStyle/>
                    <a:p>
                      <a:pPr algn="ctr"/>
                      <a:r>
                        <a:rPr lang="en-CA" sz="1000" noProof="0" dirty="0"/>
                        <a:t>10.3%</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12.60 (3.55, 21.65)</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1724953489"/>
                  </a:ext>
                </a:extLst>
              </a:tr>
              <a:tr h="179730">
                <a:tc>
                  <a:txBody>
                    <a:bodyPr/>
                    <a:lstStyle/>
                    <a:p>
                      <a:r>
                        <a:rPr lang="en-CA" sz="1000" b="1" noProof="0" dirty="0"/>
                        <a:t>Subtotal (95% CI)</a:t>
                      </a:r>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r>
                        <a:rPr lang="en-CA" sz="1000" b="1" noProof="0" dirty="0"/>
                        <a:t>2247</a:t>
                      </a:r>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r>
                        <a:rPr lang="fr-CA" sz="1000" b="1" kern="1200" dirty="0">
                          <a:solidFill>
                            <a:schemeClr val="dk1"/>
                          </a:solidFill>
                          <a:latin typeface="+mn-lt"/>
                          <a:ea typeface="+mn-ea"/>
                          <a:cs typeface="+mn-cs"/>
                        </a:rPr>
                        <a:t>626</a:t>
                      </a:r>
                      <a:endParaRPr lang="fr-FR" sz="1000" b="1" kern="1200" dirty="0">
                        <a:solidFill>
                          <a:schemeClr val="dk1"/>
                        </a:solidFill>
                        <a:latin typeface="+mn-lt"/>
                        <a:ea typeface="+mn-ea"/>
                        <a:cs typeface="+mn-cs"/>
                      </a:endParaRPr>
                    </a:p>
                  </a:txBody>
                  <a:tcPr anchor="ctr">
                    <a:noFill/>
                  </a:tcPr>
                </a:tc>
                <a:tc>
                  <a:txBody>
                    <a:bodyPr/>
                    <a:lstStyle/>
                    <a:p>
                      <a:pPr algn="ctr"/>
                      <a:r>
                        <a:rPr lang="en-CA" sz="1000" b="1" noProof="0" dirty="0"/>
                        <a:t>24.5%</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b="1" noProof="0" dirty="0"/>
                        <a:t>8.13 (3.00, 13.26)</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1861580268"/>
                  </a:ext>
                </a:extLst>
              </a:tr>
              <a:tr h="366239">
                <a:tc gridSpan="11">
                  <a:txBody>
                    <a:bodyPr/>
                    <a:lstStyle/>
                    <a:p>
                      <a:r>
                        <a:rPr lang="en-CA" sz="1000" noProof="0" dirty="0"/>
                        <a:t>Heterogeneity: Tau</a:t>
                      </a:r>
                      <a:r>
                        <a:rPr lang="en-CA" sz="1000" baseline="30000" noProof="0" dirty="0"/>
                        <a:t>2 </a:t>
                      </a:r>
                      <a:r>
                        <a:rPr lang="en-CA" sz="1000" baseline="0" noProof="0" dirty="0"/>
                        <a:t>= 5.47; Chi</a:t>
                      </a:r>
                      <a:r>
                        <a:rPr lang="en-CA" sz="1000" kern="1200" baseline="30000" noProof="0" dirty="0">
                          <a:solidFill>
                            <a:schemeClr val="dk1"/>
                          </a:solidFill>
                          <a:latin typeface="+mn-lt"/>
                          <a:ea typeface="+mn-ea"/>
                          <a:cs typeface="+mn-cs"/>
                        </a:rPr>
                        <a:t>2</a:t>
                      </a:r>
                      <a:r>
                        <a:rPr lang="en-CA" sz="1000" baseline="0" noProof="0" dirty="0"/>
                        <a:t> = 1.44, </a:t>
                      </a:r>
                      <a:r>
                        <a:rPr lang="en-CA" sz="1000" baseline="0" noProof="0" dirty="0" err="1"/>
                        <a:t>df</a:t>
                      </a:r>
                      <a:r>
                        <a:rPr lang="en-CA" sz="1000" baseline="0" noProof="0" dirty="0"/>
                        <a:t> = 1 (</a:t>
                      </a:r>
                      <a:r>
                        <a:rPr lang="en-CA" sz="1000" i="1" baseline="0" noProof="0" dirty="0"/>
                        <a:t>P</a:t>
                      </a:r>
                      <a:r>
                        <a:rPr lang="en-CA" sz="1000" baseline="0" noProof="0" dirty="0"/>
                        <a:t>=0.23); I</a:t>
                      </a:r>
                      <a:r>
                        <a:rPr lang="en-CA" sz="1000" kern="1200" baseline="30000" noProof="0" dirty="0">
                          <a:solidFill>
                            <a:schemeClr val="dk1"/>
                          </a:solidFill>
                          <a:latin typeface="+mn-lt"/>
                          <a:ea typeface="+mn-ea"/>
                          <a:cs typeface="+mn-cs"/>
                        </a:rPr>
                        <a:t>2</a:t>
                      </a:r>
                      <a:r>
                        <a:rPr lang="en-CA" sz="1000" baseline="0" noProof="0" dirty="0"/>
                        <a:t> = 30%</a:t>
                      </a:r>
                    </a:p>
                    <a:p>
                      <a:r>
                        <a:rPr lang="en-CA" sz="1000" baseline="0" noProof="0" dirty="0"/>
                        <a:t>Test for overall effect: Z = 3.11 (</a:t>
                      </a:r>
                      <a:r>
                        <a:rPr lang="en-CA" sz="1000" i="1" baseline="0" noProof="0" dirty="0"/>
                        <a:t>P</a:t>
                      </a:r>
                      <a:r>
                        <a:rPr lang="en-CA" sz="1000" baseline="0" noProof="0" dirty="0"/>
                        <a:t>=0.002)</a:t>
                      </a:r>
                    </a:p>
                  </a:txBody>
                  <a:tcPr anchor="ctr">
                    <a:noFill/>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a:p>
                  </a:txBody>
                  <a:tcPr/>
                </a:tc>
                <a:extLst>
                  <a:ext uri="{0D108BD9-81ED-4DB2-BD59-A6C34878D82A}">
                    <a16:rowId xmlns="" xmlns:a16="http://schemas.microsoft.com/office/drawing/2014/main" val="476689797"/>
                  </a:ext>
                </a:extLst>
              </a:tr>
              <a:tr h="258728">
                <a:tc gridSpan="2">
                  <a:txBody>
                    <a:bodyPr/>
                    <a:lstStyle/>
                    <a:p>
                      <a:r>
                        <a:rPr lang="en-CA" sz="1000" b="1" i="1" noProof="0" dirty="0"/>
                        <a:t>Experienced patients</a:t>
                      </a:r>
                    </a:p>
                  </a:txBody>
                  <a:tcPr anchor="ctr">
                    <a:noFill/>
                  </a:tcPr>
                </a:tc>
                <a:tc hMerge="1">
                  <a:txBody>
                    <a:bodyPr/>
                    <a:lstStyle/>
                    <a:p>
                      <a:endParaRPr lang="fr-FR" sz="1000" dirty="0"/>
                    </a:p>
                  </a:txBody>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1008711196"/>
                  </a:ext>
                </a:extLst>
              </a:tr>
              <a:tr h="258728">
                <a:tc>
                  <a:txBody>
                    <a:bodyPr/>
                    <a:lstStyle/>
                    <a:p>
                      <a:r>
                        <a:rPr lang="en-CA" sz="1000" noProof="0" dirty="0"/>
                        <a:t>Dickson 2008</a:t>
                      </a:r>
                    </a:p>
                  </a:txBody>
                  <a:tcPr anchor="ctr">
                    <a:noFill/>
                  </a:tcPr>
                </a:tc>
                <a:tc>
                  <a:txBody>
                    <a:bodyPr/>
                    <a:lstStyle/>
                    <a:p>
                      <a:pPr algn="ctr"/>
                      <a:r>
                        <a:rPr lang="en-CA" sz="1000" noProof="0" dirty="0"/>
                        <a:t>58.6</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3363</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48.1</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en-CA" sz="1000" noProof="0" dirty="0"/>
                        <a:t>713</a:t>
                      </a:r>
                    </a:p>
                  </a:txBody>
                  <a:tcPr anchor="ctr">
                    <a:noFill/>
                  </a:tcPr>
                </a:tc>
                <a:tc>
                  <a:txBody>
                    <a:bodyPr/>
                    <a:lstStyle/>
                    <a:p>
                      <a:pPr algn="ctr"/>
                      <a:r>
                        <a:rPr lang="en-CA" sz="1000" noProof="0" dirty="0"/>
                        <a:t>14.7%</a:t>
                      </a:r>
                    </a:p>
                  </a:txBody>
                  <a:tcPr anchor="ctr">
                    <a:noFill/>
                  </a:tcPr>
                </a:tc>
                <a:tc>
                  <a:txBody>
                    <a:bodyPr/>
                    <a:lstStyle/>
                    <a:p>
                      <a:pPr algn="ctr"/>
                      <a:r>
                        <a:rPr lang="en-CA" sz="1000" noProof="0" dirty="0"/>
                        <a:t>10.50 (7.64, 13.36)</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1116545009"/>
                  </a:ext>
                </a:extLst>
              </a:tr>
              <a:tr h="182209">
                <a:tc>
                  <a:txBody>
                    <a:bodyPr/>
                    <a:lstStyle/>
                    <a:p>
                      <a:r>
                        <a:rPr lang="en-CA" sz="1000" noProof="0" dirty="0"/>
                        <a:t>Dickson-elderly 2008</a:t>
                      </a:r>
                    </a:p>
                  </a:txBody>
                  <a:tcPr anchor="ctr">
                    <a:noFill/>
                  </a:tcPr>
                </a:tc>
                <a:tc>
                  <a:txBody>
                    <a:bodyPr/>
                    <a:lstStyle/>
                    <a:p>
                      <a:pPr algn="ctr"/>
                      <a:r>
                        <a:rPr lang="en-CA" sz="1000" noProof="0" dirty="0"/>
                        <a:t>63.4</a:t>
                      </a:r>
                    </a:p>
                  </a:txBody>
                  <a:tcPr anchor="ctr">
                    <a:noFill/>
                  </a:tcPr>
                </a:tc>
                <a:tc>
                  <a:txBody>
                    <a:bodyPr/>
                    <a:lstStyle/>
                    <a:p>
                      <a:pPr algn="ctr"/>
                      <a:r>
                        <a:rPr lang="en-CA" sz="1000" noProof="0" dirty="0"/>
                        <a:t>29.4</a:t>
                      </a:r>
                    </a:p>
                  </a:txBody>
                  <a:tcPr anchor="ctr">
                    <a:noFill/>
                  </a:tcPr>
                </a:tc>
                <a:tc>
                  <a:txBody>
                    <a:bodyPr/>
                    <a:lstStyle/>
                    <a:p>
                      <a:pPr algn="ctr"/>
                      <a:r>
                        <a:rPr lang="en-CA" sz="1000" noProof="0" dirty="0"/>
                        <a:t>2336</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49</a:t>
                      </a:r>
                    </a:p>
                  </a:txBody>
                  <a:tcPr anchor="ctr">
                    <a:lnL w="12700" cmpd="sng">
                      <a:noFill/>
                    </a:lnL>
                    <a:noFill/>
                  </a:tcPr>
                </a:tc>
                <a:tc>
                  <a:txBody>
                    <a:bodyPr/>
                    <a:lstStyle/>
                    <a:p>
                      <a:pPr algn="ctr"/>
                      <a:r>
                        <a:rPr lang="en-CA" sz="1000" noProof="0" dirty="0"/>
                        <a:t>23.4</a:t>
                      </a:r>
                    </a:p>
                  </a:txBody>
                  <a:tcPr anchor="ctr">
                    <a:noFill/>
                  </a:tcPr>
                </a:tc>
                <a:tc>
                  <a:txBody>
                    <a:bodyPr/>
                    <a:lstStyle/>
                    <a:p>
                      <a:pPr algn="ctr"/>
                      <a:r>
                        <a:rPr lang="en-CA" sz="1000" noProof="0" dirty="0"/>
                        <a:t>3368</a:t>
                      </a:r>
                    </a:p>
                  </a:txBody>
                  <a:tcPr anchor="ctr">
                    <a:noFill/>
                  </a:tcPr>
                </a:tc>
                <a:tc>
                  <a:txBody>
                    <a:bodyPr/>
                    <a:lstStyle/>
                    <a:p>
                      <a:pPr algn="ctr"/>
                      <a:r>
                        <a:rPr lang="en-CA" sz="1000" noProof="0" dirty="0"/>
                        <a:t>15.2%</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14.40 (12.97, 15.83)</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3006969074"/>
                  </a:ext>
                </a:extLst>
              </a:tr>
              <a:tr h="258728">
                <a:tc>
                  <a:txBody>
                    <a:bodyPr/>
                    <a:lstStyle/>
                    <a:p>
                      <a:r>
                        <a:rPr lang="en-CA" sz="1000" noProof="0" dirty="0" err="1"/>
                        <a:t>Gerbino</a:t>
                      </a:r>
                      <a:r>
                        <a:rPr lang="en-CA" sz="1000" noProof="0" dirty="0"/>
                        <a:t> 2007</a:t>
                      </a:r>
                    </a:p>
                  </a:txBody>
                  <a:tcPr anchor="ctr">
                    <a:noFill/>
                  </a:tcPr>
                </a:tc>
                <a:tc>
                  <a:txBody>
                    <a:bodyPr/>
                    <a:lstStyle/>
                    <a:p>
                      <a:pPr algn="ctr"/>
                      <a:r>
                        <a:rPr lang="en-CA" sz="1000" noProof="0" dirty="0"/>
                        <a:t>87.9</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2839</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69.2</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en-CA" sz="1000" noProof="0" dirty="0"/>
                        <a:t>3367</a:t>
                      </a:r>
                    </a:p>
                  </a:txBody>
                  <a:tcPr anchor="ctr">
                    <a:noFill/>
                  </a:tcPr>
                </a:tc>
                <a:tc>
                  <a:txBody>
                    <a:bodyPr/>
                    <a:lstStyle/>
                    <a:p>
                      <a:pPr algn="ctr"/>
                      <a:r>
                        <a:rPr lang="en-CA" sz="1000" noProof="0" dirty="0"/>
                        <a:t>15.1%</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18.70 (16.93, 20.47)</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1733431010"/>
                  </a:ext>
                </a:extLst>
              </a:tr>
              <a:tr h="258728">
                <a:tc>
                  <a:txBody>
                    <a:bodyPr/>
                    <a:lstStyle/>
                    <a:p>
                      <a:r>
                        <a:rPr lang="en-CA" sz="1000" noProof="0"/>
                        <a:t>Hess 2008</a:t>
                      </a:r>
                    </a:p>
                  </a:txBody>
                  <a:tcPr anchor="ctr">
                    <a:noFill/>
                  </a:tcPr>
                </a:tc>
                <a:tc>
                  <a:txBody>
                    <a:bodyPr/>
                    <a:lstStyle/>
                    <a:p>
                      <a:pPr algn="ctr"/>
                      <a:r>
                        <a:rPr lang="en-CA" sz="1000" noProof="0" dirty="0"/>
                        <a:t>76.9</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7224</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54.4</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en-CA" sz="1000" noProof="0" dirty="0"/>
                        <a:t>7225</a:t>
                      </a:r>
                    </a:p>
                  </a:txBody>
                  <a:tcPr anchor="ctr">
                    <a:noFill/>
                  </a:tcPr>
                </a:tc>
                <a:tc>
                  <a:txBody>
                    <a:bodyPr/>
                    <a:lstStyle/>
                    <a:p>
                      <a:pPr algn="ctr"/>
                      <a:r>
                        <a:rPr lang="en-CA" sz="1000" noProof="0" dirty="0"/>
                        <a:t>15.3%</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22.50 (21.34, 23.66)</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934483526"/>
                  </a:ext>
                </a:extLst>
              </a:tr>
              <a:tr h="258728">
                <a:tc>
                  <a:txBody>
                    <a:bodyPr/>
                    <a:lstStyle/>
                    <a:p>
                      <a:r>
                        <a:rPr lang="en-CA" sz="1000" noProof="0"/>
                        <a:t>Taylor 2003</a:t>
                      </a:r>
                    </a:p>
                  </a:txBody>
                  <a:tcPr anchor="ctr">
                    <a:noFill/>
                  </a:tcPr>
                </a:tc>
                <a:tc>
                  <a:txBody>
                    <a:bodyPr/>
                    <a:lstStyle/>
                    <a:p>
                      <a:pPr algn="ctr"/>
                      <a:r>
                        <a:rPr lang="en-CA" sz="1000" noProof="0" dirty="0"/>
                        <a:t>80.8</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2754</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73.8</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en-CA" sz="1000" noProof="0" dirty="0"/>
                        <a:t>2978</a:t>
                      </a:r>
                    </a:p>
                  </a:txBody>
                  <a:tcPr anchor="ctr">
                    <a:noFill/>
                  </a:tcPr>
                </a:tc>
                <a:tc>
                  <a:txBody>
                    <a:bodyPr/>
                    <a:lstStyle/>
                    <a:p>
                      <a:pPr algn="ctr"/>
                      <a:r>
                        <a:rPr lang="en-CA" sz="1000" noProof="0" dirty="0"/>
                        <a:t>15.1%</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7.00 (5.16, 8.84)</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3357551321"/>
                  </a:ext>
                </a:extLst>
              </a:tr>
              <a:tr h="258728">
                <a:tc>
                  <a:txBody>
                    <a:bodyPr/>
                    <a:lstStyle/>
                    <a:p>
                      <a:r>
                        <a:rPr lang="en-CA" sz="1000" b="1" noProof="0" dirty="0"/>
                        <a:t>Subtotal (95% CI)</a:t>
                      </a:r>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r>
                        <a:rPr lang="en-CA" sz="1000" b="1" noProof="0" dirty="0"/>
                        <a:t>18516</a:t>
                      </a:r>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r>
                        <a:rPr lang="en-CA" sz="1000" b="1" noProof="0" dirty="0"/>
                        <a:t>17651</a:t>
                      </a:r>
                    </a:p>
                  </a:txBody>
                  <a:tcPr anchor="ctr">
                    <a:noFill/>
                  </a:tcPr>
                </a:tc>
                <a:tc>
                  <a:txBody>
                    <a:bodyPr/>
                    <a:lstStyle/>
                    <a:p>
                      <a:pPr algn="ctr"/>
                      <a:r>
                        <a:rPr lang="en-CA" sz="1000" b="1" noProof="0" dirty="0"/>
                        <a:t>75.5%</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b="1" noProof="0" dirty="0"/>
                        <a:t>14.66 (8.97, 20.36)</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1758397714"/>
                  </a:ext>
                </a:extLst>
              </a:tr>
              <a:tr h="258728">
                <a:tc gridSpan="11">
                  <a:txBody>
                    <a:bodyPr/>
                    <a:lstStyle/>
                    <a:p>
                      <a:r>
                        <a:rPr lang="en-CA" sz="1000" noProof="0" dirty="0"/>
                        <a:t>Heterogeneity: Tau</a:t>
                      </a:r>
                      <a:r>
                        <a:rPr lang="en-CA" sz="1000" baseline="30000" noProof="0" dirty="0"/>
                        <a:t>2 </a:t>
                      </a:r>
                      <a:r>
                        <a:rPr lang="en-CA" sz="1000" baseline="0" noProof="0" dirty="0"/>
                        <a:t>= 41.31; Chi</a:t>
                      </a:r>
                      <a:r>
                        <a:rPr lang="en-CA" sz="1000" kern="1200" baseline="30000" noProof="0" dirty="0">
                          <a:solidFill>
                            <a:schemeClr val="dk1"/>
                          </a:solidFill>
                          <a:latin typeface="+mn-lt"/>
                          <a:ea typeface="+mn-ea"/>
                          <a:cs typeface="+mn-cs"/>
                        </a:rPr>
                        <a:t>2</a:t>
                      </a:r>
                      <a:r>
                        <a:rPr lang="en-CA" sz="1000" baseline="0" noProof="0" dirty="0"/>
                        <a:t> = 236.93, </a:t>
                      </a:r>
                      <a:r>
                        <a:rPr lang="en-CA" sz="1000" baseline="0" noProof="0" dirty="0" err="1"/>
                        <a:t>df</a:t>
                      </a:r>
                      <a:r>
                        <a:rPr lang="en-CA" sz="1000" baseline="0" noProof="0" dirty="0"/>
                        <a:t> = 4 (</a:t>
                      </a:r>
                      <a:r>
                        <a:rPr lang="en-CA" sz="1000" i="1" baseline="0" noProof="0" dirty="0"/>
                        <a:t>P</a:t>
                      </a:r>
                      <a:r>
                        <a:rPr lang="en-CA" sz="1000" noProof="0" dirty="0">
                          <a:sym typeface="Symbol" panose="05050102010706020507" pitchFamily="18" charset="2"/>
                        </a:rPr>
                        <a:t></a:t>
                      </a:r>
                      <a:r>
                        <a:rPr lang="en-CA" sz="1000" i="1" baseline="0" noProof="0" dirty="0"/>
                        <a:t>0.00001</a:t>
                      </a:r>
                      <a:r>
                        <a:rPr lang="en-CA" sz="1000" baseline="0" noProof="0" dirty="0"/>
                        <a:t>); I</a:t>
                      </a:r>
                      <a:r>
                        <a:rPr lang="en-CA" sz="1000" kern="1200" baseline="30000" noProof="0" dirty="0">
                          <a:solidFill>
                            <a:schemeClr val="dk1"/>
                          </a:solidFill>
                          <a:latin typeface="+mn-lt"/>
                          <a:ea typeface="+mn-ea"/>
                          <a:cs typeface="+mn-cs"/>
                        </a:rPr>
                        <a:t>2</a:t>
                      </a:r>
                      <a:r>
                        <a:rPr lang="en-CA" sz="1000" baseline="0" noProof="0" dirty="0"/>
                        <a:t> = 98%</a:t>
                      </a:r>
                    </a:p>
                    <a:p>
                      <a:r>
                        <a:rPr lang="en-CA" sz="1000" baseline="0" noProof="0" dirty="0"/>
                        <a:t>Test for overall effect: Z = 5.05 (</a:t>
                      </a:r>
                      <a:r>
                        <a:rPr lang="en-CA" sz="1000" i="1" baseline="0" noProof="0" dirty="0"/>
                        <a:t>P</a:t>
                      </a:r>
                      <a:r>
                        <a:rPr lang="en-CA" sz="1000" noProof="0" dirty="0">
                          <a:sym typeface="Symbol" panose="05050102010706020507" pitchFamily="18" charset="2"/>
                        </a:rPr>
                        <a:t></a:t>
                      </a:r>
                      <a:r>
                        <a:rPr lang="en-CA" sz="1000" baseline="0" noProof="0" dirty="0"/>
                        <a:t>0.0001)</a:t>
                      </a:r>
                    </a:p>
                  </a:txBody>
                  <a:tcPr anchor="ctr">
                    <a:noFill/>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a:p>
                  </a:txBody>
                  <a:tcPr/>
                </a:tc>
                <a:extLst>
                  <a:ext uri="{0D108BD9-81ED-4DB2-BD59-A6C34878D82A}">
                    <a16:rowId xmlns="" xmlns:a16="http://schemas.microsoft.com/office/drawing/2014/main" val="894458695"/>
                  </a:ext>
                </a:extLst>
              </a:tr>
              <a:tr h="258728">
                <a:tc>
                  <a:txBody>
                    <a:bodyPr/>
                    <a:lstStyle/>
                    <a:p>
                      <a:r>
                        <a:rPr lang="en-CA" sz="1000" b="1" noProof="0" dirty="0"/>
                        <a:t>Total (95% CI)</a:t>
                      </a:r>
                    </a:p>
                  </a:txBody>
                  <a:tcPr anchor="ctr">
                    <a:noFill/>
                  </a:tcPr>
                </a:tc>
                <a:tc>
                  <a:txBody>
                    <a:bodyPr/>
                    <a:lstStyle/>
                    <a:p>
                      <a:pPr algn="ctr"/>
                      <a:endParaRPr lang="en-CA" sz="1000" b="1" noProof="0" dirty="0"/>
                    </a:p>
                  </a:txBody>
                  <a:tcPr anchor="ctr">
                    <a:noFill/>
                  </a:tcPr>
                </a:tc>
                <a:tc>
                  <a:txBody>
                    <a:bodyPr/>
                    <a:lstStyle/>
                    <a:p>
                      <a:pPr algn="ctr"/>
                      <a:endParaRPr lang="en-CA" sz="1000" b="1" noProof="0"/>
                    </a:p>
                  </a:txBody>
                  <a:tcPr anchor="ctr">
                    <a:noFill/>
                  </a:tcPr>
                </a:tc>
                <a:tc>
                  <a:txBody>
                    <a:bodyPr/>
                    <a:lstStyle/>
                    <a:p>
                      <a:pPr algn="ctr"/>
                      <a:r>
                        <a:rPr lang="en-CA" sz="1000" b="1" noProof="0" dirty="0"/>
                        <a:t>20763</a:t>
                      </a:r>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r>
                        <a:rPr lang="en-CA" sz="1000" b="1" noProof="0" dirty="0"/>
                        <a:t>18277</a:t>
                      </a:r>
                    </a:p>
                  </a:txBody>
                  <a:tcPr anchor="ctr">
                    <a:noFill/>
                  </a:tcPr>
                </a:tc>
                <a:tc>
                  <a:txBody>
                    <a:bodyPr/>
                    <a:lstStyle/>
                    <a:p>
                      <a:pPr algn="ctr"/>
                      <a:r>
                        <a:rPr lang="en-CA" sz="1000" b="1" noProof="0" dirty="0"/>
                        <a:t>100.0%</a:t>
                      </a:r>
                    </a:p>
                  </a:txBody>
                  <a:tcPr anchor="ctr">
                    <a:noFill/>
                  </a:tcPr>
                </a:tc>
                <a:tc>
                  <a:txBody>
                    <a:bodyPr/>
                    <a:lstStyle/>
                    <a:p>
                      <a:pPr algn="ctr"/>
                      <a:r>
                        <a:rPr lang="en-CA" sz="1000" b="1" noProof="0" dirty="0"/>
                        <a:t>13.31 (8.26, 18.35)</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 xmlns:a16="http://schemas.microsoft.com/office/drawing/2014/main" val="3545874398"/>
                  </a:ext>
                </a:extLst>
              </a:tr>
              <a:tr h="258728">
                <a:tc gridSpan="11">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000" noProof="0" dirty="0"/>
                        <a:t>Heterogeneity: Tau</a:t>
                      </a:r>
                      <a:r>
                        <a:rPr lang="en-CA" sz="1000" baseline="30000" noProof="0" dirty="0"/>
                        <a:t>2 </a:t>
                      </a:r>
                      <a:r>
                        <a:rPr lang="en-CA" sz="1000" baseline="0" noProof="0" dirty="0"/>
                        <a:t>= 42.94; Chi</a:t>
                      </a:r>
                      <a:r>
                        <a:rPr lang="en-CA" sz="1000" kern="1200" baseline="30000" noProof="0" dirty="0">
                          <a:solidFill>
                            <a:schemeClr val="dk1"/>
                          </a:solidFill>
                          <a:latin typeface="+mn-lt"/>
                          <a:ea typeface="+mn-ea"/>
                          <a:cs typeface="+mn-cs"/>
                        </a:rPr>
                        <a:t>2</a:t>
                      </a:r>
                      <a:r>
                        <a:rPr lang="en-CA" sz="1000" baseline="0" noProof="0" dirty="0"/>
                        <a:t> = 264.57, </a:t>
                      </a:r>
                      <a:r>
                        <a:rPr lang="en-CA" sz="1000" baseline="0" noProof="0" dirty="0" err="1"/>
                        <a:t>df</a:t>
                      </a:r>
                      <a:r>
                        <a:rPr lang="en-CA" sz="1000" baseline="0" noProof="0" dirty="0"/>
                        <a:t> = 6 (</a:t>
                      </a:r>
                      <a:r>
                        <a:rPr lang="en-CA" sz="1000" i="1" baseline="0" noProof="0" dirty="0"/>
                        <a:t>P</a:t>
                      </a:r>
                      <a:r>
                        <a:rPr lang="en-CA" sz="1000" noProof="0" dirty="0">
                          <a:sym typeface="Symbol" panose="05050102010706020507" pitchFamily="18" charset="2"/>
                        </a:rPr>
                        <a:t></a:t>
                      </a:r>
                      <a:r>
                        <a:rPr lang="en-CA" sz="1000" i="1" baseline="0" noProof="0" dirty="0"/>
                        <a:t>0.00001</a:t>
                      </a:r>
                      <a:r>
                        <a:rPr lang="en-CA" sz="1000" baseline="0" noProof="0" dirty="0"/>
                        <a:t>); I</a:t>
                      </a:r>
                      <a:r>
                        <a:rPr lang="en-CA" sz="1000" kern="1200" baseline="30000" noProof="0" dirty="0">
                          <a:solidFill>
                            <a:schemeClr val="dk1"/>
                          </a:solidFill>
                          <a:latin typeface="+mn-lt"/>
                          <a:ea typeface="+mn-ea"/>
                          <a:cs typeface="+mn-cs"/>
                        </a:rPr>
                        <a:t>2</a:t>
                      </a:r>
                      <a:r>
                        <a:rPr lang="en-CA" sz="1000" baseline="0" noProof="0" dirty="0"/>
                        <a:t> = 98%</a:t>
                      </a:r>
                      <a:br>
                        <a:rPr lang="en-CA" sz="1000" baseline="0" noProof="0" dirty="0"/>
                      </a:br>
                      <a:r>
                        <a:rPr lang="en-CA" sz="1000" noProof="0" dirty="0"/>
                        <a:t>Test for overall effect: Z = 5.17 (</a:t>
                      </a:r>
                      <a:r>
                        <a:rPr lang="en-CA" sz="1000" i="1" noProof="0" dirty="0"/>
                        <a:t>P</a:t>
                      </a:r>
                      <a:r>
                        <a:rPr lang="en-CA" sz="1000" noProof="0" dirty="0">
                          <a:sym typeface="Symbol" panose="05050102010706020507" pitchFamily="18" charset="2"/>
                        </a:rPr>
                        <a:t>0.00001)</a:t>
                      </a:r>
                      <a:br>
                        <a:rPr lang="en-CA" sz="1000" noProof="0" dirty="0">
                          <a:sym typeface="Symbol" panose="05050102010706020507" pitchFamily="18" charset="2"/>
                        </a:rPr>
                      </a:br>
                      <a:r>
                        <a:rPr lang="en-CA" sz="1000" noProof="0" dirty="0"/>
                        <a:t>Test for subgroup differences: </a:t>
                      </a:r>
                      <a:r>
                        <a:rPr lang="en-CA" sz="1000" baseline="0" noProof="0" dirty="0"/>
                        <a:t>Chi</a:t>
                      </a:r>
                      <a:r>
                        <a:rPr lang="en-CA" sz="1000" kern="1200" baseline="30000" noProof="0" dirty="0">
                          <a:solidFill>
                            <a:schemeClr val="dk1"/>
                          </a:solidFill>
                          <a:latin typeface="+mn-lt"/>
                          <a:ea typeface="+mn-ea"/>
                          <a:cs typeface="+mn-cs"/>
                        </a:rPr>
                        <a:t>2</a:t>
                      </a:r>
                      <a:r>
                        <a:rPr lang="en-CA" sz="1000" baseline="0" noProof="0" dirty="0"/>
                        <a:t> = 26.20, </a:t>
                      </a:r>
                      <a:r>
                        <a:rPr lang="en-CA" sz="1000" baseline="0" noProof="0" dirty="0" err="1"/>
                        <a:t>df</a:t>
                      </a:r>
                      <a:r>
                        <a:rPr lang="en-CA" sz="1000" baseline="0" noProof="0" dirty="0"/>
                        <a:t> = 1 (</a:t>
                      </a:r>
                      <a:r>
                        <a:rPr lang="en-CA" sz="1000" i="1" baseline="0" noProof="0" dirty="0"/>
                        <a:t>P</a:t>
                      </a:r>
                      <a:r>
                        <a:rPr lang="en-CA" sz="1000" noProof="0" dirty="0">
                          <a:sym typeface="Symbol" panose="05050102010706020507" pitchFamily="18" charset="2"/>
                        </a:rPr>
                        <a:t></a:t>
                      </a:r>
                      <a:r>
                        <a:rPr lang="en-CA" sz="1000" i="1" baseline="0" noProof="0" dirty="0"/>
                        <a:t>0.00001</a:t>
                      </a:r>
                      <a:r>
                        <a:rPr lang="en-CA" sz="1000" baseline="0" noProof="0" dirty="0"/>
                        <a:t>); I</a:t>
                      </a:r>
                      <a:r>
                        <a:rPr lang="en-CA" sz="1000" kern="1200" baseline="30000" noProof="0" dirty="0">
                          <a:solidFill>
                            <a:schemeClr val="dk1"/>
                          </a:solidFill>
                          <a:latin typeface="+mn-lt"/>
                          <a:ea typeface="+mn-ea"/>
                          <a:cs typeface="+mn-cs"/>
                        </a:rPr>
                        <a:t>2</a:t>
                      </a:r>
                      <a:r>
                        <a:rPr lang="en-CA" sz="1000" baseline="0" noProof="0" dirty="0"/>
                        <a:t> = 96.2%</a:t>
                      </a:r>
                      <a:endParaRPr lang="en-CA" sz="1000" noProof="0" dirty="0"/>
                    </a:p>
                  </a:txBody>
                  <a:tcPr anchor="ctr">
                    <a:noFill/>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fr-FR"/>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fr-FR"/>
                    </a:p>
                  </a:txBody>
                  <a:tcPr/>
                </a:tc>
                <a:extLst>
                  <a:ext uri="{0D108BD9-81ED-4DB2-BD59-A6C34878D82A}">
                    <a16:rowId xmlns="" xmlns:a16="http://schemas.microsoft.com/office/drawing/2014/main" val="3293642714"/>
                  </a:ext>
                </a:extLst>
              </a:tr>
            </a:tbl>
          </a:graphicData>
        </a:graphic>
      </p:graphicFrame>
      <p:grpSp>
        <p:nvGrpSpPr>
          <p:cNvPr id="41" name="Grouper 40"/>
          <p:cNvGrpSpPr/>
          <p:nvPr/>
        </p:nvGrpSpPr>
        <p:grpSpPr>
          <a:xfrm>
            <a:off x="6620968" y="1892472"/>
            <a:ext cx="2068800" cy="4027169"/>
            <a:chOff x="6553200" y="1557000"/>
            <a:chExt cx="2068800" cy="4022100"/>
          </a:xfrm>
        </p:grpSpPr>
        <p:grpSp>
          <p:nvGrpSpPr>
            <p:cNvPr id="7" name="Grouper 6"/>
            <p:cNvGrpSpPr/>
            <p:nvPr/>
          </p:nvGrpSpPr>
          <p:grpSpPr>
            <a:xfrm>
              <a:off x="7696200" y="1885186"/>
              <a:ext cx="360000" cy="54000"/>
              <a:chOff x="7696200" y="2322000"/>
              <a:chExt cx="360000" cy="54000"/>
            </a:xfrm>
          </p:grpSpPr>
          <p:cxnSp>
            <p:nvCxnSpPr>
              <p:cNvPr id="38" name="Connecteur droit 37"/>
              <p:cNvCxnSpPr/>
              <p:nvPr/>
            </p:nvCxnSpPr>
            <p:spPr>
              <a:xfrm>
                <a:off x="7696200" y="2349000"/>
                <a:ext cx="36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7854600"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 name="Grouper 7"/>
            <p:cNvGrpSpPr/>
            <p:nvPr/>
          </p:nvGrpSpPr>
          <p:grpSpPr>
            <a:xfrm>
              <a:off x="7722000" y="2151048"/>
              <a:ext cx="812400" cy="54000"/>
              <a:chOff x="7722000" y="2491200"/>
              <a:chExt cx="812400" cy="54000"/>
            </a:xfrm>
          </p:grpSpPr>
          <p:cxnSp>
            <p:nvCxnSpPr>
              <p:cNvPr id="36" name="Connecteur droit 35"/>
              <p:cNvCxnSpPr/>
              <p:nvPr/>
            </p:nvCxnSpPr>
            <p:spPr>
              <a:xfrm>
                <a:off x="7722000" y="2518200"/>
                <a:ext cx="81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8106600" y="24912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Losange 8"/>
            <p:cNvSpPr/>
            <p:nvPr/>
          </p:nvSpPr>
          <p:spPr>
            <a:xfrm>
              <a:off x="7704693" y="2341972"/>
              <a:ext cx="448707" cy="15597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Losange 9"/>
            <p:cNvSpPr/>
            <p:nvPr/>
          </p:nvSpPr>
          <p:spPr>
            <a:xfrm>
              <a:off x="7996449" y="4547057"/>
              <a:ext cx="448707" cy="15597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r 10"/>
            <p:cNvGrpSpPr/>
            <p:nvPr/>
          </p:nvGrpSpPr>
          <p:grpSpPr>
            <a:xfrm>
              <a:off x="7902000" y="3303323"/>
              <a:ext cx="280800" cy="54000"/>
              <a:chOff x="7902000" y="3474000"/>
              <a:chExt cx="280800" cy="54000"/>
            </a:xfrm>
          </p:grpSpPr>
          <p:cxnSp>
            <p:nvCxnSpPr>
              <p:cNvPr id="34" name="Connecteur droit 33"/>
              <p:cNvCxnSpPr/>
              <p:nvPr/>
            </p:nvCxnSpPr>
            <p:spPr>
              <a:xfrm>
                <a:off x="7902000" y="3501000"/>
                <a:ext cx="280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8021400" y="3474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 name="Grouper 11"/>
            <p:cNvGrpSpPr/>
            <p:nvPr/>
          </p:nvGrpSpPr>
          <p:grpSpPr>
            <a:xfrm>
              <a:off x="8136000" y="3556913"/>
              <a:ext cx="144000" cy="54000"/>
              <a:chOff x="8177400" y="3657600"/>
              <a:chExt cx="144000" cy="54000"/>
            </a:xfrm>
          </p:grpSpPr>
          <p:cxnSp>
            <p:nvCxnSpPr>
              <p:cNvPr id="32" name="Connecteur droit 31"/>
              <p:cNvCxnSpPr/>
              <p:nvPr/>
            </p:nvCxnSpPr>
            <p:spPr>
              <a:xfrm>
                <a:off x="8177400" y="3684600"/>
                <a:ext cx="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8227800" y="36576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3" name="Grouper 12"/>
            <p:cNvGrpSpPr/>
            <p:nvPr/>
          </p:nvGrpSpPr>
          <p:grpSpPr>
            <a:xfrm>
              <a:off x="8314200" y="3806114"/>
              <a:ext cx="162000" cy="54000"/>
              <a:chOff x="8177400" y="3657600"/>
              <a:chExt cx="162000" cy="54000"/>
            </a:xfrm>
          </p:grpSpPr>
          <p:cxnSp>
            <p:nvCxnSpPr>
              <p:cNvPr id="30" name="Connecteur droit 29"/>
              <p:cNvCxnSpPr/>
              <p:nvPr/>
            </p:nvCxnSpPr>
            <p:spPr>
              <a:xfrm>
                <a:off x="8177400" y="3684600"/>
                <a:ext cx="16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8236800" y="36576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4" name="Grouper 13"/>
            <p:cNvGrpSpPr/>
            <p:nvPr/>
          </p:nvGrpSpPr>
          <p:grpSpPr>
            <a:xfrm>
              <a:off x="8496001" y="4068523"/>
              <a:ext cx="125999" cy="54000"/>
              <a:chOff x="8177401" y="3650543"/>
              <a:chExt cx="125999" cy="54000"/>
            </a:xfrm>
          </p:grpSpPr>
          <p:cxnSp>
            <p:nvCxnSpPr>
              <p:cNvPr id="28" name="Connecteur droit 27"/>
              <p:cNvCxnSpPr/>
              <p:nvPr/>
            </p:nvCxnSpPr>
            <p:spPr>
              <a:xfrm>
                <a:off x="8177401" y="3677543"/>
                <a:ext cx="1259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8218800" y="3650543"/>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5" name="Grouper 14"/>
            <p:cNvGrpSpPr/>
            <p:nvPr/>
          </p:nvGrpSpPr>
          <p:grpSpPr>
            <a:xfrm>
              <a:off x="7789540" y="4339816"/>
              <a:ext cx="176951" cy="54000"/>
              <a:chOff x="8171740" y="3670825"/>
              <a:chExt cx="176951" cy="54000"/>
            </a:xfrm>
          </p:grpSpPr>
          <p:cxnSp>
            <p:nvCxnSpPr>
              <p:cNvPr id="26" name="Connecteur droit 25"/>
              <p:cNvCxnSpPr>
                <a:cxnSpLocks/>
              </p:cNvCxnSpPr>
              <p:nvPr/>
            </p:nvCxnSpPr>
            <p:spPr>
              <a:xfrm flipV="1">
                <a:off x="8171740" y="3689992"/>
                <a:ext cx="176951" cy="435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8245201" y="3670825"/>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Losange 15"/>
            <p:cNvSpPr/>
            <p:nvPr/>
          </p:nvSpPr>
          <p:spPr>
            <a:xfrm>
              <a:off x="7957509" y="5193611"/>
              <a:ext cx="448707" cy="15597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r 16"/>
            <p:cNvGrpSpPr/>
            <p:nvPr/>
          </p:nvGrpSpPr>
          <p:grpSpPr>
            <a:xfrm>
              <a:off x="6553200" y="1557000"/>
              <a:ext cx="2068800" cy="4022100"/>
              <a:chOff x="6553200" y="1524000"/>
              <a:chExt cx="2068800" cy="4022100"/>
            </a:xfrm>
          </p:grpSpPr>
          <p:cxnSp>
            <p:nvCxnSpPr>
              <p:cNvPr id="18" name="Connecteur droit 17"/>
              <p:cNvCxnSpPr>
                <a:cxnSpLocks/>
              </p:cNvCxnSpPr>
              <p:nvPr/>
            </p:nvCxnSpPr>
            <p:spPr>
              <a:xfrm>
                <a:off x="7579230" y="1524000"/>
                <a:ext cx="0" cy="3976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 name="Grouper 18"/>
              <p:cNvGrpSpPr/>
              <p:nvPr/>
            </p:nvGrpSpPr>
            <p:grpSpPr>
              <a:xfrm>
                <a:off x="6553200" y="5455500"/>
                <a:ext cx="2068800" cy="90600"/>
                <a:chOff x="6553200" y="5455500"/>
                <a:chExt cx="2068800" cy="90600"/>
              </a:xfrm>
            </p:grpSpPr>
            <p:cxnSp>
              <p:nvCxnSpPr>
                <p:cNvPr id="20" name="Connecteur droit 19"/>
                <p:cNvCxnSpPr/>
                <p:nvPr/>
              </p:nvCxnSpPr>
              <p:spPr>
                <a:xfrm>
                  <a:off x="6553200" y="5500800"/>
                  <a:ext cx="2068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7142415"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6705600"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8452859"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8016045"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7579230"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43" name="Grouper 42"/>
          <p:cNvGrpSpPr/>
          <p:nvPr/>
        </p:nvGrpSpPr>
        <p:grpSpPr>
          <a:xfrm>
            <a:off x="5791200" y="5936141"/>
            <a:ext cx="3128015" cy="476454"/>
            <a:chOff x="5867400" y="5533613"/>
            <a:chExt cx="3128015" cy="476454"/>
          </a:xfrm>
        </p:grpSpPr>
        <p:sp>
          <p:nvSpPr>
            <p:cNvPr id="40" name="ZoneTexte 39"/>
            <p:cNvSpPr txBox="1"/>
            <p:nvPr/>
          </p:nvSpPr>
          <p:spPr>
            <a:xfrm>
              <a:off x="5867400" y="5748457"/>
              <a:ext cx="1676399" cy="261610"/>
            </a:xfrm>
            <a:prstGeom prst="rect">
              <a:avLst/>
            </a:prstGeom>
            <a:noFill/>
          </p:spPr>
          <p:txBody>
            <a:bodyPr wrap="square" lIns="36000" rIns="36000" rtlCol="0">
              <a:spAutoFit/>
            </a:bodyPr>
            <a:lstStyle/>
            <a:p>
              <a:pPr algn="r"/>
              <a:r>
                <a:rPr lang="en-CA" sz="1100" b="1" dirty="0"/>
                <a:t>Favors free equivalents</a:t>
              </a:r>
              <a:endParaRPr lang="fr-FR" sz="1100" b="1" dirty="0"/>
            </a:p>
          </p:txBody>
        </p:sp>
        <p:sp>
          <p:nvSpPr>
            <p:cNvPr id="42" name="ZoneTexte 41"/>
            <p:cNvSpPr txBox="1"/>
            <p:nvPr/>
          </p:nvSpPr>
          <p:spPr>
            <a:xfrm>
              <a:off x="7914139" y="5748457"/>
              <a:ext cx="1081276" cy="261610"/>
            </a:xfrm>
            <a:prstGeom prst="rect">
              <a:avLst/>
            </a:prstGeom>
            <a:noFill/>
          </p:spPr>
          <p:txBody>
            <a:bodyPr wrap="square" lIns="36000" rIns="36000" rtlCol="0">
              <a:spAutoFit/>
            </a:bodyPr>
            <a:lstStyle/>
            <a:p>
              <a:r>
                <a:rPr lang="en-CA" sz="1100" b="1" dirty="0"/>
                <a:t>Favors single pill</a:t>
              </a:r>
            </a:p>
          </p:txBody>
        </p:sp>
        <p:grpSp>
          <p:nvGrpSpPr>
            <p:cNvPr id="44" name="Grouper 43"/>
            <p:cNvGrpSpPr/>
            <p:nvPr/>
          </p:nvGrpSpPr>
          <p:grpSpPr>
            <a:xfrm>
              <a:off x="6703200" y="5533613"/>
              <a:ext cx="2056735" cy="276999"/>
              <a:chOff x="6553865" y="5486400"/>
              <a:chExt cx="2056735" cy="276999"/>
            </a:xfrm>
          </p:grpSpPr>
          <p:sp>
            <p:nvSpPr>
              <p:cNvPr id="45" name="ZoneTexte 44"/>
              <p:cNvSpPr txBox="1"/>
              <p:nvPr/>
            </p:nvSpPr>
            <p:spPr>
              <a:xfrm>
                <a:off x="6553865" y="5486400"/>
                <a:ext cx="304800" cy="276999"/>
              </a:xfrm>
              <a:prstGeom prst="rect">
                <a:avLst/>
              </a:prstGeom>
              <a:noFill/>
            </p:spPr>
            <p:txBody>
              <a:bodyPr wrap="square" lIns="36000" rIns="36000" rtlCol="0">
                <a:spAutoFit/>
              </a:bodyPr>
              <a:lstStyle/>
              <a:p>
                <a:pPr algn="ctr"/>
                <a:r>
                  <a:rPr lang="fr-FR" sz="1200" dirty="0"/>
                  <a:t>-20</a:t>
                </a:r>
              </a:p>
            </p:txBody>
          </p:sp>
          <p:sp>
            <p:nvSpPr>
              <p:cNvPr id="46" name="ZoneTexte 45"/>
              <p:cNvSpPr txBox="1"/>
              <p:nvPr/>
            </p:nvSpPr>
            <p:spPr>
              <a:xfrm>
                <a:off x="6991849" y="5486400"/>
                <a:ext cx="304800" cy="276999"/>
              </a:xfrm>
              <a:prstGeom prst="rect">
                <a:avLst/>
              </a:prstGeom>
              <a:noFill/>
            </p:spPr>
            <p:txBody>
              <a:bodyPr wrap="square" lIns="36000" rIns="36000" rtlCol="0">
                <a:spAutoFit/>
              </a:bodyPr>
              <a:lstStyle/>
              <a:p>
                <a:pPr algn="ctr"/>
                <a:r>
                  <a:rPr lang="fr-FR" sz="1200"/>
                  <a:t>-10</a:t>
                </a:r>
                <a:endParaRPr lang="fr-FR" sz="1200" dirty="0"/>
              </a:p>
            </p:txBody>
          </p:sp>
          <p:sp>
            <p:nvSpPr>
              <p:cNvPr id="47" name="ZoneTexte 46"/>
              <p:cNvSpPr txBox="1"/>
              <p:nvPr/>
            </p:nvSpPr>
            <p:spPr>
              <a:xfrm>
                <a:off x="7429833" y="5486400"/>
                <a:ext cx="304800" cy="276999"/>
              </a:xfrm>
              <a:prstGeom prst="rect">
                <a:avLst/>
              </a:prstGeom>
              <a:noFill/>
            </p:spPr>
            <p:txBody>
              <a:bodyPr wrap="square" lIns="36000" rIns="36000" rtlCol="0">
                <a:spAutoFit/>
              </a:bodyPr>
              <a:lstStyle/>
              <a:p>
                <a:pPr algn="ctr"/>
                <a:r>
                  <a:rPr lang="fr-FR" sz="1200"/>
                  <a:t>0</a:t>
                </a:r>
                <a:endParaRPr lang="fr-FR" sz="1200" dirty="0"/>
              </a:p>
            </p:txBody>
          </p:sp>
          <p:sp>
            <p:nvSpPr>
              <p:cNvPr id="48" name="ZoneTexte 47"/>
              <p:cNvSpPr txBox="1"/>
              <p:nvPr/>
            </p:nvSpPr>
            <p:spPr>
              <a:xfrm>
                <a:off x="7867817" y="5486400"/>
                <a:ext cx="304800" cy="276999"/>
              </a:xfrm>
              <a:prstGeom prst="rect">
                <a:avLst/>
              </a:prstGeom>
              <a:noFill/>
            </p:spPr>
            <p:txBody>
              <a:bodyPr wrap="square" lIns="36000" rIns="36000" rtlCol="0">
                <a:spAutoFit/>
              </a:bodyPr>
              <a:lstStyle/>
              <a:p>
                <a:pPr algn="ctr"/>
                <a:r>
                  <a:rPr lang="fr-FR" sz="1200"/>
                  <a:t>10</a:t>
                </a:r>
                <a:endParaRPr lang="fr-FR" sz="1200" dirty="0"/>
              </a:p>
            </p:txBody>
          </p:sp>
          <p:sp>
            <p:nvSpPr>
              <p:cNvPr id="49" name="ZoneTexte 48"/>
              <p:cNvSpPr txBox="1"/>
              <p:nvPr/>
            </p:nvSpPr>
            <p:spPr>
              <a:xfrm>
                <a:off x="8305800" y="5486400"/>
                <a:ext cx="304800" cy="276999"/>
              </a:xfrm>
              <a:prstGeom prst="rect">
                <a:avLst/>
              </a:prstGeom>
              <a:noFill/>
            </p:spPr>
            <p:txBody>
              <a:bodyPr wrap="square" lIns="36000" rIns="36000" rtlCol="0">
                <a:spAutoFit/>
              </a:bodyPr>
              <a:lstStyle/>
              <a:p>
                <a:pPr algn="ctr"/>
                <a:r>
                  <a:rPr lang="fr-FR" sz="1200" dirty="0"/>
                  <a:t>20</a:t>
                </a:r>
              </a:p>
            </p:txBody>
          </p:sp>
        </p:grpSp>
      </p:grpSp>
      <p:sp>
        <p:nvSpPr>
          <p:cNvPr id="4" name="Titre 3"/>
          <p:cNvSpPr>
            <a:spLocks noGrp="1"/>
          </p:cNvSpPr>
          <p:nvPr>
            <p:ph type="title"/>
          </p:nvPr>
        </p:nvSpPr>
        <p:spPr>
          <a:xfrm>
            <a:off x="628650" y="514269"/>
            <a:ext cx="7886700" cy="861530"/>
          </a:xfrm>
        </p:spPr>
        <p:txBody>
          <a:bodyPr anchor="ctr"/>
          <a:lstStyle/>
          <a:p>
            <a:r>
              <a:rPr lang="fr-FR" dirty="0" err="1"/>
              <a:t>SPCs</a:t>
            </a:r>
            <a:r>
              <a:rPr lang="fr-FR" dirty="0"/>
              <a:t> </a:t>
            </a:r>
            <a:r>
              <a:rPr lang="fr-FR" dirty="0" err="1"/>
              <a:t>Improve</a:t>
            </a:r>
            <a:r>
              <a:rPr lang="fr-FR" dirty="0"/>
              <a:t> </a:t>
            </a:r>
            <a:r>
              <a:rPr lang="fr-FR" dirty="0" err="1"/>
              <a:t>Adherence</a:t>
            </a:r>
            <a:endParaRPr lang="fr-FR" dirty="0"/>
          </a:p>
        </p:txBody>
      </p:sp>
      <p:sp>
        <p:nvSpPr>
          <p:cNvPr id="52"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nb-NO" altLang="en-US" sz="1200" dirty="0" err="1">
                <a:ea typeface="MS PGothic" panose="020B0600070205080204" pitchFamily="34" charset="-128"/>
                <a:cs typeface="Helvetica"/>
              </a:rPr>
              <a:t>Sherrill</a:t>
            </a:r>
            <a:r>
              <a:rPr lang="nb-NO" altLang="en-US" sz="1200" dirty="0">
                <a:ea typeface="MS PGothic" panose="020B0600070205080204" pitchFamily="34" charset="-128"/>
                <a:cs typeface="Helvetica"/>
              </a:rPr>
              <a:t> B, et al. </a:t>
            </a:r>
            <a:r>
              <a:rPr lang="nb-NO" altLang="en-US" sz="1200" i="1" dirty="0">
                <a:ea typeface="MS PGothic" panose="020B0600070205080204" pitchFamily="34" charset="-128"/>
                <a:cs typeface="Helvetica"/>
              </a:rPr>
              <a:t>J </a:t>
            </a:r>
            <a:r>
              <a:rPr lang="nb-NO" altLang="en-US" sz="1200" i="1" dirty="0" err="1">
                <a:ea typeface="MS PGothic" panose="020B0600070205080204" pitchFamily="34" charset="-128"/>
                <a:cs typeface="Helvetica"/>
              </a:rPr>
              <a:t>Clin</a:t>
            </a:r>
            <a:r>
              <a:rPr lang="nb-NO" altLang="en-US" sz="1200" i="1" dirty="0">
                <a:ea typeface="MS PGothic" panose="020B0600070205080204" pitchFamily="34" charset="-128"/>
                <a:cs typeface="Helvetica"/>
              </a:rPr>
              <a:t> </a:t>
            </a:r>
            <a:r>
              <a:rPr lang="nb-NO" altLang="en-US" sz="1200" i="1" dirty="0" err="1">
                <a:ea typeface="MS PGothic" panose="020B0600070205080204" pitchFamily="34" charset="-128"/>
                <a:cs typeface="Helvetica"/>
              </a:rPr>
              <a:t>Hypertens</a:t>
            </a:r>
            <a:r>
              <a:rPr lang="nb-NO" altLang="en-US" sz="1200" dirty="0">
                <a:ea typeface="MS PGothic" panose="020B0600070205080204" pitchFamily="34" charset="-128"/>
                <a:cs typeface="Helvetica"/>
              </a:rPr>
              <a:t>. 2011;13(12):898-909</a:t>
            </a:r>
          </a:p>
        </p:txBody>
      </p:sp>
    </p:spTree>
    <p:extLst>
      <p:ext uri="{BB962C8B-B14F-4D97-AF65-F5344CB8AC3E}">
        <p14:creationId xmlns:p14="http://schemas.microsoft.com/office/powerpoint/2010/main" val="24218275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354" name="Object 2"/>
          <p:cNvGraphicFramePr>
            <a:graphicFrameLocks noGrp="1" noChangeAspect="1"/>
          </p:cNvGraphicFramePr>
          <p:nvPr>
            <p:ph idx="1"/>
            <p:extLst>
              <p:ext uri="{D42A27DB-BD31-4B8C-83A1-F6EECF244321}">
                <p14:modId xmlns:p14="http://schemas.microsoft.com/office/powerpoint/2010/main" val="2077360056"/>
              </p:ext>
            </p:extLst>
          </p:nvPr>
        </p:nvGraphicFramePr>
        <p:xfrm>
          <a:off x="1343025" y="2528888"/>
          <a:ext cx="6457950" cy="3568700"/>
        </p:xfrm>
        <a:graphic>
          <a:graphicData uri="http://schemas.openxmlformats.org/presentationml/2006/ole">
            <mc:AlternateContent xmlns:mc="http://schemas.openxmlformats.org/markup-compatibility/2006">
              <mc:Choice xmlns:v="urn:schemas-microsoft-com:vml" Requires="v">
                <p:oleObj spid="_x0000_s8348" r:id="rId4" imgW="7193903" imgH="3974936" progId="Excel.Chart.8">
                  <p:embed/>
                </p:oleObj>
              </mc:Choice>
              <mc:Fallback>
                <p:oleObj r:id="rId4" imgW="7193903" imgH="3974936" progId="Excel.Chart.8">
                  <p:embed/>
                  <p:pic>
                    <p:nvPicPr>
                      <p:cNvPr id="100354"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3025" y="2528888"/>
                        <a:ext cx="6457950" cy="356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6" name="Text Box 6"/>
          <p:cNvSpPr txBox="1">
            <a:spLocks noChangeArrowheads="1"/>
          </p:cNvSpPr>
          <p:nvPr/>
        </p:nvSpPr>
        <p:spPr bwMode="auto">
          <a:xfrm rot="10800000">
            <a:off x="609601" y="2472257"/>
            <a:ext cx="707886" cy="314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charset="0"/>
                <a:ea typeface="Calibri" charset="0"/>
                <a:cs typeface="Calibri" charset="0"/>
              </a:rPr>
              <a:t>Incr</a:t>
            </a:r>
            <a:r>
              <a:rPr kumimoji="0" lang="en-US" altLang="en-US" sz="1600" b="1" i="0" u="none" strike="noStrike" kern="1200" cap="none" spc="0" normalizeH="0" baseline="0" noProof="0" dirty="0">
                <a:ln>
                  <a:noFill/>
                </a:ln>
                <a:solidFill>
                  <a:prstClr val="black"/>
                </a:solidFill>
                <a:effectLst/>
                <a:uLnTx/>
                <a:uFillTx/>
                <a:latin typeface="Calibri" charset="0"/>
                <a:ea typeface="Calibri" charset="0"/>
                <a:cs typeface="Calibri" charset="0"/>
              </a:rPr>
              <a:t>emental SBP reduction ratio observed/expected (additive)</a:t>
            </a:r>
          </a:p>
        </p:txBody>
      </p:sp>
      <p:sp>
        <p:nvSpPr>
          <p:cNvPr id="2" name="Titre 1"/>
          <p:cNvSpPr>
            <a:spLocks noGrp="1"/>
          </p:cNvSpPr>
          <p:nvPr>
            <p:ph type="title"/>
          </p:nvPr>
        </p:nvSpPr>
        <p:spPr>
          <a:xfrm>
            <a:off x="628650" y="1195200"/>
            <a:ext cx="7886700" cy="861530"/>
          </a:xfrm>
        </p:spPr>
        <p:txBody>
          <a:bodyPr>
            <a:noAutofit/>
          </a:bodyPr>
          <a:lstStyle/>
          <a:p>
            <a:r>
              <a:rPr lang="fr-FR" dirty="0" err="1"/>
              <a:t>Incremental</a:t>
            </a:r>
            <a:r>
              <a:rPr lang="fr-FR" dirty="0"/>
              <a:t> BP-</a:t>
            </a:r>
            <a:r>
              <a:rPr lang="fr-FR" dirty="0" err="1"/>
              <a:t>Lowering</a:t>
            </a:r>
            <a:r>
              <a:rPr lang="fr-FR" dirty="0"/>
              <a:t> </a:t>
            </a:r>
            <a:r>
              <a:rPr lang="fr-FR" dirty="0" err="1"/>
              <a:t>Effect</a:t>
            </a:r>
            <a:r>
              <a:rPr lang="fr-FR" dirty="0"/>
              <a:t> at Standard Doses: Combine or Double?</a:t>
            </a:r>
          </a:p>
        </p:txBody>
      </p:sp>
      <p:sp>
        <p:nvSpPr>
          <p:cNvPr id="8"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da-DK" altLang="en-US" sz="1200" dirty="0" err="1">
                <a:latin typeface="Calibri" charset="0"/>
                <a:ea typeface="Calibri" charset="0"/>
                <a:cs typeface="Calibri" charset="0"/>
              </a:rPr>
              <a:t>Wald</a:t>
            </a:r>
            <a:r>
              <a:rPr lang="da-DK" altLang="en-US" sz="1200" dirty="0">
                <a:latin typeface="Calibri" charset="0"/>
                <a:ea typeface="Calibri" charset="0"/>
                <a:cs typeface="Calibri" charset="0"/>
              </a:rPr>
              <a:t> DS, et al. </a:t>
            </a:r>
            <a:r>
              <a:rPr lang="da-DK" altLang="en-US" sz="1200" i="1" dirty="0">
                <a:latin typeface="Calibri" charset="0"/>
                <a:ea typeface="Calibri" charset="0"/>
                <a:cs typeface="Calibri" charset="0"/>
              </a:rPr>
              <a:t>Am J Med </a:t>
            </a:r>
            <a:r>
              <a:rPr lang="da-DK" altLang="en-US" sz="1200" dirty="0">
                <a:latin typeface="Calibri" charset="0"/>
                <a:ea typeface="Calibri" charset="0"/>
                <a:cs typeface="Calibri" charset="0"/>
              </a:rPr>
              <a:t>2009;122:290-300</a:t>
            </a:r>
            <a:endParaRPr lang="en-US" altLang="en-US" sz="1200" dirty="0">
              <a:latin typeface="Calibri" charset="0"/>
              <a:ea typeface="Calibri" charset="0"/>
              <a:cs typeface="Calibri" charset="0"/>
            </a:endParaRPr>
          </a:p>
        </p:txBody>
      </p:sp>
    </p:spTree>
    <p:extLst>
      <p:ext uri="{BB962C8B-B14F-4D97-AF65-F5344CB8AC3E}">
        <p14:creationId xmlns:p14="http://schemas.microsoft.com/office/powerpoint/2010/main" val="1356101847"/>
      </p:ext>
    </p:extLst>
  </p:cSld>
  <p:clrMapOvr>
    <a:masterClrMapping/>
  </p:clrMapOvr>
  <p:transition xmlns:p14="http://schemas.microsoft.com/office/powerpoint/2010/mai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3" cstate="print">
            <a:extLst>
              <a:ext uri="{28A0092B-C50C-407E-A947-70E740481C1C}">
                <a14:useLocalDpi xmlns:a14="http://schemas.microsoft.com/office/drawing/2010/main" val="0"/>
              </a:ext>
            </a:extLst>
          </a:blip>
          <a:srcRect l="6962" t="31508" b="18493"/>
          <a:stretch/>
        </p:blipFill>
        <p:spPr>
          <a:xfrm>
            <a:off x="627057" y="2603442"/>
            <a:ext cx="8507418" cy="3185514"/>
          </a:xfrm>
          <a:prstGeom prst="rect">
            <a:avLst/>
          </a:prstGeom>
        </p:spPr>
      </p:pic>
      <p:sp>
        <p:nvSpPr>
          <p:cNvPr id="102405" name="Text Box 7"/>
          <p:cNvSpPr txBox="1">
            <a:spLocks noChangeArrowheads="1"/>
          </p:cNvSpPr>
          <p:nvPr/>
        </p:nvSpPr>
        <p:spPr bwMode="auto">
          <a:xfrm>
            <a:off x="762000" y="5867400"/>
            <a:ext cx="7619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b="0" i="0" u="none" strike="noStrike" kern="0" cap="none" spc="0" normalizeH="0" baseline="0" noProof="0" dirty="0">
                <a:ln>
                  <a:noFill/>
                </a:ln>
                <a:solidFill>
                  <a:srgbClr val="000000"/>
                </a:solidFill>
                <a:effectLst/>
                <a:uLnTx/>
                <a:uFillTx/>
                <a:latin typeface="Calibri" charset="0"/>
                <a:ea typeface="Calibri" charset="0"/>
                <a:cs typeface="Calibri" charset="0"/>
                <a:sym typeface="Helvetica"/>
              </a:rPr>
              <a:t>Dose as a proportion of the standard dose</a:t>
            </a:r>
          </a:p>
        </p:txBody>
      </p:sp>
      <p:sp>
        <p:nvSpPr>
          <p:cNvPr id="102406" name="Text Box 8"/>
          <p:cNvSpPr txBox="1">
            <a:spLocks noChangeArrowheads="1"/>
          </p:cNvSpPr>
          <p:nvPr/>
        </p:nvSpPr>
        <p:spPr bwMode="auto">
          <a:xfrm rot="-5400000">
            <a:off x="-1963737" y="3792537"/>
            <a:ext cx="4572001"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1600" i="0" u="none" strike="noStrike" kern="0" cap="none" spc="0" normalizeH="0" baseline="0" noProof="0" dirty="0">
                <a:ln>
                  <a:noFill/>
                </a:ln>
                <a:solidFill>
                  <a:srgbClr val="000000"/>
                </a:solidFill>
                <a:effectLst/>
                <a:uLnTx/>
                <a:uFillTx/>
                <a:latin typeface="Calibri" charset="0"/>
                <a:ea typeface="Calibri" charset="0"/>
                <a:cs typeface="Calibri" charset="0"/>
                <a:sym typeface="Helvetica"/>
              </a:rPr>
              <a:t>Side effect prevalence (%-placebo rate)</a:t>
            </a:r>
          </a:p>
        </p:txBody>
      </p:sp>
      <p:grpSp>
        <p:nvGrpSpPr>
          <p:cNvPr id="5" name="Groupe 4"/>
          <p:cNvGrpSpPr/>
          <p:nvPr/>
        </p:nvGrpSpPr>
        <p:grpSpPr>
          <a:xfrm>
            <a:off x="429233" y="2611098"/>
            <a:ext cx="474657" cy="3009655"/>
            <a:chOff x="469389" y="2133600"/>
            <a:chExt cx="474657" cy="3239646"/>
          </a:xfrm>
        </p:grpSpPr>
        <p:sp>
          <p:nvSpPr>
            <p:cNvPr id="4" name="ZoneTexte 3"/>
            <p:cNvSpPr txBox="1"/>
            <p:nvPr/>
          </p:nvSpPr>
          <p:spPr>
            <a:xfrm>
              <a:off x="492126" y="2133600"/>
              <a:ext cx="422274" cy="331297"/>
            </a:xfrm>
            <a:prstGeom prst="rect">
              <a:avLst/>
            </a:prstGeom>
            <a:noFill/>
          </p:spPr>
          <p:txBody>
            <a:bodyPr wrap="square" rtlCol="0">
              <a:spAutoFit/>
            </a:bodyPr>
            <a:lstStyle/>
            <a:p>
              <a:pPr algn="ctr"/>
              <a:r>
                <a:rPr lang="fr-CA" sz="1400" dirty="0">
                  <a:latin typeface="Calibri" charset="0"/>
                  <a:ea typeface="Calibri" charset="0"/>
                  <a:cs typeface="Calibri" charset="0"/>
                </a:rPr>
                <a:t>30</a:t>
              </a:r>
              <a:endParaRPr lang="fr-FR" sz="1400" dirty="0">
                <a:latin typeface="Calibri" charset="0"/>
                <a:ea typeface="Calibri" charset="0"/>
                <a:cs typeface="Calibri" charset="0"/>
              </a:endParaRPr>
            </a:p>
          </p:txBody>
        </p:sp>
        <p:sp>
          <p:nvSpPr>
            <p:cNvPr id="11" name="ZoneTexte 10"/>
            <p:cNvSpPr txBox="1"/>
            <p:nvPr/>
          </p:nvSpPr>
          <p:spPr>
            <a:xfrm>
              <a:off x="492126" y="2858073"/>
              <a:ext cx="422274" cy="331297"/>
            </a:xfrm>
            <a:prstGeom prst="rect">
              <a:avLst/>
            </a:prstGeom>
            <a:noFill/>
          </p:spPr>
          <p:txBody>
            <a:bodyPr wrap="square" rtlCol="0">
              <a:spAutoFit/>
            </a:bodyPr>
            <a:lstStyle/>
            <a:p>
              <a:pPr algn="ctr"/>
              <a:r>
                <a:rPr lang="fr-CA" sz="1400" dirty="0">
                  <a:latin typeface="Calibri" charset="0"/>
                  <a:ea typeface="Calibri" charset="0"/>
                  <a:cs typeface="Calibri" charset="0"/>
                </a:rPr>
                <a:t>20</a:t>
              </a:r>
              <a:endParaRPr lang="fr-FR" sz="1400" dirty="0">
                <a:latin typeface="Calibri" charset="0"/>
                <a:ea typeface="Calibri" charset="0"/>
                <a:cs typeface="Calibri" charset="0"/>
              </a:endParaRPr>
            </a:p>
          </p:txBody>
        </p:sp>
        <p:sp>
          <p:nvSpPr>
            <p:cNvPr id="12" name="ZoneTexte 11"/>
            <p:cNvSpPr txBox="1"/>
            <p:nvPr/>
          </p:nvSpPr>
          <p:spPr>
            <a:xfrm>
              <a:off x="492126" y="3568586"/>
              <a:ext cx="422274" cy="331297"/>
            </a:xfrm>
            <a:prstGeom prst="rect">
              <a:avLst/>
            </a:prstGeom>
            <a:noFill/>
          </p:spPr>
          <p:txBody>
            <a:bodyPr wrap="square" rtlCol="0">
              <a:spAutoFit/>
            </a:bodyPr>
            <a:lstStyle/>
            <a:p>
              <a:pPr algn="ctr"/>
              <a:r>
                <a:rPr lang="fr-CA" sz="1400" dirty="0">
                  <a:latin typeface="Calibri" charset="0"/>
                  <a:ea typeface="Calibri" charset="0"/>
                  <a:cs typeface="Calibri" charset="0"/>
                </a:rPr>
                <a:t>10</a:t>
              </a:r>
              <a:endParaRPr lang="fr-FR" sz="1400" dirty="0">
                <a:latin typeface="Calibri" charset="0"/>
                <a:ea typeface="Calibri" charset="0"/>
                <a:cs typeface="Calibri" charset="0"/>
              </a:endParaRPr>
            </a:p>
          </p:txBody>
        </p:sp>
        <p:sp>
          <p:nvSpPr>
            <p:cNvPr id="13" name="ZoneTexte 12"/>
            <p:cNvSpPr txBox="1"/>
            <p:nvPr/>
          </p:nvSpPr>
          <p:spPr>
            <a:xfrm>
              <a:off x="474663" y="4325442"/>
              <a:ext cx="422274" cy="331297"/>
            </a:xfrm>
            <a:prstGeom prst="rect">
              <a:avLst/>
            </a:prstGeom>
            <a:noFill/>
          </p:spPr>
          <p:txBody>
            <a:bodyPr wrap="square" rtlCol="0">
              <a:spAutoFit/>
            </a:bodyPr>
            <a:lstStyle/>
            <a:p>
              <a:pPr algn="ctr"/>
              <a:r>
                <a:rPr lang="fr-CA" sz="1400" dirty="0">
                  <a:latin typeface="Calibri" charset="0"/>
                  <a:ea typeface="Calibri" charset="0"/>
                  <a:cs typeface="Calibri" charset="0"/>
                </a:rPr>
                <a:t>0</a:t>
              </a:r>
              <a:endParaRPr lang="fr-FR" sz="1400" dirty="0">
                <a:latin typeface="Calibri" charset="0"/>
                <a:ea typeface="Calibri" charset="0"/>
                <a:cs typeface="Calibri" charset="0"/>
              </a:endParaRPr>
            </a:p>
          </p:txBody>
        </p:sp>
        <p:sp>
          <p:nvSpPr>
            <p:cNvPr id="14" name="ZoneTexte 13"/>
            <p:cNvSpPr txBox="1"/>
            <p:nvPr/>
          </p:nvSpPr>
          <p:spPr>
            <a:xfrm>
              <a:off x="469389" y="5041949"/>
              <a:ext cx="474657" cy="331297"/>
            </a:xfrm>
            <a:prstGeom prst="rect">
              <a:avLst/>
            </a:prstGeom>
            <a:noFill/>
          </p:spPr>
          <p:txBody>
            <a:bodyPr wrap="square" rtlCol="0">
              <a:spAutoFit/>
            </a:bodyPr>
            <a:lstStyle/>
            <a:p>
              <a:pPr algn="ctr"/>
              <a:r>
                <a:rPr lang="fr-CA" sz="1400" dirty="0">
                  <a:latin typeface="Calibri" charset="0"/>
                  <a:ea typeface="Calibri" charset="0"/>
                  <a:cs typeface="Calibri" charset="0"/>
                </a:rPr>
                <a:t>-10</a:t>
              </a:r>
              <a:endParaRPr lang="fr-FR" sz="1400" dirty="0">
                <a:latin typeface="Calibri" charset="0"/>
                <a:ea typeface="Calibri" charset="0"/>
                <a:cs typeface="Calibri" charset="0"/>
              </a:endParaRPr>
            </a:p>
          </p:txBody>
        </p:sp>
      </p:grpSp>
      <p:grpSp>
        <p:nvGrpSpPr>
          <p:cNvPr id="6" name="Groupe 5"/>
          <p:cNvGrpSpPr/>
          <p:nvPr/>
        </p:nvGrpSpPr>
        <p:grpSpPr>
          <a:xfrm>
            <a:off x="730351" y="5469557"/>
            <a:ext cx="3917849" cy="313639"/>
            <a:chOff x="730351" y="5270342"/>
            <a:chExt cx="3917849" cy="313639"/>
          </a:xfrm>
        </p:grpSpPr>
        <p:sp>
          <p:nvSpPr>
            <p:cNvPr id="15" name="ZoneTexte 14"/>
            <p:cNvSpPr txBox="1"/>
            <p:nvPr/>
          </p:nvSpPr>
          <p:spPr>
            <a:xfrm>
              <a:off x="730351" y="5271531"/>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1/4</a:t>
              </a:r>
              <a:endParaRPr lang="fr-FR" sz="1400" dirty="0">
                <a:latin typeface="Calibri" charset="0"/>
                <a:ea typeface="Calibri" charset="0"/>
                <a:cs typeface="Calibri" charset="0"/>
              </a:endParaRPr>
            </a:p>
          </p:txBody>
        </p:sp>
        <p:sp>
          <p:nvSpPr>
            <p:cNvPr id="16" name="ZoneTexte 15"/>
            <p:cNvSpPr txBox="1"/>
            <p:nvPr/>
          </p:nvSpPr>
          <p:spPr>
            <a:xfrm>
              <a:off x="1551876" y="5270342"/>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1/2</a:t>
              </a:r>
              <a:endParaRPr lang="fr-FR" sz="1400" dirty="0">
                <a:latin typeface="Calibri" charset="0"/>
                <a:ea typeface="Calibri" charset="0"/>
                <a:cs typeface="Calibri" charset="0"/>
              </a:endParaRPr>
            </a:p>
          </p:txBody>
        </p:sp>
        <p:sp>
          <p:nvSpPr>
            <p:cNvPr id="17" name="ZoneTexte 16"/>
            <p:cNvSpPr txBox="1"/>
            <p:nvPr/>
          </p:nvSpPr>
          <p:spPr>
            <a:xfrm>
              <a:off x="2437608" y="5276204"/>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a:t>
              </a:r>
              <a:endParaRPr lang="fr-FR" sz="1400" dirty="0">
                <a:latin typeface="Calibri" charset="0"/>
                <a:ea typeface="Calibri" charset="0"/>
                <a:cs typeface="Calibri" charset="0"/>
              </a:endParaRPr>
            </a:p>
          </p:txBody>
        </p:sp>
        <p:sp>
          <p:nvSpPr>
            <p:cNvPr id="18" name="ZoneTexte 17"/>
            <p:cNvSpPr txBox="1"/>
            <p:nvPr/>
          </p:nvSpPr>
          <p:spPr>
            <a:xfrm>
              <a:off x="3325665" y="5276204"/>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2</a:t>
              </a:r>
              <a:endParaRPr lang="fr-FR" sz="1400" dirty="0">
                <a:latin typeface="Calibri" charset="0"/>
                <a:ea typeface="Calibri" charset="0"/>
                <a:cs typeface="Calibri" charset="0"/>
              </a:endParaRPr>
            </a:p>
          </p:txBody>
        </p:sp>
        <p:sp>
          <p:nvSpPr>
            <p:cNvPr id="19" name="ZoneTexte 18"/>
            <p:cNvSpPr txBox="1"/>
            <p:nvPr/>
          </p:nvSpPr>
          <p:spPr>
            <a:xfrm>
              <a:off x="4173543" y="5270342"/>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4</a:t>
              </a:r>
              <a:endParaRPr lang="fr-FR" sz="1400" dirty="0">
                <a:latin typeface="Calibri" charset="0"/>
                <a:ea typeface="Calibri" charset="0"/>
                <a:cs typeface="Calibri" charset="0"/>
              </a:endParaRPr>
            </a:p>
          </p:txBody>
        </p:sp>
      </p:grpSp>
      <p:grpSp>
        <p:nvGrpSpPr>
          <p:cNvPr id="22" name="Groupe 21"/>
          <p:cNvGrpSpPr/>
          <p:nvPr/>
        </p:nvGrpSpPr>
        <p:grpSpPr>
          <a:xfrm>
            <a:off x="4617510" y="2616858"/>
            <a:ext cx="474657" cy="3009655"/>
            <a:chOff x="469389" y="2133600"/>
            <a:chExt cx="474657" cy="3239646"/>
          </a:xfrm>
        </p:grpSpPr>
        <p:sp>
          <p:nvSpPr>
            <p:cNvPr id="23" name="ZoneTexte 22"/>
            <p:cNvSpPr txBox="1"/>
            <p:nvPr/>
          </p:nvSpPr>
          <p:spPr>
            <a:xfrm>
              <a:off x="492126" y="2133600"/>
              <a:ext cx="422274" cy="331297"/>
            </a:xfrm>
            <a:prstGeom prst="rect">
              <a:avLst/>
            </a:prstGeom>
            <a:noFill/>
          </p:spPr>
          <p:txBody>
            <a:bodyPr wrap="square" rtlCol="0">
              <a:spAutoFit/>
            </a:bodyPr>
            <a:lstStyle/>
            <a:p>
              <a:pPr algn="ctr"/>
              <a:r>
                <a:rPr lang="fr-CA" sz="1400" dirty="0">
                  <a:latin typeface="Calibri" charset="0"/>
                  <a:ea typeface="Calibri" charset="0"/>
                  <a:cs typeface="Calibri" charset="0"/>
                </a:rPr>
                <a:t>30</a:t>
              </a:r>
              <a:endParaRPr lang="fr-FR" sz="1400" dirty="0">
                <a:latin typeface="Calibri" charset="0"/>
                <a:ea typeface="Calibri" charset="0"/>
                <a:cs typeface="Calibri" charset="0"/>
              </a:endParaRPr>
            </a:p>
          </p:txBody>
        </p:sp>
        <p:sp>
          <p:nvSpPr>
            <p:cNvPr id="24" name="ZoneTexte 23"/>
            <p:cNvSpPr txBox="1"/>
            <p:nvPr/>
          </p:nvSpPr>
          <p:spPr>
            <a:xfrm>
              <a:off x="492126" y="2858074"/>
              <a:ext cx="422274" cy="331297"/>
            </a:xfrm>
            <a:prstGeom prst="rect">
              <a:avLst/>
            </a:prstGeom>
            <a:noFill/>
          </p:spPr>
          <p:txBody>
            <a:bodyPr wrap="square" rtlCol="0">
              <a:spAutoFit/>
            </a:bodyPr>
            <a:lstStyle/>
            <a:p>
              <a:pPr algn="ctr"/>
              <a:r>
                <a:rPr lang="fr-CA" sz="1400" dirty="0">
                  <a:latin typeface="Calibri" charset="0"/>
                  <a:ea typeface="Calibri" charset="0"/>
                  <a:cs typeface="Calibri" charset="0"/>
                </a:rPr>
                <a:t>20</a:t>
              </a:r>
              <a:endParaRPr lang="fr-FR" sz="1400" dirty="0">
                <a:latin typeface="Calibri" charset="0"/>
                <a:ea typeface="Calibri" charset="0"/>
                <a:cs typeface="Calibri" charset="0"/>
              </a:endParaRPr>
            </a:p>
          </p:txBody>
        </p:sp>
        <p:sp>
          <p:nvSpPr>
            <p:cNvPr id="25" name="ZoneTexte 24"/>
            <p:cNvSpPr txBox="1"/>
            <p:nvPr/>
          </p:nvSpPr>
          <p:spPr>
            <a:xfrm>
              <a:off x="492126" y="3568586"/>
              <a:ext cx="422274" cy="331297"/>
            </a:xfrm>
            <a:prstGeom prst="rect">
              <a:avLst/>
            </a:prstGeom>
            <a:noFill/>
          </p:spPr>
          <p:txBody>
            <a:bodyPr wrap="square" rtlCol="0">
              <a:spAutoFit/>
            </a:bodyPr>
            <a:lstStyle/>
            <a:p>
              <a:pPr algn="ctr"/>
              <a:r>
                <a:rPr lang="fr-CA" sz="1400" dirty="0">
                  <a:latin typeface="Calibri" charset="0"/>
                  <a:ea typeface="Calibri" charset="0"/>
                  <a:cs typeface="Calibri" charset="0"/>
                </a:rPr>
                <a:t>10</a:t>
              </a:r>
              <a:endParaRPr lang="fr-FR" sz="1400" dirty="0">
                <a:latin typeface="Calibri" charset="0"/>
                <a:ea typeface="Calibri" charset="0"/>
                <a:cs typeface="Calibri" charset="0"/>
              </a:endParaRPr>
            </a:p>
          </p:txBody>
        </p:sp>
        <p:sp>
          <p:nvSpPr>
            <p:cNvPr id="26" name="ZoneTexte 25"/>
            <p:cNvSpPr txBox="1"/>
            <p:nvPr/>
          </p:nvSpPr>
          <p:spPr>
            <a:xfrm>
              <a:off x="474663" y="4325442"/>
              <a:ext cx="422274" cy="331297"/>
            </a:xfrm>
            <a:prstGeom prst="rect">
              <a:avLst/>
            </a:prstGeom>
            <a:noFill/>
          </p:spPr>
          <p:txBody>
            <a:bodyPr wrap="square" rtlCol="0">
              <a:spAutoFit/>
            </a:bodyPr>
            <a:lstStyle/>
            <a:p>
              <a:pPr algn="ctr"/>
              <a:r>
                <a:rPr lang="fr-CA" sz="1400" dirty="0">
                  <a:latin typeface="Calibri" charset="0"/>
                  <a:ea typeface="Calibri" charset="0"/>
                  <a:cs typeface="Calibri" charset="0"/>
                </a:rPr>
                <a:t>0</a:t>
              </a:r>
              <a:endParaRPr lang="fr-FR" sz="1400" dirty="0">
                <a:latin typeface="Calibri" charset="0"/>
                <a:ea typeface="Calibri" charset="0"/>
                <a:cs typeface="Calibri" charset="0"/>
              </a:endParaRPr>
            </a:p>
          </p:txBody>
        </p:sp>
        <p:sp>
          <p:nvSpPr>
            <p:cNvPr id="27" name="ZoneTexte 26"/>
            <p:cNvSpPr txBox="1"/>
            <p:nvPr/>
          </p:nvSpPr>
          <p:spPr>
            <a:xfrm>
              <a:off x="469389" y="5041949"/>
              <a:ext cx="474657" cy="331297"/>
            </a:xfrm>
            <a:prstGeom prst="rect">
              <a:avLst/>
            </a:prstGeom>
            <a:noFill/>
          </p:spPr>
          <p:txBody>
            <a:bodyPr wrap="square" rtlCol="0">
              <a:spAutoFit/>
            </a:bodyPr>
            <a:lstStyle/>
            <a:p>
              <a:pPr algn="ctr"/>
              <a:r>
                <a:rPr lang="fr-CA" sz="1400" dirty="0">
                  <a:latin typeface="Calibri" charset="0"/>
                  <a:ea typeface="Calibri" charset="0"/>
                  <a:cs typeface="Calibri" charset="0"/>
                </a:rPr>
                <a:t>-10</a:t>
              </a:r>
              <a:endParaRPr lang="fr-FR" sz="1400" dirty="0">
                <a:latin typeface="Calibri" charset="0"/>
                <a:ea typeface="Calibri" charset="0"/>
                <a:cs typeface="Calibri" charset="0"/>
              </a:endParaRPr>
            </a:p>
          </p:txBody>
        </p:sp>
      </p:grpSp>
      <p:grpSp>
        <p:nvGrpSpPr>
          <p:cNvPr id="28" name="Groupe 27"/>
          <p:cNvGrpSpPr/>
          <p:nvPr/>
        </p:nvGrpSpPr>
        <p:grpSpPr>
          <a:xfrm>
            <a:off x="4963896" y="5467488"/>
            <a:ext cx="4027704" cy="321468"/>
            <a:chOff x="775619" y="5262513"/>
            <a:chExt cx="4027704" cy="321468"/>
          </a:xfrm>
        </p:grpSpPr>
        <p:sp>
          <p:nvSpPr>
            <p:cNvPr id="29" name="ZoneTexte 28"/>
            <p:cNvSpPr txBox="1"/>
            <p:nvPr/>
          </p:nvSpPr>
          <p:spPr>
            <a:xfrm>
              <a:off x="775619" y="5271531"/>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1/4</a:t>
              </a:r>
              <a:endParaRPr lang="fr-FR" sz="1400" dirty="0">
                <a:latin typeface="Calibri" charset="0"/>
                <a:ea typeface="Calibri" charset="0"/>
                <a:cs typeface="Calibri" charset="0"/>
              </a:endParaRPr>
            </a:p>
          </p:txBody>
        </p:sp>
        <p:sp>
          <p:nvSpPr>
            <p:cNvPr id="30" name="ZoneTexte 29"/>
            <p:cNvSpPr txBox="1"/>
            <p:nvPr/>
          </p:nvSpPr>
          <p:spPr>
            <a:xfrm>
              <a:off x="1633037" y="5269462"/>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1/2</a:t>
              </a:r>
              <a:endParaRPr lang="fr-FR" sz="1400" dirty="0">
                <a:latin typeface="Calibri" charset="0"/>
                <a:ea typeface="Calibri" charset="0"/>
                <a:cs typeface="Calibri" charset="0"/>
              </a:endParaRPr>
            </a:p>
          </p:txBody>
        </p:sp>
        <p:sp>
          <p:nvSpPr>
            <p:cNvPr id="31" name="ZoneTexte 30"/>
            <p:cNvSpPr txBox="1"/>
            <p:nvPr/>
          </p:nvSpPr>
          <p:spPr>
            <a:xfrm>
              <a:off x="2517323" y="5262513"/>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a:t>
              </a:r>
              <a:endParaRPr lang="fr-FR" sz="1400" dirty="0">
                <a:latin typeface="Calibri" charset="0"/>
                <a:ea typeface="Calibri" charset="0"/>
                <a:cs typeface="Calibri" charset="0"/>
              </a:endParaRPr>
            </a:p>
          </p:txBody>
        </p:sp>
        <p:sp>
          <p:nvSpPr>
            <p:cNvPr id="32" name="ZoneTexte 31"/>
            <p:cNvSpPr txBox="1"/>
            <p:nvPr/>
          </p:nvSpPr>
          <p:spPr>
            <a:xfrm>
              <a:off x="3451374" y="5276204"/>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2</a:t>
              </a:r>
              <a:endParaRPr lang="fr-FR" sz="1400" dirty="0">
                <a:latin typeface="Calibri" charset="0"/>
                <a:ea typeface="Calibri" charset="0"/>
                <a:cs typeface="Calibri" charset="0"/>
              </a:endParaRPr>
            </a:p>
          </p:txBody>
        </p:sp>
        <p:sp>
          <p:nvSpPr>
            <p:cNvPr id="33" name="ZoneTexte 32"/>
            <p:cNvSpPr txBox="1"/>
            <p:nvPr/>
          </p:nvSpPr>
          <p:spPr>
            <a:xfrm>
              <a:off x="4328666" y="5270342"/>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4</a:t>
              </a:r>
              <a:endParaRPr lang="fr-FR" sz="1400" dirty="0">
                <a:latin typeface="Calibri" charset="0"/>
                <a:ea typeface="Calibri" charset="0"/>
                <a:cs typeface="Calibri" charset="0"/>
              </a:endParaRPr>
            </a:p>
          </p:txBody>
        </p:sp>
      </p:grpSp>
      <p:sp>
        <p:nvSpPr>
          <p:cNvPr id="8" name="ZoneTexte 7"/>
          <p:cNvSpPr txBox="1"/>
          <p:nvPr/>
        </p:nvSpPr>
        <p:spPr>
          <a:xfrm>
            <a:off x="762000" y="2286000"/>
            <a:ext cx="2698649" cy="338554"/>
          </a:xfrm>
          <a:prstGeom prst="rect">
            <a:avLst/>
          </a:prstGeom>
          <a:noFill/>
        </p:spPr>
        <p:txBody>
          <a:bodyPr wrap="square" rtlCol="0">
            <a:spAutoFit/>
          </a:bodyPr>
          <a:lstStyle/>
          <a:p>
            <a:r>
              <a:rPr lang="fr-CA" sz="1600" dirty="0">
                <a:latin typeface="Calibri" charset="0"/>
                <a:ea typeface="Calibri" charset="0"/>
                <a:cs typeface="Calibri" charset="0"/>
              </a:rPr>
              <a:t>Calcium Channel </a:t>
            </a:r>
            <a:r>
              <a:rPr lang="fr-CA" sz="1600" dirty="0" err="1">
                <a:latin typeface="Calibri" charset="0"/>
                <a:ea typeface="Calibri" charset="0"/>
                <a:cs typeface="Calibri" charset="0"/>
              </a:rPr>
              <a:t>Blockers</a:t>
            </a:r>
            <a:endParaRPr lang="fr-FR" sz="1600" dirty="0">
              <a:latin typeface="Calibri" charset="0"/>
              <a:ea typeface="Calibri" charset="0"/>
              <a:cs typeface="Calibri" charset="0"/>
            </a:endParaRPr>
          </a:p>
        </p:txBody>
      </p:sp>
      <p:sp>
        <p:nvSpPr>
          <p:cNvPr id="36" name="ZoneTexte 35"/>
          <p:cNvSpPr txBox="1"/>
          <p:nvPr/>
        </p:nvSpPr>
        <p:spPr>
          <a:xfrm>
            <a:off x="4912297" y="2286000"/>
            <a:ext cx="2698649" cy="338554"/>
          </a:xfrm>
          <a:prstGeom prst="rect">
            <a:avLst/>
          </a:prstGeom>
          <a:noFill/>
        </p:spPr>
        <p:txBody>
          <a:bodyPr wrap="square" rtlCol="0">
            <a:spAutoFit/>
          </a:bodyPr>
          <a:lstStyle/>
          <a:p>
            <a:r>
              <a:rPr lang="fr-CA" sz="1600" dirty="0" err="1">
                <a:latin typeface="Calibri" charset="0"/>
                <a:ea typeface="Calibri" charset="0"/>
                <a:cs typeface="Calibri" charset="0"/>
              </a:rPr>
              <a:t>Thiazides</a:t>
            </a:r>
            <a:endParaRPr lang="fr-FR" sz="1600" dirty="0">
              <a:latin typeface="Calibri" charset="0"/>
              <a:ea typeface="Calibri" charset="0"/>
              <a:cs typeface="Calibri" charset="0"/>
            </a:endParaRPr>
          </a:p>
        </p:txBody>
      </p:sp>
      <p:sp>
        <p:nvSpPr>
          <p:cNvPr id="3" name="Titre 2"/>
          <p:cNvSpPr>
            <a:spLocks noGrp="1"/>
          </p:cNvSpPr>
          <p:nvPr>
            <p:ph type="title"/>
          </p:nvPr>
        </p:nvSpPr>
        <p:spPr>
          <a:xfrm>
            <a:off x="628650" y="1195200"/>
            <a:ext cx="7886700" cy="861530"/>
          </a:xfrm>
        </p:spPr>
        <p:txBody>
          <a:bodyPr>
            <a:noAutofit/>
          </a:bodyPr>
          <a:lstStyle/>
          <a:p>
            <a:r>
              <a:rPr lang="fr-FR" dirty="0"/>
              <a:t>At </a:t>
            </a:r>
            <a:r>
              <a:rPr lang="fr-FR" dirty="0" err="1"/>
              <a:t>Low</a:t>
            </a:r>
            <a:r>
              <a:rPr lang="fr-FR" dirty="0"/>
              <a:t> Doses the Adverse </a:t>
            </a:r>
            <a:r>
              <a:rPr lang="fr-FR" dirty="0" err="1"/>
              <a:t>Effects</a:t>
            </a:r>
            <a:r>
              <a:rPr lang="fr-FR" dirty="0"/>
              <a:t> of Most </a:t>
            </a:r>
            <a:r>
              <a:rPr lang="fr-FR" dirty="0" err="1"/>
              <a:t>Antihypertensives</a:t>
            </a:r>
            <a:r>
              <a:rPr lang="fr-FR" dirty="0"/>
              <a:t> </a:t>
            </a:r>
            <a:r>
              <a:rPr lang="fr-FR" dirty="0" err="1"/>
              <a:t>Approach</a:t>
            </a:r>
            <a:r>
              <a:rPr lang="fr-FR" dirty="0"/>
              <a:t> </a:t>
            </a:r>
            <a:r>
              <a:rPr lang="fr-FR" dirty="0" err="1"/>
              <a:t>those</a:t>
            </a:r>
            <a:r>
              <a:rPr lang="fr-FR" dirty="0"/>
              <a:t> of Placebo</a:t>
            </a:r>
          </a:p>
        </p:txBody>
      </p:sp>
      <p:sp>
        <p:nvSpPr>
          <p:cNvPr id="35"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a:ea typeface="MS PGothic" panose="020B0600070205080204" pitchFamily="34" charset="-128"/>
                <a:cs typeface="Helvetica"/>
              </a:rPr>
              <a:t>Law, M R et al. </a:t>
            </a:r>
            <a:r>
              <a:rPr lang="en-US" altLang="en-US" sz="1200" i="1" dirty="0">
                <a:ea typeface="MS PGothic" panose="020B0600070205080204" pitchFamily="34" charset="-128"/>
                <a:cs typeface="Helvetica"/>
              </a:rPr>
              <a:t>BMJ </a:t>
            </a:r>
            <a:r>
              <a:rPr lang="en-US" altLang="en-US" sz="1200" dirty="0">
                <a:ea typeface="MS PGothic" panose="020B0600070205080204" pitchFamily="34" charset="-128"/>
                <a:cs typeface="Helvetica"/>
              </a:rPr>
              <a:t>2003;326:1427</a:t>
            </a:r>
          </a:p>
        </p:txBody>
      </p:sp>
    </p:spTree>
    <p:extLst>
      <p:ext uri="{BB962C8B-B14F-4D97-AF65-F5344CB8AC3E}">
        <p14:creationId xmlns:p14="http://schemas.microsoft.com/office/powerpoint/2010/main" val="3954296814"/>
      </p:ext>
    </p:extLst>
  </p:cSld>
  <p:clrMapOvr>
    <a:masterClrMapping/>
  </p:clrMapOvr>
  <p:transition xmlns:p14="http://schemas.microsoft.com/office/powerpoint/2010/mai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Content Placeholder 2"/>
          <p:cNvSpPr>
            <a:spLocks noGrp="1"/>
          </p:cNvSpPr>
          <p:nvPr>
            <p:ph idx="1"/>
          </p:nvPr>
        </p:nvSpPr>
        <p:spPr/>
        <p:txBody>
          <a:bodyPr/>
          <a:lstStyle/>
          <a:p>
            <a:pPr eaLnBrk="1" hangingPunct="1">
              <a:spcAft>
                <a:spcPts val="600"/>
              </a:spcAft>
            </a:pPr>
            <a:r>
              <a:rPr lang="en-CA" altLang="en-US" sz="2200" dirty="0"/>
              <a:t>Cluster randomized controlled trial - hypertension in family practices</a:t>
            </a:r>
          </a:p>
          <a:p>
            <a:pPr eaLnBrk="1" hangingPunct="1">
              <a:spcAft>
                <a:spcPts val="600"/>
              </a:spcAft>
            </a:pPr>
            <a:r>
              <a:rPr lang="en-CA" altLang="en-US" sz="2200" dirty="0"/>
              <a:t>Simplified algorithm featuring initial therapy with </a:t>
            </a:r>
            <a:r>
              <a:rPr lang="en-CA" altLang="en-US" sz="2200" b="1" dirty="0"/>
              <a:t>low-dose antihypertensive single drug combination</a:t>
            </a:r>
            <a:r>
              <a:rPr lang="en-CA" altLang="en-US" sz="2200" dirty="0"/>
              <a:t> vs. conventional guideline-based care</a:t>
            </a:r>
          </a:p>
          <a:p>
            <a:pPr eaLnBrk="1" hangingPunct="1">
              <a:spcAft>
                <a:spcPts val="600"/>
              </a:spcAft>
            </a:pPr>
            <a:r>
              <a:rPr lang="en-CA" altLang="en-US" sz="2200" b="1" dirty="0"/>
              <a:t>Low-dose - by splitting usual starting dose in half </a:t>
            </a:r>
          </a:p>
          <a:p>
            <a:pPr eaLnBrk="1" hangingPunct="1">
              <a:spcAft>
                <a:spcPts val="600"/>
              </a:spcAft>
            </a:pPr>
            <a:r>
              <a:rPr lang="en-CA" altLang="en-US" sz="2200" dirty="0"/>
              <a:t>Practitioners randomly assigned to use STITCH care or usual stepwise management according to CHEP guidelines</a:t>
            </a:r>
          </a:p>
        </p:txBody>
      </p:sp>
      <p:sp>
        <p:nvSpPr>
          <p:cNvPr id="2" name="Titre 1"/>
          <p:cNvSpPr>
            <a:spLocks noGrp="1"/>
          </p:cNvSpPr>
          <p:nvPr>
            <p:ph type="title"/>
          </p:nvPr>
        </p:nvSpPr>
        <p:spPr>
          <a:xfrm>
            <a:off x="628650" y="1195200"/>
            <a:ext cx="7886700" cy="861530"/>
          </a:xfrm>
        </p:spPr>
        <p:txBody>
          <a:bodyPr>
            <a:noAutofit/>
          </a:bodyPr>
          <a:lstStyle/>
          <a:p>
            <a:r>
              <a:rPr lang="fr-FR" dirty="0"/>
              <a:t>Initial SPC </a:t>
            </a:r>
            <a:r>
              <a:rPr lang="fr-FR" dirty="0" err="1"/>
              <a:t>Therapy</a:t>
            </a:r>
            <a:r>
              <a:rPr lang="fr-FR" dirty="0"/>
              <a:t> </a:t>
            </a:r>
            <a:r>
              <a:rPr lang="fr-FR" dirty="0" err="1"/>
              <a:t>Improves</a:t>
            </a:r>
            <a:r>
              <a:rPr lang="fr-FR" dirty="0"/>
              <a:t> </a:t>
            </a:r>
            <a:br>
              <a:rPr lang="fr-FR" dirty="0"/>
            </a:br>
            <a:r>
              <a:rPr lang="fr-FR" dirty="0"/>
              <a:t>BP Control Rates: STITCH </a:t>
            </a:r>
            <a:r>
              <a:rPr lang="fr-FR" dirty="0" err="1"/>
              <a:t>Study</a:t>
            </a:r>
            <a:endParaRPr lang="fr-FR" dirty="0"/>
          </a:p>
        </p:txBody>
      </p:sp>
      <p:sp>
        <p:nvSpPr>
          <p:cNvPr id="6"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Feldman</a:t>
            </a:r>
            <a:r>
              <a:rPr lang="fr-FR" altLang="en-US" sz="1200" dirty="0">
                <a:ea typeface="MS PGothic" panose="020B0600070205080204" pitchFamily="34" charset="-128"/>
                <a:cs typeface="Helvetica"/>
              </a:rPr>
              <a:t> RD, et al. </a:t>
            </a:r>
            <a:r>
              <a:rPr lang="fr-FR" altLang="en-US" sz="1200" i="1" dirty="0">
                <a:ea typeface="MS PGothic" panose="020B0600070205080204" pitchFamily="34" charset="-128"/>
                <a:cs typeface="Helvetica"/>
              </a:rPr>
              <a:t>Hypertension</a:t>
            </a:r>
            <a:r>
              <a:rPr lang="fr-FR" altLang="en-US" sz="1200" dirty="0">
                <a:ea typeface="MS PGothic" panose="020B0600070205080204" pitchFamily="34" charset="-128"/>
                <a:cs typeface="Helvetica"/>
              </a:rPr>
              <a:t> 2009;53(4):646-53 </a:t>
            </a:r>
          </a:p>
        </p:txBody>
      </p:sp>
    </p:spTree>
    <p:extLst>
      <p:ext uri="{BB962C8B-B14F-4D97-AF65-F5344CB8AC3E}">
        <p14:creationId xmlns:p14="http://schemas.microsoft.com/office/powerpoint/2010/main" val="19223690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44" name="Chart 4"/>
          <p:cNvGraphicFramePr>
            <a:graphicFrameLocks/>
          </p:cNvGraphicFramePr>
          <p:nvPr>
            <p:extLst>
              <p:ext uri="{D42A27DB-BD31-4B8C-83A1-F6EECF244321}">
                <p14:modId xmlns:p14="http://schemas.microsoft.com/office/powerpoint/2010/main" val="171823613"/>
              </p:ext>
            </p:extLst>
          </p:nvPr>
        </p:nvGraphicFramePr>
        <p:xfrm>
          <a:off x="1514475" y="1526020"/>
          <a:ext cx="6638925" cy="4493780"/>
        </p:xfrm>
        <a:graphic>
          <a:graphicData uri="http://schemas.openxmlformats.org/presentationml/2006/ole">
            <mc:AlternateContent xmlns:mc="http://schemas.openxmlformats.org/markup-compatibility/2006">
              <mc:Choice xmlns:v="urn:schemas-microsoft-com:vml" Requires="v">
                <p:oleObj spid="_x0000_s9371" r:id="rId4" imgW="6212362" imgH="4206605" progId="Excel.Chart.8">
                  <p:embed/>
                </p:oleObj>
              </mc:Choice>
              <mc:Fallback>
                <p:oleObj r:id="rId4" imgW="6212362" imgH="4206605" progId="Excel.Chart.8">
                  <p:embed/>
                  <p:pic>
                    <p:nvPicPr>
                      <p:cNvPr id="112644" name="Char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4475" y="1526020"/>
                        <a:ext cx="6638925" cy="4493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5" name="TextBox 6"/>
          <p:cNvSpPr txBox="1">
            <a:spLocks noChangeArrowheads="1"/>
          </p:cNvSpPr>
          <p:nvPr/>
        </p:nvSpPr>
        <p:spPr bwMode="auto">
          <a:xfrm>
            <a:off x="6705600" y="4495800"/>
            <a:ext cx="2071688"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CA" altLang="en-US" sz="1300" b="0" i="0" u="none" strike="noStrike" kern="0" cap="none" spc="0" normalizeH="0" baseline="0" noProof="0" dirty="0">
                <a:ln>
                  <a:noFill/>
                </a:ln>
                <a:solidFill>
                  <a:srgbClr val="000000"/>
                </a:solidFill>
                <a:effectLst/>
                <a:uLnTx/>
                <a:uFillTx/>
                <a:latin typeface="Calibri" charset="0"/>
                <a:ea typeface="Calibri" charset="0"/>
                <a:cs typeface="Calibri" charset="0"/>
                <a:sym typeface="Helvetica"/>
              </a:rPr>
              <a:t>Absolute difference: 12.0%</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CA" altLang="en-US" sz="1300" b="0" i="0" u="none" strike="noStrike" kern="0" cap="none" spc="0" normalizeH="0" baseline="0" noProof="0" dirty="0">
                <a:ln>
                  <a:noFill/>
                </a:ln>
                <a:solidFill>
                  <a:srgbClr val="000000"/>
                </a:solidFill>
                <a:effectLst/>
                <a:uLnTx/>
                <a:uFillTx/>
                <a:latin typeface="Calibri" charset="0"/>
                <a:ea typeface="Calibri" charset="0"/>
                <a:cs typeface="Calibri" charset="0"/>
                <a:sym typeface="Helvetica"/>
              </a:rPr>
              <a:t>95% CI 1.5-22.4%</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CA" altLang="en-US" sz="1300" b="0" i="0" u="none" strike="noStrike" kern="0" cap="none" spc="0" normalizeH="0" baseline="0" noProof="0" dirty="0">
                <a:ln>
                  <a:noFill/>
                </a:ln>
                <a:solidFill>
                  <a:srgbClr val="000000"/>
                </a:solidFill>
                <a:effectLst/>
                <a:uLnTx/>
                <a:uFillTx/>
                <a:latin typeface="Calibri" charset="0"/>
                <a:ea typeface="Calibri" charset="0"/>
                <a:cs typeface="Calibri" charset="0"/>
                <a:sym typeface="Helvetica"/>
              </a:rPr>
              <a:t>P = 0.026</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CA" altLang="en-US" sz="1300" b="1" i="0" u="none" strike="noStrike" kern="0" cap="none" spc="0" normalizeH="0" baseline="0" noProof="0" dirty="0">
                <a:ln>
                  <a:noFill/>
                </a:ln>
                <a:solidFill>
                  <a:srgbClr val="000000"/>
                </a:solidFill>
                <a:effectLst/>
                <a:uLnTx/>
                <a:uFillTx/>
                <a:latin typeface="Calibri" charset="0"/>
                <a:ea typeface="Calibri" charset="0"/>
                <a:cs typeface="Calibri" charset="0"/>
                <a:sym typeface="Helvetica"/>
              </a:rPr>
              <a:t>Relative difference: 23%</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altLang="en-US" sz="1300" b="0" i="0" u="none" strike="noStrike" kern="0" cap="none" spc="0" normalizeH="0" baseline="0" noProof="0" dirty="0">
              <a:ln>
                <a:noFill/>
              </a:ln>
              <a:solidFill>
                <a:srgbClr val="000000"/>
              </a:solidFill>
              <a:effectLst/>
              <a:uLnTx/>
              <a:uFillTx/>
              <a:latin typeface="Calibri" charset="0"/>
              <a:ea typeface="Calibri" charset="0"/>
              <a:cs typeface="Calibri" charset="0"/>
              <a:sym typeface="Helvetica"/>
            </a:endParaRPr>
          </a:p>
        </p:txBody>
      </p:sp>
      <p:sp>
        <p:nvSpPr>
          <p:cNvPr id="3" name="Titre 2"/>
          <p:cNvSpPr>
            <a:spLocks noGrp="1"/>
          </p:cNvSpPr>
          <p:nvPr>
            <p:ph type="title"/>
          </p:nvPr>
        </p:nvSpPr>
        <p:spPr/>
        <p:txBody>
          <a:bodyPr/>
          <a:lstStyle/>
          <a:p>
            <a:r>
              <a:rPr lang="fr-FR" dirty="0"/>
              <a:t>STITCH </a:t>
            </a:r>
            <a:r>
              <a:rPr lang="fr-FR" dirty="0" err="1"/>
              <a:t>Study</a:t>
            </a:r>
            <a:r>
              <a:rPr lang="fr-FR" dirty="0"/>
              <a:t>: </a:t>
            </a:r>
            <a:r>
              <a:rPr lang="fr-FR" dirty="0" err="1"/>
              <a:t>Results</a:t>
            </a:r>
            <a:endParaRPr lang="fr-FR" dirty="0"/>
          </a:p>
        </p:txBody>
      </p:sp>
      <p:sp>
        <p:nvSpPr>
          <p:cNvPr id="8"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Feldman</a:t>
            </a:r>
            <a:r>
              <a:rPr lang="fr-FR" altLang="en-US" sz="1200" dirty="0">
                <a:ea typeface="MS PGothic" panose="020B0600070205080204" pitchFamily="34" charset="-128"/>
                <a:cs typeface="Helvetica"/>
              </a:rPr>
              <a:t> RD, et al. </a:t>
            </a:r>
            <a:r>
              <a:rPr lang="fr-FR" altLang="en-US" sz="1200" i="1" dirty="0">
                <a:ea typeface="MS PGothic" panose="020B0600070205080204" pitchFamily="34" charset="-128"/>
                <a:cs typeface="Helvetica"/>
              </a:rPr>
              <a:t>Hypertension</a:t>
            </a:r>
            <a:r>
              <a:rPr lang="fr-FR" altLang="en-US" sz="1200" dirty="0">
                <a:ea typeface="MS PGothic" panose="020B0600070205080204" pitchFamily="34" charset="-128"/>
                <a:cs typeface="Helvetica"/>
              </a:rPr>
              <a:t> 2009;53(4):646-53 </a:t>
            </a:r>
          </a:p>
        </p:txBody>
      </p:sp>
    </p:spTree>
    <p:extLst>
      <p:ext uri="{BB962C8B-B14F-4D97-AF65-F5344CB8AC3E}">
        <p14:creationId xmlns:p14="http://schemas.microsoft.com/office/powerpoint/2010/main" val="2903723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14600"/>
            <a:ext cx="8507288" cy="3357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Titre 2"/>
          <p:cNvSpPr>
            <a:spLocks noGrp="1"/>
          </p:cNvSpPr>
          <p:nvPr>
            <p:ph type="title"/>
          </p:nvPr>
        </p:nvSpPr>
        <p:spPr>
          <a:xfrm>
            <a:off x="628650" y="1195200"/>
            <a:ext cx="7886700" cy="861530"/>
          </a:xfrm>
        </p:spPr>
        <p:txBody>
          <a:bodyPr>
            <a:noAutofit/>
          </a:bodyPr>
          <a:lstStyle/>
          <a:p>
            <a:r>
              <a:rPr lang="fr-FR" dirty="0"/>
              <a:t>Initial </a:t>
            </a:r>
            <a:r>
              <a:rPr lang="fr-FR" dirty="0" err="1"/>
              <a:t>Combination</a:t>
            </a:r>
            <a:r>
              <a:rPr lang="fr-FR" dirty="0"/>
              <a:t> </a:t>
            </a:r>
            <a:r>
              <a:rPr lang="fr-FR" dirty="0" err="1"/>
              <a:t>Therapy</a:t>
            </a:r>
            <a:r>
              <a:rPr lang="fr-FR" dirty="0"/>
              <a:t> </a:t>
            </a:r>
            <a:r>
              <a:rPr lang="fr-FR" dirty="0" err="1"/>
              <a:t>Reduces</a:t>
            </a:r>
            <a:r>
              <a:rPr lang="fr-FR" dirty="0"/>
              <a:t> CV </a:t>
            </a:r>
            <a:r>
              <a:rPr lang="fr-FR" dirty="0" err="1"/>
              <a:t>Risk</a:t>
            </a:r>
            <a:r>
              <a:rPr lang="fr-FR" dirty="0"/>
              <a:t/>
            </a:r>
            <a:br>
              <a:rPr lang="fr-FR" dirty="0"/>
            </a:br>
            <a:r>
              <a:rPr lang="fr-FR" dirty="0"/>
              <a:t>(</a:t>
            </a:r>
            <a:r>
              <a:rPr lang="fr-FR" dirty="0" err="1"/>
              <a:t>observational</a:t>
            </a:r>
            <a:r>
              <a:rPr lang="fr-FR" dirty="0"/>
              <a:t> </a:t>
            </a:r>
            <a:r>
              <a:rPr lang="fr-FR" dirty="0" err="1"/>
              <a:t>study</a:t>
            </a:r>
            <a:r>
              <a:rPr lang="fr-FR" dirty="0"/>
              <a:t>)</a:t>
            </a:r>
          </a:p>
        </p:txBody>
      </p:sp>
      <p:sp>
        <p:nvSpPr>
          <p:cNvPr id="6"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Corrao</a:t>
            </a:r>
            <a:r>
              <a:rPr lang="fr-FR" altLang="en-US" sz="1200" dirty="0">
                <a:ea typeface="MS PGothic" panose="020B0600070205080204" pitchFamily="34" charset="-128"/>
                <a:cs typeface="Helvetica"/>
              </a:rPr>
              <a:t> G, et al. </a:t>
            </a:r>
            <a:r>
              <a:rPr lang="fr-FR" altLang="en-US" sz="1200" i="1" dirty="0">
                <a:ea typeface="MS PGothic" panose="020B0600070205080204" pitchFamily="34" charset="-128"/>
                <a:cs typeface="Helvetica"/>
              </a:rPr>
              <a:t>Hypertension </a:t>
            </a:r>
            <a:r>
              <a:rPr lang="fr-FR" altLang="en-US" sz="1200" dirty="0">
                <a:ea typeface="MS PGothic" panose="020B0600070205080204" pitchFamily="34" charset="-128"/>
                <a:cs typeface="Helvetica"/>
              </a:rPr>
              <a:t>2011;58(4):566-72 </a:t>
            </a:r>
          </a:p>
        </p:txBody>
      </p:sp>
    </p:spTree>
    <p:extLst>
      <p:ext uri="{BB962C8B-B14F-4D97-AF65-F5344CB8AC3E}">
        <p14:creationId xmlns:p14="http://schemas.microsoft.com/office/powerpoint/2010/main" val="4203249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1811068699"/>
              </p:ext>
            </p:extLst>
          </p:nvPr>
        </p:nvGraphicFramePr>
        <p:xfrm>
          <a:off x="381000" y="1828800"/>
          <a:ext cx="8404970" cy="4026748"/>
        </p:xfrm>
        <a:graphic>
          <a:graphicData uri="http://schemas.openxmlformats.org/drawingml/2006/table">
            <a:tbl>
              <a:tblPr firstRow="1" bandRow="1">
                <a:tableStyleId>{5C22544A-7EE6-4342-B048-85BDC9FD1C3A}</a:tableStyleId>
              </a:tblPr>
              <a:tblGrid>
                <a:gridCol w="2189946">
                  <a:extLst>
                    <a:ext uri="{9D8B030D-6E8A-4147-A177-3AD203B41FA5}">
                      <a16:colId xmlns="" xmlns:a16="http://schemas.microsoft.com/office/drawing/2014/main" val="1066268153"/>
                    </a:ext>
                  </a:extLst>
                </a:gridCol>
                <a:gridCol w="1510307">
                  <a:extLst>
                    <a:ext uri="{9D8B030D-6E8A-4147-A177-3AD203B41FA5}">
                      <a16:colId xmlns="" xmlns:a16="http://schemas.microsoft.com/office/drawing/2014/main" val="20001"/>
                    </a:ext>
                  </a:extLst>
                </a:gridCol>
                <a:gridCol w="1359277">
                  <a:extLst>
                    <a:ext uri="{9D8B030D-6E8A-4147-A177-3AD203B41FA5}">
                      <a16:colId xmlns="" xmlns:a16="http://schemas.microsoft.com/office/drawing/2014/main" val="20002"/>
                    </a:ext>
                  </a:extLst>
                </a:gridCol>
                <a:gridCol w="3345440">
                  <a:extLst>
                    <a:ext uri="{9D8B030D-6E8A-4147-A177-3AD203B41FA5}">
                      <a16:colId xmlns="" xmlns:a16="http://schemas.microsoft.com/office/drawing/2014/main" val="20003"/>
                    </a:ext>
                  </a:extLst>
                </a:gridCol>
              </a:tblGrid>
              <a:tr h="570636">
                <a:tc>
                  <a:txBody>
                    <a:bodyPr/>
                    <a:lstStyle/>
                    <a:p>
                      <a:pPr algn="l"/>
                      <a:endParaRPr lang="en-CA" sz="1100" noProof="0" dirty="0"/>
                    </a:p>
                  </a:txBody>
                  <a:tcPr anchor="ctr"/>
                </a:tc>
                <a:tc>
                  <a:txBody>
                    <a:bodyPr/>
                    <a:lstStyle/>
                    <a:p>
                      <a:pPr algn="ctr"/>
                      <a:r>
                        <a:rPr lang="en-CA" sz="1100" noProof="0" dirty="0"/>
                        <a:t>Incidence Rate*</a:t>
                      </a:r>
                      <a:br>
                        <a:rPr lang="en-CA" sz="1100" noProof="0" dirty="0"/>
                      </a:br>
                      <a:r>
                        <a:rPr lang="en-CA" sz="1100" noProof="0" dirty="0"/>
                        <a:t>(Combination Therapy vs. Add-on)</a:t>
                      </a:r>
                    </a:p>
                  </a:txBody>
                  <a:tcPr anchor="ctr"/>
                </a:tc>
                <a:tc>
                  <a:txBody>
                    <a:bodyPr/>
                    <a:lstStyle/>
                    <a:p>
                      <a:pPr algn="ctr"/>
                      <a:r>
                        <a:rPr lang="en-CA" sz="1100" noProof="0" dirty="0"/>
                        <a:t>IRR (95% IC)</a:t>
                      </a:r>
                      <a:r>
                        <a:rPr lang="en-CA" sz="1100" noProof="0" dirty="0">
                          <a:sym typeface="Symbol" panose="05050102010706020507" pitchFamily="18" charset="2"/>
                        </a:rPr>
                        <a:t></a:t>
                      </a:r>
                      <a:endParaRPr lang="en-CA" sz="1100" noProof="0" dirty="0"/>
                    </a:p>
                  </a:txBody>
                  <a:tcPr anchor="ctr">
                    <a:lnR w="12700" cmpd="sng">
                      <a:noFill/>
                    </a:lnR>
                  </a:tcPr>
                </a:tc>
                <a:tc>
                  <a:txBody>
                    <a:bodyPr/>
                    <a:lstStyle/>
                    <a:p>
                      <a:pPr algn="r"/>
                      <a:r>
                        <a:rPr lang="en-CA" sz="1100" i="1" noProof="0" dirty="0"/>
                        <a:t>P</a:t>
                      </a:r>
                      <a:r>
                        <a:rPr lang="en-CA" sz="1100" noProof="0" dirty="0"/>
                        <a:t>-Value†</a:t>
                      </a:r>
                    </a:p>
                  </a:txBody>
                  <a:tcPr marR="216000" anchor="ctr">
                    <a:lnL w="12700" cmpd="sng">
                      <a:noFill/>
                    </a:lnL>
                  </a:tcPr>
                </a:tc>
                <a:extLst>
                  <a:ext uri="{0D108BD9-81ED-4DB2-BD59-A6C34878D82A}">
                    <a16:rowId xmlns="" xmlns:a16="http://schemas.microsoft.com/office/drawing/2014/main" val="3584636536"/>
                  </a:ext>
                </a:extLst>
              </a:tr>
              <a:tr h="277709">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b="1" noProof="0" dirty="0"/>
                        <a:t>All Patients (1762 Patients in Each Cohort)</a:t>
                      </a:r>
                    </a:p>
                  </a:txBody>
                  <a:tcPr marR="216000" anchor="ctr">
                    <a:no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 xmlns:a16="http://schemas.microsoft.com/office/drawing/2014/main" val="2923609588"/>
                  </a:ext>
                </a:extLst>
              </a:tr>
              <a:tr h="777240">
                <a:tc>
                  <a:txBody>
                    <a:bodyPr/>
                    <a:lstStyle/>
                    <a:p>
                      <a:pPr algn="l">
                        <a:lnSpc>
                          <a:spcPct val="150000"/>
                        </a:lnSpc>
                      </a:pPr>
                      <a:r>
                        <a:rPr lang="en-CA" sz="1100" noProof="0" dirty="0"/>
                        <a:t>Acute Myocardial Infarction</a:t>
                      </a:r>
                    </a:p>
                    <a:p>
                      <a:pPr algn="l">
                        <a:lnSpc>
                          <a:spcPct val="150000"/>
                        </a:lnSpc>
                      </a:pPr>
                      <a:r>
                        <a:rPr lang="en-CA" sz="1100" noProof="0" dirty="0"/>
                        <a:t>Stroke/TIA</a:t>
                      </a:r>
                    </a:p>
                    <a:p>
                      <a:pPr algn="l">
                        <a:lnSpc>
                          <a:spcPct val="150000"/>
                        </a:lnSpc>
                      </a:pPr>
                      <a:r>
                        <a:rPr lang="en-CA" sz="1100" noProof="0" dirty="0"/>
                        <a:t>Hospitalization for Heart Failure</a:t>
                      </a:r>
                    </a:p>
                    <a:p>
                      <a:pPr algn="l">
                        <a:lnSpc>
                          <a:spcPct val="150000"/>
                        </a:lnSpc>
                      </a:pPr>
                      <a:r>
                        <a:rPr lang="en-CA" sz="1100" b="1" i="1" noProof="0" dirty="0"/>
                        <a:t>Overall</a:t>
                      </a:r>
                    </a:p>
                    <a:p>
                      <a:pPr algn="l">
                        <a:lnSpc>
                          <a:spcPct val="150000"/>
                        </a:lnSpc>
                      </a:pPr>
                      <a:r>
                        <a:rPr lang="en-CA" sz="1100" b="1" i="1" noProof="0" dirty="0"/>
                        <a:t>Overall (With Death)</a:t>
                      </a:r>
                    </a:p>
                  </a:txBody>
                  <a:tcPr marL="288000" anchor="ctr"/>
                </a:tc>
                <a:tc>
                  <a:txBody>
                    <a:bodyPr/>
                    <a:lstStyle/>
                    <a:p>
                      <a:pPr algn="ctr">
                        <a:lnSpc>
                          <a:spcPct val="150000"/>
                        </a:lnSpc>
                      </a:pPr>
                      <a:r>
                        <a:rPr lang="en-CA" sz="1100" noProof="0" dirty="0"/>
                        <a:t>0.45 vs. 0.99</a:t>
                      </a:r>
                    </a:p>
                    <a:p>
                      <a:pPr algn="ctr">
                        <a:lnSpc>
                          <a:spcPct val="150000"/>
                        </a:lnSpc>
                      </a:pPr>
                      <a:r>
                        <a:rPr lang="en-CA" sz="1100" noProof="0" dirty="0"/>
                        <a:t>2.57 vs. 2.84</a:t>
                      </a:r>
                    </a:p>
                    <a:p>
                      <a:pPr algn="ctr">
                        <a:lnSpc>
                          <a:spcPct val="150000"/>
                        </a:lnSpc>
                      </a:pPr>
                      <a:r>
                        <a:rPr lang="en-CA" sz="1100" noProof="0" dirty="0"/>
                        <a:t>0.56 vs. 0.78</a:t>
                      </a:r>
                    </a:p>
                    <a:p>
                      <a:pPr algn="ctr">
                        <a:lnSpc>
                          <a:spcPct val="150000"/>
                        </a:lnSpc>
                      </a:pPr>
                      <a:r>
                        <a:rPr lang="en-CA" sz="1100" noProof="0" dirty="0"/>
                        <a:t>3.34 vs. 4.10</a:t>
                      </a:r>
                    </a:p>
                    <a:p>
                      <a:pPr algn="ctr">
                        <a:lnSpc>
                          <a:spcPct val="150000"/>
                        </a:lnSpc>
                      </a:pPr>
                      <a:r>
                        <a:rPr lang="en-CA" sz="1100" noProof="0" dirty="0"/>
                        <a:t>3.58 vs. 4.28</a:t>
                      </a:r>
                    </a:p>
                  </a:txBody>
                  <a:tcPr anchor="ctr"/>
                </a:tc>
                <a:tc>
                  <a:txBody>
                    <a:bodyPr/>
                    <a:lstStyle/>
                    <a:p>
                      <a:pPr algn="ctr">
                        <a:lnSpc>
                          <a:spcPct val="150000"/>
                        </a:lnSpc>
                      </a:pPr>
                      <a:r>
                        <a:rPr lang="en-CA" sz="1100" noProof="0" dirty="0"/>
                        <a:t>0.19 (0.10 – 0.34)</a:t>
                      </a:r>
                    </a:p>
                    <a:p>
                      <a:pPr marL="0" marR="0" lvl="0" indent="0" algn="ctr" defTabSz="914400" rtl="0" eaLnBrk="1" fontAlgn="auto" latinLnBrk="0" hangingPunct="1">
                        <a:lnSpc>
                          <a:spcPct val="150000"/>
                        </a:lnSpc>
                        <a:spcBef>
                          <a:spcPts val="0"/>
                        </a:spcBef>
                        <a:spcAft>
                          <a:spcPts val="0"/>
                        </a:spcAft>
                        <a:buClrTx/>
                        <a:buSzTx/>
                        <a:buFontTx/>
                        <a:buNone/>
                        <a:tabLst/>
                        <a:defRPr/>
                      </a:pPr>
                      <a:r>
                        <a:rPr lang="en-CA" sz="1100" noProof="0" dirty="0"/>
                        <a:t>0.79 (0.59 – 1.06)</a:t>
                      </a:r>
                    </a:p>
                    <a:p>
                      <a:pPr marL="0" marR="0" lvl="0" indent="0" algn="ctr" defTabSz="914400" rtl="0" eaLnBrk="1" fontAlgn="auto" latinLnBrk="0" hangingPunct="1">
                        <a:lnSpc>
                          <a:spcPct val="150000"/>
                        </a:lnSpc>
                        <a:spcBef>
                          <a:spcPts val="0"/>
                        </a:spcBef>
                        <a:spcAft>
                          <a:spcPts val="0"/>
                        </a:spcAft>
                        <a:buClrTx/>
                        <a:buSzTx/>
                        <a:buFontTx/>
                        <a:buNone/>
                        <a:tabLst/>
                        <a:defRPr/>
                      </a:pPr>
                      <a:r>
                        <a:rPr lang="en-CA" sz="1100" noProof="0" dirty="0"/>
                        <a:t>0.54 (0.31 – 0.95)</a:t>
                      </a:r>
                    </a:p>
                    <a:p>
                      <a:pPr marL="0" marR="0" lvl="0" indent="0" algn="ctr" defTabSz="914400" rtl="0" eaLnBrk="1" fontAlgn="auto" latinLnBrk="0" hangingPunct="1">
                        <a:lnSpc>
                          <a:spcPct val="150000"/>
                        </a:lnSpc>
                        <a:spcBef>
                          <a:spcPts val="0"/>
                        </a:spcBef>
                        <a:spcAft>
                          <a:spcPts val="0"/>
                        </a:spcAft>
                        <a:buClrTx/>
                        <a:buSzTx/>
                        <a:buFontTx/>
                        <a:buNone/>
                        <a:tabLst/>
                        <a:defRPr/>
                      </a:pPr>
                      <a:r>
                        <a:rPr lang="en-CA" sz="1100" noProof="0" dirty="0"/>
                        <a:t>0.62 (0.48 – 0.80)</a:t>
                      </a:r>
                    </a:p>
                    <a:p>
                      <a:pPr marL="0" marR="0" lvl="0" indent="0" algn="ctr" defTabSz="914400" rtl="0" eaLnBrk="1" fontAlgn="auto" latinLnBrk="0" hangingPunct="1">
                        <a:lnSpc>
                          <a:spcPct val="150000"/>
                        </a:lnSpc>
                        <a:spcBef>
                          <a:spcPts val="0"/>
                        </a:spcBef>
                        <a:spcAft>
                          <a:spcPts val="0"/>
                        </a:spcAft>
                        <a:buClrTx/>
                        <a:buSzTx/>
                        <a:buFontTx/>
                        <a:buNone/>
                        <a:tabLst/>
                        <a:defRPr/>
                      </a:pPr>
                      <a:r>
                        <a:rPr lang="en-CA" sz="1100" noProof="0" dirty="0"/>
                        <a:t>0.66 (0.52 – 0.84)</a:t>
                      </a:r>
                    </a:p>
                  </a:txBody>
                  <a:tcPr anchor="ctr">
                    <a:lnR w="12700" cmpd="sng">
                      <a:noFill/>
                    </a:lnR>
                  </a:tcPr>
                </a:tc>
                <a:tc>
                  <a:txBody>
                    <a:bodyPr/>
                    <a:lstStyle/>
                    <a:p>
                      <a:pPr algn="r">
                        <a:lnSpc>
                          <a:spcPct val="150000"/>
                        </a:lnSpc>
                      </a:pPr>
                      <a:r>
                        <a:rPr lang="en-CA" sz="1100" noProof="0" dirty="0">
                          <a:sym typeface="Symbol" panose="05050102010706020507" pitchFamily="18" charset="2"/>
                        </a:rPr>
                        <a:t>.0001</a:t>
                      </a:r>
                    </a:p>
                    <a:p>
                      <a:pPr algn="r">
                        <a:lnSpc>
                          <a:spcPct val="150000"/>
                        </a:lnSpc>
                      </a:pPr>
                      <a:r>
                        <a:rPr lang="en-CA" sz="1100" noProof="0" dirty="0">
                          <a:sym typeface="Symbol" panose="05050102010706020507" pitchFamily="18" charset="2"/>
                        </a:rPr>
                        <a:t>0.1172</a:t>
                      </a:r>
                    </a:p>
                    <a:p>
                      <a:pPr algn="r">
                        <a:lnSpc>
                          <a:spcPct val="150000"/>
                        </a:lnSpc>
                      </a:pPr>
                      <a:r>
                        <a:rPr lang="en-CA" sz="1100" noProof="0" dirty="0">
                          <a:sym typeface="Symbol" panose="05050102010706020507" pitchFamily="18" charset="2"/>
                        </a:rPr>
                        <a:t>0.0311</a:t>
                      </a:r>
                    </a:p>
                    <a:p>
                      <a:pPr algn="r">
                        <a:lnSpc>
                          <a:spcPct val="150000"/>
                        </a:lnSpc>
                      </a:pPr>
                      <a:r>
                        <a:rPr lang="en-CA" sz="1100" noProof="0" dirty="0">
                          <a:sym typeface="Symbol" panose="05050102010706020507" pitchFamily="18" charset="2"/>
                        </a:rPr>
                        <a:t>0.0002</a:t>
                      </a:r>
                    </a:p>
                    <a:p>
                      <a:pPr algn="r">
                        <a:lnSpc>
                          <a:spcPct val="150000"/>
                        </a:lnSpc>
                      </a:pPr>
                      <a:r>
                        <a:rPr lang="en-CA" sz="1100" noProof="0" dirty="0">
                          <a:sym typeface="Symbol" panose="05050102010706020507" pitchFamily="18" charset="2"/>
                        </a:rPr>
                        <a:t>0.0006</a:t>
                      </a:r>
                      <a:endParaRPr lang="en-CA" sz="1100" noProof="0" dirty="0"/>
                    </a:p>
                  </a:txBody>
                  <a:tcPr marR="216000" anchor="ctr">
                    <a:lnL w="12700" cmpd="sng">
                      <a:noFill/>
                    </a:lnL>
                  </a:tcPr>
                </a:tc>
                <a:extLst>
                  <a:ext uri="{0D108BD9-81ED-4DB2-BD59-A6C34878D82A}">
                    <a16:rowId xmlns="" xmlns:a16="http://schemas.microsoft.com/office/drawing/2014/main" val="687232170"/>
                  </a:ext>
                </a:extLst>
              </a:tr>
              <a:tr h="277709">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b="1" noProof="0" dirty="0"/>
                        <a:t>Excluding Patients with Diabetes or CKD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b="1" noProof="0" dirty="0"/>
                        <a:t>(803 Patients in Each Cohort)</a:t>
                      </a:r>
                    </a:p>
                  </a:txBody>
                  <a:tcPr marR="216000" anchor="ctr">
                    <a:no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 xmlns:a16="http://schemas.microsoft.com/office/drawing/2014/main" val="4150985094"/>
                  </a:ext>
                </a:extLst>
              </a:tr>
              <a:tr h="277709">
                <a:tc>
                  <a:txBody>
                    <a:bodyPr/>
                    <a:lstStyle/>
                    <a:p>
                      <a:pPr algn="l">
                        <a:lnSpc>
                          <a:spcPct val="150000"/>
                        </a:lnSpc>
                      </a:pPr>
                      <a:r>
                        <a:rPr lang="en-CA" sz="1100" noProof="0" dirty="0"/>
                        <a:t>Acute Myocardial Infarction</a:t>
                      </a:r>
                    </a:p>
                    <a:p>
                      <a:pPr algn="l">
                        <a:lnSpc>
                          <a:spcPct val="150000"/>
                        </a:lnSpc>
                      </a:pPr>
                      <a:r>
                        <a:rPr lang="en-CA" sz="1100" noProof="0" dirty="0"/>
                        <a:t>Stroke/TIA</a:t>
                      </a:r>
                    </a:p>
                    <a:p>
                      <a:pPr algn="l">
                        <a:lnSpc>
                          <a:spcPct val="150000"/>
                        </a:lnSpc>
                      </a:pPr>
                      <a:r>
                        <a:rPr lang="en-CA" sz="1100" noProof="0" dirty="0"/>
                        <a:t>Hospitalization for Heart Failure</a:t>
                      </a:r>
                    </a:p>
                    <a:p>
                      <a:pPr algn="l">
                        <a:lnSpc>
                          <a:spcPct val="150000"/>
                        </a:lnSpc>
                      </a:pPr>
                      <a:r>
                        <a:rPr lang="en-CA" sz="1100" b="1" i="1" noProof="0" dirty="0"/>
                        <a:t>Overall</a:t>
                      </a:r>
                    </a:p>
                    <a:p>
                      <a:pPr algn="l">
                        <a:lnSpc>
                          <a:spcPct val="150000"/>
                        </a:lnSpc>
                      </a:pPr>
                      <a:r>
                        <a:rPr lang="en-CA" sz="1100" b="1" i="1" noProof="0" dirty="0"/>
                        <a:t>Overall (With Death)</a:t>
                      </a:r>
                    </a:p>
                  </a:txBody>
                  <a:tcPr marL="288000" anchor="ctr"/>
                </a:tc>
                <a:tc>
                  <a:txBody>
                    <a:bodyPr/>
                    <a:lstStyle/>
                    <a:p>
                      <a:pPr algn="ctr">
                        <a:lnSpc>
                          <a:spcPct val="150000"/>
                        </a:lnSpc>
                      </a:pPr>
                      <a:r>
                        <a:rPr lang="en-CA" sz="1100" noProof="0" dirty="0"/>
                        <a:t>0.24 vs. 0.68</a:t>
                      </a:r>
                    </a:p>
                    <a:p>
                      <a:pPr algn="ctr">
                        <a:lnSpc>
                          <a:spcPct val="150000"/>
                        </a:lnSpc>
                      </a:pPr>
                      <a:r>
                        <a:rPr lang="en-CA" sz="1100" noProof="0" dirty="0"/>
                        <a:t>1.82 vs. 2.58</a:t>
                      </a:r>
                    </a:p>
                    <a:p>
                      <a:pPr algn="ctr">
                        <a:lnSpc>
                          <a:spcPct val="150000"/>
                        </a:lnSpc>
                      </a:pPr>
                      <a:r>
                        <a:rPr lang="en-CA" sz="1100" noProof="0" dirty="0"/>
                        <a:t>0.34 vs. 0.63</a:t>
                      </a:r>
                    </a:p>
                    <a:p>
                      <a:pPr algn="ctr">
                        <a:lnSpc>
                          <a:spcPct val="150000"/>
                        </a:lnSpc>
                      </a:pPr>
                      <a:r>
                        <a:rPr lang="en-CA" sz="1100" noProof="0" dirty="0"/>
                        <a:t>2.39 vs. 3.55</a:t>
                      </a:r>
                    </a:p>
                    <a:p>
                      <a:pPr algn="ctr">
                        <a:lnSpc>
                          <a:spcPct val="150000"/>
                        </a:lnSpc>
                      </a:pPr>
                      <a:r>
                        <a:rPr lang="en-CA" sz="1100" noProof="0" dirty="0"/>
                        <a:t>2.49 vs. 3.68</a:t>
                      </a:r>
                    </a:p>
                  </a:txBody>
                  <a:tcPr anchor="ctr"/>
                </a:tc>
                <a:tc>
                  <a:txBody>
                    <a:bodyPr/>
                    <a:lstStyle/>
                    <a:p>
                      <a:pPr algn="ctr">
                        <a:lnSpc>
                          <a:spcPct val="150000"/>
                        </a:lnSpc>
                      </a:pPr>
                      <a:r>
                        <a:rPr lang="en-CA" sz="1100" noProof="0" dirty="0"/>
                        <a:t>0.12 (0.04 – 0.37)</a:t>
                      </a:r>
                    </a:p>
                    <a:p>
                      <a:pPr marL="0" marR="0" lvl="0" indent="0" algn="ctr" defTabSz="914400" rtl="0" eaLnBrk="1" fontAlgn="auto" latinLnBrk="0" hangingPunct="1">
                        <a:lnSpc>
                          <a:spcPct val="150000"/>
                        </a:lnSpc>
                        <a:spcBef>
                          <a:spcPts val="0"/>
                        </a:spcBef>
                        <a:spcAft>
                          <a:spcPts val="0"/>
                        </a:spcAft>
                        <a:buClrTx/>
                        <a:buSzTx/>
                        <a:buFontTx/>
                        <a:buNone/>
                        <a:tabLst/>
                        <a:defRPr/>
                      </a:pPr>
                      <a:r>
                        <a:rPr lang="en-CA" sz="1100" noProof="0" dirty="0"/>
                        <a:t>0.55 (0.33 – 0.91)</a:t>
                      </a:r>
                    </a:p>
                    <a:p>
                      <a:pPr marL="0" marR="0" lvl="0" indent="0" algn="ctr" defTabSz="914400" rtl="0" eaLnBrk="1" fontAlgn="auto" latinLnBrk="0" hangingPunct="1">
                        <a:lnSpc>
                          <a:spcPct val="150000"/>
                        </a:lnSpc>
                        <a:spcBef>
                          <a:spcPts val="0"/>
                        </a:spcBef>
                        <a:spcAft>
                          <a:spcPts val="0"/>
                        </a:spcAft>
                        <a:buClrTx/>
                        <a:buSzTx/>
                        <a:buFontTx/>
                        <a:buNone/>
                        <a:tabLst/>
                        <a:defRPr/>
                      </a:pPr>
                      <a:r>
                        <a:rPr lang="en-CA" sz="1100" noProof="0" dirty="0"/>
                        <a:t>0.41 (0.15 – 1.14)</a:t>
                      </a:r>
                    </a:p>
                    <a:p>
                      <a:pPr marL="0" marR="0" lvl="0" indent="0" algn="ctr" defTabSz="914400" rtl="0" eaLnBrk="1" fontAlgn="auto" latinLnBrk="0" hangingPunct="1">
                        <a:lnSpc>
                          <a:spcPct val="150000"/>
                        </a:lnSpc>
                        <a:spcBef>
                          <a:spcPts val="0"/>
                        </a:spcBef>
                        <a:spcAft>
                          <a:spcPts val="0"/>
                        </a:spcAft>
                        <a:buClrTx/>
                        <a:buSzTx/>
                        <a:buFontTx/>
                        <a:buNone/>
                        <a:tabLst/>
                        <a:defRPr/>
                      </a:pPr>
                      <a:r>
                        <a:rPr lang="en-CA" sz="1100" noProof="0" dirty="0"/>
                        <a:t>0.44 (0.28 – 0.68)</a:t>
                      </a:r>
                    </a:p>
                    <a:p>
                      <a:pPr marL="0" marR="0" lvl="0" indent="0" algn="ctr" defTabSz="914400" rtl="0" eaLnBrk="1" fontAlgn="auto" latinLnBrk="0" hangingPunct="1">
                        <a:lnSpc>
                          <a:spcPct val="150000"/>
                        </a:lnSpc>
                        <a:spcBef>
                          <a:spcPts val="0"/>
                        </a:spcBef>
                        <a:spcAft>
                          <a:spcPts val="0"/>
                        </a:spcAft>
                        <a:buClrTx/>
                        <a:buSzTx/>
                        <a:buFontTx/>
                        <a:buNone/>
                        <a:tabLst/>
                        <a:defRPr/>
                      </a:pPr>
                      <a:r>
                        <a:rPr lang="en-CA" sz="1100" noProof="0" dirty="0"/>
                        <a:t>0.45 (0.29 – 0.69)</a:t>
                      </a:r>
                    </a:p>
                  </a:txBody>
                  <a:tcPr anchor="ctr">
                    <a:lnR w="12700" cmpd="sng">
                      <a:noFill/>
                    </a:lnR>
                  </a:tcPr>
                </a:tc>
                <a:tc>
                  <a:txBody>
                    <a:bodyPr/>
                    <a:lstStyle/>
                    <a:p>
                      <a:pPr algn="r">
                        <a:lnSpc>
                          <a:spcPct val="150000"/>
                        </a:lnSpc>
                      </a:pPr>
                      <a:r>
                        <a:rPr lang="en-CA" sz="1100" noProof="0" dirty="0"/>
                        <a:t>0.0002</a:t>
                      </a:r>
                    </a:p>
                    <a:p>
                      <a:pPr algn="r">
                        <a:lnSpc>
                          <a:spcPct val="150000"/>
                        </a:lnSpc>
                      </a:pPr>
                      <a:r>
                        <a:rPr lang="en-CA" sz="1100" noProof="0" dirty="0"/>
                        <a:t>0.0200</a:t>
                      </a:r>
                    </a:p>
                    <a:p>
                      <a:pPr algn="r">
                        <a:lnSpc>
                          <a:spcPct val="150000"/>
                        </a:lnSpc>
                      </a:pPr>
                      <a:r>
                        <a:rPr lang="en-CA" sz="1100" noProof="0" dirty="0"/>
                        <a:t>0.0875</a:t>
                      </a:r>
                    </a:p>
                    <a:p>
                      <a:pPr algn="r">
                        <a:lnSpc>
                          <a:spcPct val="150000"/>
                        </a:lnSpc>
                      </a:pPr>
                      <a:r>
                        <a:rPr lang="en-CA" sz="1100" noProof="0" dirty="0"/>
                        <a:t>0.0002</a:t>
                      </a:r>
                    </a:p>
                    <a:p>
                      <a:pPr algn="r">
                        <a:lnSpc>
                          <a:spcPct val="150000"/>
                        </a:lnSpc>
                      </a:pPr>
                      <a:r>
                        <a:rPr lang="en-CA" sz="1100" noProof="0" dirty="0"/>
                        <a:t>0.0002</a:t>
                      </a:r>
                    </a:p>
                  </a:txBody>
                  <a:tcPr marR="216000" anchor="ctr">
                    <a:lnL w="12700" cmpd="sng">
                      <a:noFill/>
                    </a:lnL>
                  </a:tcPr>
                </a:tc>
                <a:extLst>
                  <a:ext uri="{0D108BD9-81ED-4DB2-BD59-A6C34878D82A}">
                    <a16:rowId xmlns="" xmlns:a16="http://schemas.microsoft.com/office/drawing/2014/main" val="2831352631"/>
                  </a:ext>
                </a:extLst>
              </a:tr>
            </a:tbl>
          </a:graphicData>
        </a:graphic>
      </p:graphicFrame>
      <p:grpSp>
        <p:nvGrpSpPr>
          <p:cNvPr id="79875" name="Grouper 79874"/>
          <p:cNvGrpSpPr/>
          <p:nvPr/>
        </p:nvGrpSpPr>
        <p:grpSpPr>
          <a:xfrm>
            <a:off x="5181601" y="2728442"/>
            <a:ext cx="3424061" cy="3782816"/>
            <a:chOff x="5257800" y="2438400"/>
            <a:chExt cx="3582698" cy="3782816"/>
          </a:xfrm>
        </p:grpSpPr>
        <p:grpSp>
          <p:nvGrpSpPr>
            <p:cNvPr id="18" name="Grouper 17"/>
            <p:cNvGrpSpPr/>
            <p:nvPr/>
          </p:nvGrpSpPr>
          <p:grpSpPr>
            <a:xfrm>
              <a:off x="5410200" y="2438400"/>
              <a:ext cx="3430297" cy="3336300"/>
              <a:chOff x="5191703" y="2209800"/>
              <a:chExt cx="3430297" cy="3336300"/>
            </a:xfrm>
          </p:grpSpPr>
          <p:cxnSp>
            <p:nvCxnSpPr>
              <p:cNvPr id="19" name="Connecteur droit 18"/>
              <p:cNvCxnSpPr/>
              <p:nvPr/>
            </p:nvCxnSpPr>
            <p:spPr>
              <a:xfrm>
                <a:off x="7584115" y="2209800"/>
                <a:ext cx="0" cy="3291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Grouper 19"/>
              <p:cNvGrpSpPr/>
              <p:nvPr/>
            </p:nvGrpSpPr>
            <p:grpSpPr>
              <a:xfrm>
                <a:off x="5191703" y="5455500"/>
                <a:ext cx="3430297" cy="90600"/>
                <a:chOff x="5191703" y="5455500"/>
                <a:chExt cx="3430297" cy="90600"/>
              </a:xfrm>
            </p:grpSpPr>
            <p:cxnSp>
              <p:nvCxnSpPr>
                <p:cNvPr id="21" name="Connecteur droit 20"/>
                <p:cNvCxnSpPr/>
                <p:nvPr/>
              </p:nvCxnSpPr>
              <p:spPr>
                <a:xfrm>
                  <a:off x="5191703" y="5498862"/>
                  <a:ext cx="3430297" cy="18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6986012"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5191703"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8182220"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7584115"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p:nvCxnSpPr>
              <p:spPr>
                <a:xfrm>
                  <a:off x="5789806"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Connecteur droit 59"/>
                <p:cNvCxnSpPr/>
                <p:nvPr/>
              </p:nvCxnSpPr>
              <p:spPr>
                <a:xfrm>
                  <a:off x="6387909"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1" name="Grouper 40"/>
            <p:cNvGrpSpPr/>
            <p:nvPr/>
          </p:nvGrpSpPr>
          <p:grpSpPr>
            <a:xfrm>
              <a:off x="5257800" y="5744762"/>
              <a:ext cx="3582698" cy="476454"/>
              <a:chOff x="5180303" y="5533613"/>
              <a:chExt cx="3582698" cy="476454"/>
            </a:xfrm>
          </p:grpSpPr>
          <p:sp>
            <p:nvSpPr>
              <p:cNvPr id="42" name="ZoneTexte 41"/>
              <p:cNvSpPr txBox="1"/>
              <p:nvPr/>
            </p:nvSpPr>
            <p:spPr>
              <a:xfrm>
                <a:off x="5332703" y="5748457"/>
                <a:ext cx="2392412" cy="261610"/>
              </a:xfrm>
              <a:prstGeom prst="rect">
                <a:avLst/>
              </a:prstGeom>
              <a:noFill/>
            </p:spPr>
            <p:txBody>
              <a:bodyPr wrap="square" lIns="36000" rIns="36000" rtlCol="0">
                <a:spAutoFit/>
              </a:bodyPr>
              <a:lstStyle/>
              <a:p>
                <a:pPr algn="ctr"/>
                <a:r>
                  <a:rPr lang="en-CA" sz="1100" b="1" dirty="0"/>
                  <a:t>Combination Therapy Better</a:t>
                </a:r>
              </a:p>
            </p:txBody>
          </p:sp>
          <p:sp>
            <p:nvSpPr>
              <p:cNvPr id="43" name="ZoneTexte 42"/>
              <p:cNvSpPr txBox="1"/>
              <p:nvPr/>
            </p:nvSpPr>
            <p:spPr>
              <a:xfrm>
                <a:off x="7725115" y="5748457"/>
                <a:ext cx="1037886" cy="261610"/>
              </a:xfrm>
              <a:prstGeom prst="rect">
                <a:avLst/>
              </a:prstGeom>
              <a:noFill/>
            </p:spPr>
            <p:txBody>
              <a:bodyPr wrap="square" lIns="36000" rIns="36000" rtlCol="0">
                <a:spAutoFit/>
              </a:bodyPr>
              <a:lstStyle/>
              <a:p>
                <a:pPr algn="ctr"/>
                <a:r>
                  <a:rPr lang="en-CA" sz="1100" b="1" dirty="0"/>
                  <a:t>Add-on Better</a:t>
                </a:r>
              </a:p>
            </p:txBody>
          </p:sp>
          <p:grpSp>
            <p:nvGrpSpPr>
              <p:cNvPr id="44" name="Grouper 43"/>
              <p:cNvGrpSpPr/>
              <p:nvPr/>
            </p:nvGrpSpPr>
            <p:grpSpPr>
              <a:xfrm>
                <a:off x="5180303" y="5533613"/>
                <a:ext cx="3360586" cy="276999"/>
                <a:chOff x="5030968" y="5486400"/>
                <a:chExt cx="3360586" cy="276999"/>
              </a:xfrm>
            </p:grpSpPr>
            <p:sp>
              <p:nvSpPr>
                <p:cNvPr id="45" name="ZoneTexte 44"/>
                <p:cNvSpPr txBox="1"/>
                <p:nvPr/>
              </p:nvSpPr>
              <p:spPr>
                <a:xfrm>
                  <a:off x="5030968" y="5486400"/>
                  <a:ext cx="304800" cy="276999"/>
                </a:xfrm>
                <a:prstGeom prst="rect">
                  <a:avLst/>
                </a:prstGeom>
                <a:noFill/>
              </p:spPr>
              <p:txBody>
                <a:bodyPr wrap="square" lIns="36000" rIns="36000" rtlCol="0">
                  <a:spAutoFit/>
                </a:bodyPr>
                <a:lstStyle/>
                <a:p>
                  <a:pPr algn="ctr"/>
                  <a:r>
                    <a:rPr lang="fr-FR" sz="1200" dirty="0"/>
                    <a:t>0</a:t>
                  </a:r>
                </a:p>
              </p:txBody>
            </p:sp>
            <p:sp>
              <p:nvSpPr>
                <p:cNvPr id="46" name="ZoneTexte 45"/>
                <p:cNvSpPr txBox="1"/>
                <p:nvPr/>
              </p:nvSpPr>
              <p:spPr>
                <a:xfrm>
                  <a:off x="6731486" y="5486400"/>
                  <a:ext cx="505629" cy="276999"/>
                </a:xfrm>
                <a:prstGeom prst="rect">
                  <a:avLst/>
                </a:prstGeom>
                <a:noFill/>
              </p:spPr>
              <p:txBody>
                <a:bodyPr wrap="square" lIns="36000" rIns="36000" rtlCol="0">
                  <a:spAutoFit/>
                </a:bodyPr>
                <a:lstStyle/>
                <a:p>
                  <a:pPr algn="ctr"/>
                  <a:r>
                    <a:rPr lang="fr-FR" sz="1200" dirty="0"/>
                    <a:t>0.75</a:t>
                  </a:r>
                </a:p>
              </p:txBody>
            </p:sp>
            <p:sp>
              <p:nvSpPr>
                <p:cNvPr id="47" name="ZoneTexte 46"/>
                <p:cNvSpPr txBox="1"/>
                <p:nvPr/>
              </p:nvSpPr>
              <p:spPr>
                <a:xfrm>
                  <a:off x="7400720" y="5486400"/>
                  <a:ext cx="397566" cy="276999"/>
                </a:xfrm>
                <a:prstGeom prst="rect">
                  <a:avLst/>
                </a:prstGeom>
                <a:noFill/>
              </p:spPr>
              <p:txBody>
                <a:bodyPr wrap="square" lIns="36000" rIns="36000" rtlCol="0">
                  <a:spAutoFit/>
                </a:bodyPr>
                <a:lstStyle/>
                <a:p>
                  <a:pPr algn="ctr"/>
                  <a:r>
                    <a:rPr lang="fr-FR" sz="1200" dirty="0"/>
                    <a:t>1.00</a:t>
                  </a:r>
                </a:p>
              </p:txBody>
            </p:sp>
            <p:sp>
              <p:nvSpPr>
                <p:cNvPr id="49" name="ZoneTexte 48"/>
                <p:cNvSpPr txBox="1"/>
                <p:nvPr/>
              </p:nvSpPr>
              <p:spPr>
                <a:xfrm>
                  <a:off x="7984668" y="5486400"/>
                  <a:ext cx="406886" cy="276999"/>
                </a:xfrm>
                <a:prstGeom prst="rect">
                  <a:avLst/>
                </a:prstGeom>
                <a:noFill/>
              </p:spPr>
              <p:txBody>
                <a:bodyPr wrap="square" lIns="36000" rIns="36000" rtlCol="0">
                  <a:spAutoFit/>
                </a:bodyPr>
                <a:lstStyle/>
                <a:p>
                  <a:pPr algn="ctr"/>
                  <a:r>
                    <a:rPr lang="fr-FR" sz="1200" dirty="0"/>
                    <a:t>1.25</a:t>
                  </a:r>
                </a:p>
              </p:txBody>
            </p:sp>
            <p:sp>
              <p:nvSpPr>
                <p:cNvPr id="61" name="ZoneTexte 60"/>
                <p:cNvSpPr txBox="1"/>
                <p:nvPr/>
              </p:nvSpPr>
              <p:spPr>
                <a:xfrm>
                  <a:off x="5588486" y="5486400"/>
                  <a:ext cx="416615" cy="276999"/>
                </a:xfrm>
                <a:prstGeom prst="rect">
                  <a:avLst/>
                </a:prstGeom>
                <a:noFill/>
              </p:spPr>
              <p:txBody>
                <a:bodyPr wrap="square" lIns="36000" rIns="36000" rtlCol="0">
                  <a:spAutoFit/>
                </a:bodyPr>
                <a:lstStyle/>
                <a:p>
                  <a:pPr algn="ctr"/>
                  <a:r>
                    <a:rPr lang="fr-FR" sz="1200"/>
                    <a:t>0.25</a:t>
                  </a:r>
                  <a:endParaRPr lang="fr-FR" sz="1200" dirty="0"/>
                </a:p>
              </p:txBody>
            </p:sp>
            <p:sp>
              <p:nvSpPr>
                <p:cNvPr id="62" name="ZoneTexte 61"/>
                <p:cNvSpPr txBox="1"/>
                <p:nvPr/>
              </p:nvSpPr>
              <p:spPr>
                <a:xfrm>
                  <a:off x="6171266" y="5486400"/>
                  <a:ext cx="416615" cy="276999"/>
                </a:xfrm>
                <a:prstGeom prst="rect">
                  <a:avLst/>
                </a:prstGeom>
                <a:noFill/>
              </p:spPr>
              <p:txBody>
                <a:bodyPr wrap="square" lIns="36000" rIns="36000" rtlCol="0">
                  <a:spAutoFit/>
                </a:bodyPr>
                <a:lstStyle/>
                <a:p>
                  <a:pPr algn="ctr"/>
                  <a:r>
                    <a:rPr lang="fr-FR" sz="1200" dirty="0"/>
                    <a:t>0.5</a:t>
                  </a:r>
                </a:p>
              </p:txBody>
            </p:sp>
          </p:grpSp>
        </p:grpSp>
        <p:grpSp>
          <p:nvGrpSpPr>
            <p:cNvPr id="67" name="Grouper 66"/>
            <p:cNvGrpSpPr/>
            <p:nvPr/>
          </p:nvGrpSpPr>
          <p:grpSpPr>
            <a:xfrm>
              <a:off x="5688000" y="2592000"/>
              <a:ext cx="576020" cy="54000"/>
              <a:chOff x="11411978" y="756000"/>
              <a:chExt cx="576020" cy="54000"/>
            </a:xfrm>
          </p:grpSpPr>
          <p:grpSp>
            <p:nvGrpSpPr>
              <p:cNvPr id="8" name="Grouper 7"/>
              <p:cNvGrpSpPr/>
              <p:nvPr/>
            </p:nvGrpSpPr>
            <p:grpSpPr>
              <a:xfrm>
                <a:off x="11417021" y="756000"/>
                <a:ext cx="570977" cy="54000"/>
                <a:chOff x="7696200" y="2322000"/>
                <a:chExt cx="570977" cy="54000"/>
              </a:xfrm>
            </p:grpSpPr>
            <p:cxnSp>
              <p:nvCxnSpPr>
                <p:cNvPr id="39" name="Connecteur droit 38"/>
                <p:cNvCxnSpPr/>
                <p:nvPr/>
              </p:nvCxnSpPr>
              <p:spPr>
                <a:xfrm>
                  <a:off x="7696200" y="2349000"/>
                  <a:ext cx="5709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7894579"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4" name="Grouper 63"/>
              <p:cNvGrpSpPr/>
              <p:nvPr/>
            </p:nvGrpSpPr>
            <p:grpSpPr>
              <a:xfrm>
                <a:off x="11411978" y="756871"/>
                <a:ext cx="576020" cy="52259"/>
                <a:chOff x="11430000" y="609600"/>
                <a:chExt cx="399815" cy="54000"/>
              </a:xfrm>
            </p:grpSpPr>
            <p:cxnSp>
              <p:nvCxnSpPr>
                <p:cNvPr id="4" name="Connecteur droit 3"/>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Connecteur droit 65"/>
                <p:cNvCxnSpPr/>
                <p:nvPr/>
              </p:nvCxnSpPr>
              <p:spPr>
                <a:xfrm>
                  <a:off x="11829815"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3" name="Grouper 72"/>
            <p:cNvGrpSpPr/>
            <p:nvPr/>
          </p:nvGrpSpPr>
          <p:grpSpPr>
            <a:xfrm>
              <a:off x="6821077" y="2845725"/>
              <a:ext cx="1127847" cy="54000"/>
              <a:chOff x="11411992" y="756000"/>
              <a:chExt cx="1127847" cy="54000"/>
            </a:xfrm>
          </p:grpSpPr>
          <p:grpSp>
            <p:nvGrpSpPr>
              <p:cNvPr id="74" name="Grouper 73"/>
              <p:cNvGrpSpPr/>
              <p:nvPr/>
            </p:nvGrpSpPr>
            <p:grpSpPr>
              <a:xfrm>
                <a:off x="11417021" y="756000"/>
                <a:ext cx="1122818" cy="54000"/>
                <a:chOff x="7696200" y="2322000"/>
                <a:chExt cx="1122818" cy="54000"/>
              </a:xfrm>
            </p:grpSpPr>
            <p:cxnSp>
              <p:nvCxnSpPr>
                <p:cNvPr id="78" name="Connecteur droit 77"/>
                <p:cNvCxnSpPr/>
                <p:nvPr/>
              </p:nvCxnSpPr>
              <p:spPr>
                <a:xfrm>
                  <a:off x="7696200" y="2349000"/>
                  <a:ext cx="112281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8156513"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5" name="Grouper 74"/>
              <p:cNvGrpSpPr/>
              <p:nvPr/>
            </p:nvGrpSpPr>
            <p:grpSpPr>
              <a:xfrm>
                <a:off x="11411992" y="756871"/>
                <a:ext cx="1127847" cy="52259"/>
                <a:chOff x="11430000" y="609600"/>
                <a:chExt cx="782837" cy="54000"/>
              </a:xfrm>
            </p:grpSpPr>
            <p:cxnSp>
              <p:nvCxnSpPr>
                <p:cNvPr id="76" name="Connecteur droit 75"/>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necteur droit 76"/>
                <p:cNvCxnSpPr/>
                <p:nvPr/>
              </p:nvCxnSpPr>
              <p:spPr>
                <a:xfrm>
                  <a:off x="12212837"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2" name="Grouper 81"/>
            <p:cNvGrpSpPr/>
            <p:nvPr/>
          </p:nvGrpSpPr>
          <p:grpSpPr>
            <a:xfrm>
              <a:off x="6148915" y="3099450"/>
              <a:ext cx="1533075" cy="54000"/>
              <a:chOff x="11339991" y="756000"/>
              <a:chExt cx="1533075" cy="54000"/>
            </a:xfrm>
          </p:grpSpPr>
          <p:grpSp>
            <p:nvGrpSpPr>
              <p:cNvPr id="83" name="Grouper 82"/>
              <p:cNvGrpSpPr/>
              <p:nvPr/>
            </p:nvGrpSpPr>
            <p:grpSpPr>
              <a:xfrm>
                <a:off x="11339991" y="756000"/>
                <a:ext cx="1530000" cy="54000"/>
                <a:chOff x="7619170" y="2322000"/>
                <a:chExt cx="1530000" cy="54000"/>
              </a:xfrm>
            </p:grpSpPr>
            <p:cxnSp>
              <p:nvCxnSpPr>
                <p:cNvPr id="87" name="Connecteur droit 86"/>
                <p:cNvCxnSpPr/>
                <p:nvPr/>
              </p:nvCxnSpPr>
              <p:spPr>
                <a:xfrm>
                  <a:off x="7619170" y="2349000"/>
                  <a:ext cx="153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Rectangle 87"/>
                <p:cNvSpPr/>
                <p:nvPr/>
              </p:nvSpPr>
              <p:spPr>
                <a:xfrm>
                  <a:off x="8156513"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4" name="Grouper 83"/>
              <p:cNvGrpSpPr/>
              <p:nvPr/>
            </p:nvGrpSpPr>
            <p:grpSpPr>
              <a:xfrm>
                <a:off x="11339996" y="756871"/>
                <a:ext cx="1533070" cy="52259"/>
                <a:chOff x="11380041" y="609600"/>
                <a:chExt cx="1064103" cy="54000"/>
              </a:xfrm>
            </p:grpSpPr>
            <p:cxnSp>
              <p:nvCxnSpPr>
                <p:cNvPr id="85" name="Connecteur droit 84"/>
                <p:cNvCxnSpPr/>
                <p:nvPr/>
              </p:nvCxnSpPr>
              <p:spPr>
                <a:xfrm>
                  <a:off x="11380041"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Connecteur droit 85"/>
                <p:cNvCxnSpPr/>
                <p:nvPr/>
              </p:nvCxnSpPr>
              <p:spPr>
                <a:xfrm>
                  <a:off x="12444144"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91" name="Grouper 90"/>
            <p:cNvGrpSpPr/>
            <p:nvPr/>
          </p:nvGrpSpPr>
          <p:grpSpPr>
            <a:xfrm>
              <a:off x="6557072" y="3353175"/>
              <a:ext cx="772547" cy="54000"/>
              <a:chOff x="11411985" y="756000"/>
              <a:chExt cx="772547" cy="54000"/>
            </a:xfrm>
          </p:grpSpPr>
          <p:grpSp>
            <p:nvGrpSpPr>
              <p:cNvPr id="92" name="Grouper 91"/>
              <p:cNvGrpSpPr/>
              <p:nvPr/>
            </p:nvGrpSpPr>
            <p:grpSpPr>
              <a:xfrm>
                <a:off x="11417021" y="756000"/>
                <a:ext cx="767511" cy="54000"/>
                <a:chOff x="7696200" y="2322000"/>
                <a:chExt cx="767511" cy="54000"/>
              </a:xfrm>
            </p:grpSpPr>
            <p:cxnSp>
              <p:nvCxnSpPr>
                <p:cNvPr id="96" name="Connecteur droit 95"/>
                <p:cNvCxnSpPr/>
                <p:nvPr/>
              </p:nvCxnSpPr>
              <p:spPr>
                <a:xfrm>
                  <a:off x="7696200" y="2349000"/>
                  <a:ext cx="76751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8004815"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93" name="Grouper 92"/>
              <p:cNvGrpSpPr/>
              <p:nvPr/>
            </p:nvGrpSpPr>
            <p:grpSpPr>
              <a:xfrm>
                <a:off x="11411985" y="756871"/>
                <a:ext cx="772547" cy="52259"/>
                <a:chOff x="11430000" y="609600"/>
                <a:chExt cx="536224" cy="54000"/>
              </a:xfrm>
            </p:grpSpPr>
            <p:cxnSp>
              <p:nvCxnSpPr>
                <p:cNvPr id="94" name="Connecteur droit 93"/>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Connecteur droit 94"/>
                <p:cNvCxnSpPr/>
                <p:nvPr/>
              </p:nvCxnSpPr>
              <p:spPr>
                <a:xfrm>
                  <a:off x="11966224"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99" name="Grouper 98"/>
            <p:cNvGrpSpPr/>
            <p:nvPr/>
          </p:nvGrpSpPr>
          <p:grpSpPr>
            <a:xfrm>
              <a:off x="6654508" y="3606899"/>
              <a:ext cx="772547" cy="54000"/>
              <a:chOff x="11411985" y="756000"/>
              <a:chExt cx="772547" cy="54000"/>
            </a:xfrm>
          </p:grpSpPr>
          <p:grpSp>
            <p:nvGrpSpPr>
              <p:cNvPr id="100" name="Grouper 99"/>
              <p:cNvGrpSpPr/>
              <p:nvPr/>
            </p:nvGrpSpPr>
            <p:grpSpPr>
              <a:xfrm>
                <a:off x="11417021" y="756000"/>
                <a:ext cx="767511" cy="54000"/>
                <a:chOff x="7696200" y="2322000"/>
                <a:chExt cx="767511" cy="54000"/>
              </a:xfrm>
            </p:grpSpPr>
            <p:cxnSp>
              <p:nvCxnSpPr>
                <p:cNvPr id="104" name="Connecteur droit 103"/>
                <p:cNvCxnSpPr/>
                <p:nvPr/>
              </p:nvCxnSpPr>
              <p:spPr>
                <a:xfrm>
                  <a:off x="7696200" y="2349000"/>
                  <a:ext cx="76751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8004815"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1" name="Grouper 100"/>
              <p:cNvGrpSpPr/>
              <p:nvPr/>
            </p:nvGrpSpPr>
            <p:grpSpPr>
              <a:xfrm>
                <a:off x="11411985" y="756871"/>
                <a:ext cx="772547" cy="52259"/>
                <a:chOff x="11430000" y="609600"/>
                <a:chExt cx="536224" cy="54000"/>
              </a:xfrm>
            </p:grpSpPr>
            <p:cxnSp>
              <p:nvCxnSpPr>
                <p:cNvPr id="102" name="Connecteur droit 101"/>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Connecteur droit 102"/>
                <p:cNvCxnSpPr/>
                <p:nvPr/>
              </p:nvCxnSpPr>
              <p:spPr>
                <a:xfrm>
                  <a:off x="11966224"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06" name="Grouper 105"/>
            <p:cNvGrpSpPr/>
            <p:nvPr/>
          </p:nvGrpSpPr>
          <p:grpSpPr>
            <a:xfrm>
              <a:off x="5510524" y="4387033"/>
              <a:ext cx="782387" cy="54000"/>
              <a:chOff x="11411983" y="756000"/>
              <a:chExt cx="782387" cy="54000"/>
            </a:xfrm>
          </p:grpSpPr>
          <p:grpSp>
            <p:nvGrpSpPr>
              <p:cNvPr id="107" name="Grouper 106"/>
              <p:cNvGrpSpPr/>
              <p:nvPr/>
            </p:nvGrpSpPr>
            <p:grpSpPr>
              <a:xfrm>
                <a:off x="11417021" y="756000"/>
                <a:ext cx="777349" cy="54000"/>
                <a:chOff x="7696200" y="2322000"/>
                <a:chExt cx="777349" cy="54000"/>
              </a:xfrm>
            </p:grpSpPr>
            <p:cxnSp>
              <p:nvCxnSpPr>
                <p:cNvPr id="111" name="Connecteur droit 110"/>
                <p:cNvCxnSpPr/>
                <p:nvPr/>
              </p:nvCxnSpPr>
              <p:spPr>
                <a:xfrm>
                  <a:off x="7696200" y="2349000"/>
                  <a:ext cx="77734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Rectangle 111"/>
                <p:cNvSpPr/>
                <p:nvPr/>
              </p:nvSpPr>
              <p:spPr>
                <a:xfrm>
                  <a:off x="7854356"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8" name="Grouper 107"/>
              <p:cNvGrpSpPr/>
              <p:nvPr/>
            </p:nvGrpSpPr>
            <p:grpSpPr>
              <a:xfrm>
                <a:off x="11411983" y="756871"/>
                <a:ext cx="782387" cy="52259"/>
                <a:chOff x="11430000" y="609600"/>
                <a:chExt cx="543054" cy="54000"/>
              </a:xfrm>
            </p:grpSpPr>
            <p:cxnSp>
              <p:nvCxnSpPr>
                <p:cNvPr id="109" name="Connecteur droit 108"/>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Connecteur droit 109"/>
                <p:cNvCxnSpPr/>
                <p:nvPr/>
              </p:nvCxnSpPr>
              <p:spPr>
                <a:xfrm>
                  <a:off x="11973054"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5" name="Grouper 114"/>
            <p:cNvGrpSpPr/>
            <p:nvPr/>
          </p:nvGrpSpPr>
          <p:grpSpPr>
            <a:xfrm>
              <a:off x="6201778" y="4642825"/>
              <a:ext cx="1387145" cy="54000"/>
              <a:chOff x="11411998" y="756000"/>
              <a:chExt cx="1387145" cy="54000"/>
            </a:xfrm>
          </p:grpSpPr>
          <p:grpSp>
            <p:nvGrpSpPr>
              <p:cNvPr id="116" name="Grouper 115"/>
              <p:cNvGrpSpPr/>
              <p:nvPr/>
            </p:nvGrpSpPr>
            <p:grpSpPr>
              <a:xfrm>
                <a:off x="11417021" y="756000"/>
                <a:ext cx="1382122" cy="54000"/>
                <a:chOff x="7696200" y="2322000"/>
                <a:chExt cx="1382122" cy="54000"/>
              </a:xfrm>
            </p:grpSpPr>
            <p:cxnSp>
              <p:nvCxnSpPr>
                <p:cNvPr id="120" name="Connecteur droit 119"/>
                <p:cNvCxnSpPr/>
                <p:nvPr/>
              </p:nvCxnSpPr>
              <p:spPr>
                <a:xfrm>
                  <a:off x="7696200" y="2349000"/>
                  <a:ext cx="138212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1" name="Rectangle 120"/>
                <p:cNvSpPr/>
                <p:nvPr/>
              </p:nvSpPr>
              <p:spPr>
                <a:xfrm>
                  <a:off x="8196317"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17" name="Grouper 116"/>
              <p:cNvGrpSpPr/>
              <p:nvPr/>
            </p:nvGrpSpPr>
            <p:grpSpPr>
              <a:xfrm>
                <a:off x="11411998" y="756871"/>
                <a:ext cx="1387145" cy="52259"/>
                <a:chOff x="11430000" y="609600"/>
                <a:chExt cx="962815" cy="54000"/>
              </a:xfrm>
            </p:grpSpPr>
            <p:cxnSp>
              <p:nvCxnSpPr>
                <p:cNvPr id="118" name="Connecteur droit 117"/>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Connecteur droit 118"/>
                <p:cNvCxnSpPr/>
                <p:nvPr/>
              </p:nvCxnSpPr>
              <p:spPr>
                <a:xfrm>
                  <a:off x="12392815"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23" name="Grouper 122"/>
            <p:cNvGrpSpPr/>
            <p:nvPr/>
          </p:nvGrpSpPr>
          <p:grpSpPr>
            <a:xfrm>
              <a:off x="5771801" y="4898617"/>
              <a:ext cx="2375121" cy="54000"/>
              <a:chOff x="11339978" y="756000"/>
              <a:chExt cx="2375121" cy="54000"/>
            </a:xfrm>
          </p:grpSpPr>
          <p:grpSp>
            <p:nvGrpSpPr>
              <p:cNvPr id="124" name="Grouper 123"/>
              <p:cNvGrpSpPr/>
              <p:nvPr/>
            </p:nvGrpSpPr>
            <p:grpSpPr>
              <a:xfrm>
                <a:off x="11339991" y="756000"/>
                <a:ext cx="2375108" cy="54000"/>
                <a:chOff x="7619170" y="2322000"/>
                <a:chExt cx="2375108" cy="54000"/>
              </a:xfrm>
            </p:grpSpPr>
            <p:cxnSp>
              <p:nvCxnSpPr>
                <p:cNvPr id="128" name="Connecteur droit 127"/>
                <p:cNvCxnSpPr/>
                <p:nvPr/>
              </p:nvCxnSpPr>
              <p:spPr>
                <a:xfrm>
                  <a:off x="7619170" y="2349000"/>
                  <a:ext cx="23751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9" name="Rectangle 128"/>
                <p:cNvSpPr/>
                <p:nvPr/>
              </p:nvSpPr>
              <p:spPr>
                <a:xfrm>
                  <a:off x="8212274"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5" name="Grouper 124"/>
              <p:cNvGrpSpPr/>
              <p:nvPr/>
            </p:nvGrpSpPr>
            <p:grpSpPr>
              <a:xfrm>
                <a:off x="11339978" y="756860"/>
                <a:ext cx="2375121" cy="52258"/>
                <a:chOff x="11380041" y="609600"/>
                <a:chExt cx="1648572" cy="54000"/>
              </a:xfrm>
            </p:grpSpPr>
            <p:cxnSp>
              <p:nvCxnSpPr>
                <p:cNvPr id="126" name="Connecteur droit 125"/>
                <p:cNvCxnSpPr/>
                <p:nvPr/>
              </p:nvCxnSpPr>
              <p:spPr>
                <a:xfrm>
                  <a:off x="11380041"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Connecteur droit 126"/>
                <p:cNvCxnSpPr/>
                <p:nvPr/>
              </p:nvCxnSpPr>
              <p:spPr>
                <a:xfrm>
                  <a:off x="13028613"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32" name="Grouper 131"/>
            <p:cNvGrpSpPr/>
            <p:nvPr/>
          </p:nvGrpSpPr>
          <p:grpSpPr>
            <a:xfrm>
              <a:off x="6081850" y="5154409"/>
              <a:ext cx="950443" cy="54000"/>
              <a:chOff x="11411997" y="756000"/>
              <a:chExt cx="950443" cy="54000"/>
            </a:xfrm>
          </p:grpSpPr>
          <p:grpSp>
            <p:nvGrpSpPr>
              <p:cNvPr id="133" name="Grouper 132"/>
              <p:cNvGrpSpPr/>
              <p:nvPr/>
            </p:nvGrpSpPr>
            <p:grpSpPr>
              <a:xfrm>
                <a:off x="11417021" y="756000"/>
                <a:ext cx="945419" cy="54000"/>
                <a:chOff x="7696200" y="2322000"/>
                <a:chExt cx="945419" cy="54000"/>
              </a:xfrm>
            </p:grpSpPr>
            <p:cxnSp>
              <p:nvCxnSpPr>
                <p:cNvPr id="137" name="Connecteur droit 136"/>
                <p:cNvCxnSpPr/>
                <p:nvPr/>
              </p:nvCxnSpPr>
              <p:spPr>
                <a:xfrm>
                  <a:off x="7696200" y="2349000"/>
                  <a:ext cx="94541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Rectangle 137"/>
                <p:cNvSpPr/>
                <p:nvPr/>
              </p:nvSpPr>
              <p:spPr>
                <a:xfrm>
                  <a:off x="8047625"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34" name="Grouper 133"/>
              <p:cNvGrpSpPr/>
              <p:nvPr/>
            </p:nvGrpSpPr>
            <p:grpSpPr>
              <a:xfrm>
                <a:off x="11411997" y="756871"/>
                <a:ext cx="950443" cy="52259"/>
                <a:chOff x="11430000" y="609600"/>
                <a:chExt cx="659701" cy="54000"/>
              </a:xfrm>
            </p:grpSpPr>
            <p:cxnSp>
              <p:nvCxnSpPr>
                <p:cNvPr id="135" name="Connecteur droit 134"/>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Connecteur droit 135"/>
                <p:cNvCxnSpPr/>
                <p:nvPr/>
              </p:nvCxnSpPr>
              <p:spPr>
                <a:xfrm>
                  <a:off x="12089701"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40" name="Grouper 139"/>
            <p:cNvGrpSpPr/>
            <p:nvPr/>
          </p:nvGrpSpPr>
          <p:grpSpPr>
            <a:xfrm>
              <a:off x="6099505" y="5410200"/>
              <a:ext cx="967413" cy="54000"/>
              <a:chOff x="11411993" y="756000"/>
              <a:chExt cx="967413" cy="54000"/>
            </a:xfrm>
          </p:grpSpPr>
          <p:grpSp>
            <p:nvGrpSpPr>
              <p:cNvPr id="141" name="Grouper 140"/>
              <p:cNvGrpSpPr/>
              <p:nvPr/>
            </p:nvGrpSpPr>
            <p:grpSpPr>
              <a:xfrm>
                <a:off x="11417021" y="756000"/>
                <a:ext cx="962385" cy="54000"/>
                <a:chOff x="7696200" y="2322000"/>
                <a:chExt cx="962385" cy="54000"/>
              </a:xfrm>
            </p:grpSpPr>
            <p:cxnSp>
              <p:nvCxnSpPr>
                <p:cNvPr id="145" name="Connecteur droit 144"/>
                <p:cNvCxnSpPr/>
                <p:nvPr/>
              </p:nvCxnSpPr>
              <p:spPr>
                <a:xfrm>
                  <a:off x="7696200" y="2349000"/>
                  <a:ext cx="9623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Rectangle 145"/>
                <p:cNvSpPr/>
                <p:nvPr/>
              </p:nvSpPr>
              <p:spPr>
                <a:xfrm>
                  <a:off x="8064585"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42" name="Grouper 141"/>
              <p:cNvGrpSpPr/>
              <p:nvPr/>
            </p:nvGrpSpPr>
            <p:grpSpPr>
              <a:xfrm>
                <a:off x="11411993" y="756871"/>
                <a:ext cx="967413" cy="52259"/>
                <a:chOff x="11430000" y="609600"/>
                <a:chExt cx="671480" cy="54000"/>
              </a:xfrm>
            </p:grpSpPr>
            <p:cxnSp>
              <p:nvCxnSpPr>
                <p:cNvPr id="143" name="Connecteur droit 142"/>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Connecteur droit 143"/>
                <p:cNvCxnSpPr/>
                <p:nvPr/>
              </p:nvCxnSpPr>
              <p:spPr>
                <a:xfrm>
                  <a:off x="1210148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2" name="Titre 1"/>
          <p:cNvSpPr>
            <a:spLocks noGrp="1"/>
          </p:cNvSpPr>
          <p:nvPr>
            <p:ph type="title"/>
          </p:nvPr>
        </p:nvSpPr>
        <p:spPr>
          <a:xfrm>
            <a:off x="628650" y="859848"/>
            <a:ext cx="7886700" cy="861530"/>
          </a:xfrm>
        </p:spPr>
        <p:txBody>
          <a:bodyPr>
            <a:noAutofit/>
          </a:bodyPr>
          <a:lstStyle/>
          <a:p>
            <a:r>
              <a:rPr lang="fr-FR" dirty="0"/>
              <a:t>Initial </a:t>
            </a:r>
            <a:r>
              <a:rPr lang="fr-FR" dirty="0" err="1"/>
              <a:t>Combination</a:t>
            </a:r>
            <a:r>
              <a:rPr lang="fr-FR" dirty="0"/>
              <a:t> </a:t>
            </a:r>
            <a:r>
              <a:rPr lang="fr-FR" dirty="0" err="1"/>
              <a:t>Therapy</a:t>
            </a:r>
            <a:r>
              <a:rPr lang="fr-FR" dirty="0"/>
              <a:t/>
            </a:r>
            <a:br>
              <a:rPr lang="fr-FR" dirty="0"/>
            </a:br>
            <a:r>
              <a:rPr lang="fr-FR" dirty="0" err="1"/>
              <a:t>Reduces</a:t>
            </a:r>
            <a:r>
              <a:rPr lang="fr-FR" dirty="0"/>
              <a:t> CV </a:t>
            </a:r>
            <a:r>
              <a:rPr lang="fr-FR" dirty="0" err="1"/>
              <a:t>Risk</a:t>
            </a:r>
            <a:r>
              <a:rPr lang="fr-FR" dirty="0"/>
              <a:t> (</a:t>
            </a:r>
            <a:r>
              <a:rPr lang="fr-FR" dirty="0" err="1"/>
              <a:t>observational</a:t>
            </a:r>
            <a:r>
              <a:rPr lang="fr-FR" dirty="0"/>
              <a:t> </a:t>
            </a:r>
            <a:r>
              <a:rPr lang="fr-FR" dirty="0" err="1"/>
              <a:t>study</a:t>
            </a:r>
            <a:r>
              <a:rPr lang="fr-FR" dirty="0"/>
              <a:t>)</a:t>
            </a:r>
          </a:p>
        </p:txBody>
      </p:sp>
      <p:sp>
        <p:nvSpPr>
          <p:cNvPr id="98"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Gradman</a:t>
            </a:r>
            <a:r>
              <a:rPr lang="fr-FR" altLang="en-US" sz="1200" dirty="0">
                <a:ea typeface="MS PGothic" panose="020B0600070205080204" pitchFamily="34" charset="-128"/>
                <a:cs typeface="Helvetica"/>
              </a:rPr>
              <a:t> AH, et al. </a:t>
            </a:r>
            <a:r>
              <a:rPr lang="fr-FR" altLang="en-US" sz="1200" i="1" dirty="0">
                <a:ea typeface="MS PGothic" panose="020B0600070205080204" pitchFamily="34" charset="-128"/>
                <a:cs typeface="Helvetica"/>
              </a:rPr>
              <a:t>Hypertension</a:t>
            </a:r>
            <a:r>
              <a:rPr lang="fr-FR" altLang="en-US" sz="1200" dirty="0">
                <a:ea typeface="MS PGothic" panose="020B0600070205080204" pitchFamily="34" charset="-128"/>
                <a:cs typeface="Helvetica"/>
              </a:rPr>
              <a:t> 2013;61(2):309-18</a:t>
            </a:r>
          </a:p>
        </p:txBody>
      </p:sp>
    </p:spTree>
    <p:extLst>
      <p:ext uri="{BB962C8B-B14F-4D97-AF65-F5344CB8AC3E}">
        <p14:creationId xmlns:p14="http://schemas.microsoft.com/office/powerpoint/2010/main" val="19304987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35525" y="2546816"/>
            <a:ext cx="8686800" cy="3990093"/>
          </a:xfrm>
        </p:spPr>
        <p:txBody>
          <a:bodyPr>
            <a:normAutofit/>
          </a:bodyPr>
          <a:lstStyle/>
          <a:p>
            <a:pPr marL="0" indent="0" algn="ctr">
              <a:buNone/>
            </a:pPr>
            <a:r>
              <a:rPr lang="en-US" sz="2400" b="1" dirty="0"/>
              <a:t>2 key studies establishing the utility of SPCs as first line:</a:t>
            </a:r>
          </a:p>
          <a:p>
            <a:pPr marL="57150" indent="0" algn="ctr">
              <a:buNone/>
            </a:pPr>
            <a:endParaRPr lang="en-US" sz="2200" dirty="0"/>
          </a:p>
          <a:p>
            <a:pPr marL="57150" indent="0" algn="ctr">
              <a:buNone/>
            </a:pPr>
            <a:r>
              <a:rPr lang="en-US" sz="2200" dirty="0"/>
              <a:t>HOPE-3. </a:t>
            </a:r>
            <a:r>
              <a:rPr lang="en-US" sz="2200" i="1" dirty="0"/>
              <a:t>N </a:t>
            </a:r>
            <a:r>
              <a:rPr lang="en-US" sz="2200" i="1" dirty="0" err="1"/>
              <a:t>Engl</a:t>
            </a:r>
            <a:r>
              <a:rPr lang="en-US" sz="2200" i="1" dirty="0"/>
              <a:t> J Med</a:t>
            </a:r>
            <a:r>
              <a:rPr lang="en-US" sz="2200" dirty="0"/>
              <a:t> 2016;374(21):2009-20</a:t>
            </a:r>
            <a:endParaRPr lang="en-US" sz="2200" dirty="0">
              <a:solidFill>
                <a:srgbClr val="C00000"/>
              </a:solidFill>
            </a:endParaRPr>
          </a:p>
          <a:p>
            <a:pPr marL="440055" lvl="1" indent="0" algn="ctr">
              <a:buNone/>
            </a:pPr>
            <a:r>
              <a:rPr lang="en-US" sz="2200" dirty="0">
                <a:solidFill>
                  <a:srgbClr val="C00000"/>
                </a:solidFill>
              </a:rPr>
              <a:t>Pivotal study demonstrating the superiority of an SPC </a:t>
            </a:r>
            <a:br>
              <a:rPr lang="en-US" sz="2200" dirty="0">
                <a:solidFill>
                  <a:srgbClr val="C00000"/>
                </a:solidFill>
              </a:rPr>
            </a:br>
            <a:r>
              <a:rPr lang="en-US" sz="2200" dirty="0">
                <a:solidFill>
                  <a:srgbClr val="C00000"/>
                </a:solidFill>
              </a:rPr>
              <a:t>(ARB/diuretic)  vs.  Placebo</a:t>
            </a:r>
          </a:p>
          <a:p>
            <a:pPr marL="440055" lvl="1" indent="0" algn="ctr">
              <a:buNone/>
            </a:pPr>
            <a:endParaRPr lang="en-US" sz="2200" dirty="0">
              <a:solidFill>
                <a:srgbClr val="C00000"/>
              </a:solidFill>
            </a:endParaRPr>
          </a:p>
          <a:p>
            <a:pPr marL="440055" lvl="1" indent="0" algn="ctr">
              <a:buNone/>
            </a:pPr>
            <a:r>
              <a:rPr lang="en-US" sz="2200" dirty="0"/>
              <a:t>ACCOMPLISH. </a:t>
            </a:r>
            <a:r>
              <a:rPr lang="en-US" sz="2200" i="1" dirty="0"/>
              <a:t>N </a:t>
            </a:r>
            <a:r>
              <a:rPr lang="en-US" sz="2200" i="1" dirty="0" err="1"/>
              <a:t>Engl</a:t>
            </a:r>
            <a:r>
              <a:rPr lang="en-US" sz="2200" i="1" dirty="0"/>
              <a:t> J Med</a:t>
            </a:r>
            <a:r>
              <a:rPr lang="en-US" sz="2200" dirty="0"/>
              <a:t> 2008;359(23):2417-28</a:t>
            </a:r>
            <a:br>
              <a:rPr lang="en-US" sz="2200" dirty="0"/>
            </a:br>
            <a:r>
              <a:rPr lang="en-US" sz="2200" dirty="0">
                <a:solidFill>
                  <a:srgbClr val="C00000"/>
                </a:solidFill>
              </a:rPr>
              <a:t>Demonstration of efficacy of ACEI/CCB SPC vs. active control</a:t>
            </a:r>
          </a:p>
        </p:txBody>
      </p:sp>
      <p:sp>
        <p:nvSpPr>
          <p:cNvPr id="3" name="Titre 2"/>
          <p:cNvSpPr>
            <a:spLocks noGrp="1"/>
          </p:cNvSpPr>
          <p:nvPr>
            <p:ph type="title"/>
          </p:nvPr>
        </p:nvSpPr>
        <p:spPr>
          <a:xfrm>
            <a:off x="628650" y="1080000"/>
            <a:ext cx="7886700" cy="861530"/>
          </a:xfrm>
        </p:spPr>
        <p:txBody>
          <a:bodyPr>
            <a:noAutofit/>
          </a:bodyPr>
          <a:lstStyle/>
          <a:p>
            <a:r>
              <a:rPr lang="fr-FR" dirty="0"/>
              <a:t>SPC </a:t>
            </a:r>
            <a:r>
              <a:rPr lang="fr-FR" dirty="0" err="1"/>
              <a:t>Combining</a:t>
            </a:r>
            <a:r>
              <a:rPr lang="fr-FR" dirty="0"/>
              <a:t> an ACEI/ARB </a:t>
            </a:r>
            <a:br>
              <a:rPr lang="fr-FR" dirty="0"/>
            </a:br>
            <a:r>
              <a:rPr lang="fr-FR" dirty="0" err="1"/>
              <a:t>With</a:t>
            </a:r>
            <a:r>
              <a:rPr lang="fr-FR" dirty="0"/>
              <a:t> CCB/</a:t>
            </a:r>
            <a:r>
              <a:rPr lang="fr-FR" dirty="0" err="1"/>
              <a:t>Diuretic</a:t>
            </a:r>
            <a:r>
              <a:rPr lang="fr-FR" dirty="0"/>
              <a:t> as First Line </a:t>
            </a:r>
            <a:r>
              <a:rPr lang="fr-FR" dirty="0" err="1"/>
              <a:t>Rx</a:t>
            </a:r>
            <a:endParaRPr lang="fr-FR" dirty="0"/>
          </a:p>
        </p:txBody>
      </p:sp>
    </p:spTree>
    <p:extLst>
      <p:ext uri="{BB962C8B-B14F-4D97-AF65-F5344CB8AC3E}">
        <p14:creationId xmlns:p14="http://schemas.microsoft.com/office/powerpoint/2010/main" val="38221380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28650" y="3657600"/>
            <a:ext cx="7886700" cy="2971800"/>
          </a:xfrm>
        </p:spPr>
        <p:txBody>
          <a:bodyPr>
            <a:noAutofit/>
          </a:bodyPr>
          <a:lstStyle/>
          <a:p>
            <a:pPr>
              <a:spcBef>
                <a:spcPts val="900"/>
              </a:spcBef>
            </a:pPr>
            <a:r>
              <a:rPr lang="en-US" sz="1800" b="1" dirty="0"/>
              <a:t>Design:</a:t>
            </a:r>
            <a:r>
              <a:rPr lang="en-US" sz="1800" dirty="0"/>
              <a:t> 2x2 factorial RCT (double-blind)</a:t>
            </a:r>
          </a:p>
          <a:p>
            <a:pPr>
              <a:spcBef>
                <a:spcPts val="900"/>
              </a:spcBef>
            </a:pPr>
            <a:r>
              <a:rPr lang="en-US" sz="1800" b="1" dirty="0"/>
              <a:t>Population: </a:t>
            </a:r>
            <a:r>
              <a:rPr lang="en-US" sz="1800" dirty="0"/>
              <a:t>intermediate-risk (no CVD); 22% had BP Rx at baseline; n=12,705</a:t>
            </a:r>
          </a:p>
          <a:p>
            <a:pPr>
              <a:spcBef>
                <a:spcPts val="900"/>
              </a:spcBef>
            </a:pPr>
            <a:r>
              <a:rPr lang="en-US" sz="1800" b="1" dirty="0"/>
              <a:t>Intervention:</a:t>
            </a:r>
            <a:r>
              <a:rPr lang="en-US" sz="1800" dirty="0"/>
              <a:t> candesartan 16 mg/d plus HCTZ 12.5 mg/d </a:t>
            </a:r>
            <a:br>
              <a:rPr lang="en-US" sz="1800" dirty="0"/>
            </a:br>
            <a:r>
              <a:rPr lang="en-US" sz="1800" dirty="0"/>
              <a:t>vs. candesartan 16 mg/d plus placebo</a:t>
            </a:r>
          </a:p>
          <a:p>
            <a:pPr>
              <a:spcBef>
                <a:spcPts val="900"/>
              </a:spcBef>
            </a:pPr>
            <a:r>
              <a:rPr lang="en-US" sz="1800" b="1" dirty="0"/>
              <a:t>1°</a:t>
            </a:r>
            <a:r>
              <a:rPr lang="en-US" sz="1800" dirty="0"/>
              <a:t> </a:t>
            </a:r>
            <a:r>
              <a:rPr lang="en-US" sz="1800" b="1" dirty="0"/>
              <a:t>outcomes:</a:t>
            </a:r>
            <a:r>
              <a:rPr lang="en-US" sz="1800" dirty="0"/>
              <a:t> overall, no significant differences in first (p=0.40) </a:t>
            </a:r>
            <a:br>
              <a:rPr lang="en-US" sz="1800" dirty="0"/>
            </a:br>
            <a:r>
              <a:rPr lang="en-US" sz="1800" dirty="0"/>
              <a:t>or the second co-primary outcomes (p=0.51)</a:t>
            </a:r>
          </a:p>
          <a:p>
            <a:pPr lvl="1">
              <a:spcBef>
                <a:spcPts val="300"/>
              </a:spcBef>
            </a:pPr>
            <a:r>
              <a:rPr lang="en-US" sz="1600" dirty="0"/>
              <a:t>coprimary #1: CV death, nonfatal MI, or nonfatal stroke</a:t>
            </a:r>
          </a:p>
          <a:p>
            <a:pPr lvl="1">
              <a:spcBef>
                <a:spcPts val="300"/>
              </a:spcBef>
            </a:pPr>
            <a:r>
              <a:rPr lang="en-US" sz="1600" dirty="0"/>
              <a:t>coprimary #2:  #1 plus resuscitated cardiac arrest, HF, revascularization</a:t>
            </a:r>
          </a:p>
        </p:txBody>
      </p:sp>
      <p:pic>
        <p:nvPicPr>
          <p:cNvPr id="5" name="Picture 4" descr="Screen Shot 2016-10-06 at 9.26.31 PM.png"/>
          <p:cNvPicPr>
            <a:picLocks noChangeAspect="1"/>
          </p:cNvPicPr>
          <p:nvPr/>
        </p:nvPicPr>
        <p:blipFill>
          <a:blip r:embed="rId3" cstate="print"/>
          <a:srcRect/>
          <a:stretch>
            <a:fillRect/>
          </a:stretch>
        </p:blipFill>
        <p:spPr>
          <a:xfrm>
            <a:off x="1295400" y="1219200"/>
            <a:ext cx="6629400" cy="2165044"/>
          </a:xfrm>
          <a:prstGeom prst="rect">
            <a:avLst/>
          </a:prstGeom>
        </p:spPr>
      </p:pic>
      <p:sp>
        <p:nvSpPr>
          <p:cNvPr id="2" name="TextBox 1"/>
          <p:cNvSpPr txBox="1"/>
          <p:nvPr/>
        </p:nvSpPr>
        <p:spPr>
          <a:xfrm>
            <a:off x="7543800" y="533400"/>
            <a:ext cx="1371600" cy="523220"/>
          </a:xfrm>
          <a:prstGeom prst="rect">
            <a:avLst/>
          </a:prstGeom>
          <a:noFill/>
          <a:ln w="28575">
            <a:solidFill>
              <a:schemeClr val="tx2"/>
            </a:solidFill>
          </a:ln>
        </p:spPr>
        <p:txBody>
          <a:bodyPr wrap="square" rtlCol="0">
            <a:spAutoFit/>
          </a:bodyPr>
          <a:lstStyle/>
          <a:p>
            <a:pPr algn="ctr"/>
            <a:r>
              <a:rPr lang="en-US" sz="2800" b="1" dirty="0"/>
              <a:t>HOPE-3</a:t>
            </a:r>
          </a:p>
        </p:txBody>
      </p:sp>
    </p:spTree>
    <p:extLst>
      <p:ext uri="{BB962C8B-B14F-4D97-AF65-F5344CB8AC3E}">
        <p14:creationId xmlns:p14="http://schemas.microsoft.com/office/powerpoint/2010/main" val="16136993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10-12 at 12.07.01 AM.png"/>
          <p:cNvPicPr>
            <a:picLocks noChangeAspect="1"/>
          </p:cNvPicPr>
          <p:nvPr/>
        </p:nvPicPr>
        <p:blipFill rotWithShape="1">
          <a:blip r:embed="rId3" cstate="print"/>
          <a:srcRect l="983" t="2824" r="2638" b="2576"/>
          <a:stretch/>
        </p:blipFill>
        <p:spPr>
          <a:xfrm>
            <a:off x="827773" y="1295400"/>
            <a:ext cx="7478027" cy="5105400"/>
          </a:xfrm>
          <a:prstGeom prst="rect">
            <a:avLst/>
          </a:prstGeom>
        </p:spPr>
      </p:pic>
      <p:sp>
        <p:nvSpPr>
          <p:cNvPr id="8" name="Oval 7"/>
          <p:cNvSpPr/>
          <p:nvPr/>
        </p:nvSpPr>
        <p:spPr>
          <a:xfrm>
            <a:off x="5257800" y="2819400"/>
            <a:ext cx="987920" cy="19758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a:endParaRPr>
          </a:p>
        </p:txBody>
      </p:sp>
      <p:sp>
        <p:nvSpPr>
          <p:cNvPr id="10" name="Oval 9"/>
          <p:cNvSpPr/>
          <p:nvPr/>
        </p:nvSpPr>
        <p:spPr>
          <a:xfrm>
            <a:off x="5336680" y="5441216"/>
            <a:ext cx="987920" cy="19758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a:endParaRPr>
          </a:p>
        </p:txBody>
      </p:sp>
      <p:sp>
        <p:nvSpPr>
          <p:cNvPr id="9" name="TextBox 1"/>
          <p:cNvSpPr txBox="1"/>
          <p:nvPr/>
        </p:nvSpPr>
        <p:spPr>
          <a:xfrm>
            <a:off x="7543800" y="533400"/>
            <a:ext cx="1371600" cy="523220"/>
          </a:xfrm>
          <a:prstGeom prst="rect">
            <a:avLst/>
          </a:prstGeom>
          <a:noFill/>
          <a:ln w="28575">
            <a:solidFill>
              <a:schemeClr val="tx2"/>
            </a:solidFill>
          </a:ln>
        </p:spPr>
        <p:txBody>
          <a:bodyPr wrap="square" rtlCol="0">
            <a:spAutoFit/>
          </a:bodyPr>
          <a:lstStyle/>
          <a:p>
            <a:pPr algn="ctr" defTabSz="914400"/>
            <a:r>
              <a:rPr lang="en-US" sz="2800" b="1" dirty="0">
                <a:solidFill>
                  <a:srgbClr val="000000"/>
                </a:solidFill>
                <a:latin typeface="Calibri"/>
              </a:rPr>
              <a:t>HOPE-3</a:t>
            </a:r>
          </a:p>
        </p:txBody>
      </p:sp>
      <p:sp>
        <p:nvSpPr>
          <p:cNvPr id="11"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defTabSz="914400">
              <a:defRPr/>
            </a:pPr>
            <a:r>
              <a:rPr lang="is-IS" altLang="en-US" sz="1200" dirty="0">
                <a:solidFill>
                  <a:srgbClr val="000000"/>
                </a:solidFill>
                <a:latin typeface="Calibri"/>
                <a:ea typeface="MS PGothic" panose="020B0600070205080204" pitchFamily="34" charset="-128"/>
                <a:cs typeface="Helvetica"/>
              </a:rPr>
              <a:t/>
            </a:r>
            <a:br>
              <a:rPr lang="is-IS" altLang="en-US" sz="1200" dirty="0">
                <a:solidFill>
                  <a:srgbClr val="000000"/>
                </a:solidFill>
                <a:latin typeface="Calibri"/>
                <a:ea typeface="MS PGothic" panose="020B0600070205080204" pitchFamily="34" charset="-128"/>
                <a:cs typeface="Helvetica"/>
              </a:rPr>
            </a:br>
            <a:r>
              <a:rPr lang="is-IS" altLang="en-US" sz="1200" dirty="0">
                <a:solidFill>
                  <a:srgbClr val="000000"/>
                </a:solidFill>
                <a:latin typeface="Calibri"/>
                <a:ea typeface="MS PGothic" panose="020B0600070205080204" pitchFamily="34" charset="-128"/>
                <a:cs typeface="Helvetica"/>
              </a:rPr>
              <a:t>HOPE-3. </a:t>
            </a:r>
            <a:r>
              <a:rPr lang="is-IS" altLang="en-US" sz="1200" i="1" dirty="0">
                <a:solidFill>
                  <a:srgbClr val="000000"/>
                </a:solidFill>
                <a:latin typeface="Calibri"/>
                <a:ea typeface="MS PGothic" panose="020B0600070205080204" pitchFamily="34" charset="-128"/>
                <a:cs typeface="Helvetica"/>
              </a:rPr>
              <a:t>N Engl J Med </a:t>
            </a:r>
            <a:r>
              <a:rPr lang="is-IS" altLang="en-US" sz="1200" dirty="0">
                <a:solidFill>
                  <a:srgbClr val="000000"/>
                </a:solidFill>
                <a:latin typeface="Calibri"/>
                <a:ea typeface="MS PGothic" panose="020B0600070205080204" pitchFamily="34" charset="-128"/>
                <a:cs typeface="Helvetica"/>
              </a:rPr>
              <a:t>2016;374(21):2009-20</a:t>
            </a:r>
          </a:p>
        </p:txBody>
      </p:sp>
      <p:sp>
        <p:nvSpPr>
          <p:cNvPr id="2" name="ZoneTexte 1"/>
          <p:cNvSpPr txBox="1"/>
          <p:nvPr/>
        </p:nvSpPr>
        <p:spPr>
          <a:xfrm>
            <a:off x="1905000" y="762000"/>
            <a:ext cx="5486400" cy="461665"/>
          </a:xfrm>
          <a:prstGeom prst="rect">
            <a:avLst/>
          </a:prstGeom>
          <a:noFill/>
        </p:spPr>
        <p:txBody>
          <a:bodyPr wrap="square" rtlCol="0">
            <a:spAutoFit/>
          </a:bodyPr>
          <a:lstStyle/>
          <a:p>
            <a:pPr algn="ctr" defTabSz="914400"/>
            <a:r>
              <a:rPr lang="fr-CA" sz="2400" dirty="0" err="1">
                <a:solidFill>
                  <a:srgbClr val="A01A23"/>
                </a:solidFill>
                <a:latin typeface="Calibri"/>
              </a:rPr>
              <a:t>Outcome</a:t>
            </a:r>
            <a:r>
              <a:rPr lang="fr-CA" sz="2400" dirty="0">
                <a:solidFill>
                  <a:srgbClr val="A01A23"/>
                </a:solidFill>
                <a:latin typeface="Calibri"/>
              </a:rPr>
              <a:t> -</a:t>
            </a:r>
            <a:r>
              <a:rPr lang="fr-CA" sz="2400" dirty="0">
                <a:solidFill>
                  <a:srgbClr val="00B0F0"/>
                </a:solidFill>
                <a:latin typeface="Calibri"/>
              </a:rPr>
              <a:t> </a:t>
            </a:r>
            <a:r>
              <a:rPr lang="fr-CA" sz="2400" dirty="0">
                <a:solidFill>
                  <a:srgbClr val="A01A23"/>
                </a:solidFill>
                <a:latin typeface="Calibri"/>
              </a:rPr>
              <a:t>as </a:t>
            </a:r>
            <a:r>
              <a:rPr lang="fr-CA" sz="2400" dirty="0" err="1">
                <a:solidFill>
                  <a:srgbClr val="A01A23"/>
                </a:solidFill>
                <a:latin typeface="Calibri"/>
              </a:rPr>
              <a:t>Tertiles</a:t>
            </a:r>
            <a:r>
              <a:rPr lang="fr-CA" sz="2400" dirty="0">
                <a:solidFill>
                  <a:srgbClr val="A01A23"/>
                </a:solidFill>
                <a:latin typeface="Calibri"/>
              </a:rPr>
              <a:t> of Initial BP</a:t>
            </a:r>
          </a:p>
        </p:txBody>
      </p:sp>
    </p:spTree>
    <p:extLst>
      <p:ext uri="{BB962C8B-B14F-4D97-AF65-F5344CB8AC3E}">
        <p14:creationId xmlns:p14="http://schemas.microsoft.com/office/powerpoint/2010/main" val="7933048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r 1"/>
          <p:cNvGrpSpPr/>
          <p:nvPr/>
        </p:nvGrpSpPr>
        <p:grpSpPr>
          <a:xfrm>
            <a:off x="1295401" y="1143000"/>
            <a:ext cx="6589898" cy="2286000"/>
            <a:chOff x="1295401" y="1143000"/>
            <a:chExt cx="6589898" cy="2286000"/>
          </a:xfrm>
        </p:grpSpPr>
        <p:pic>
          <p:nvPicPr>
            <p:cNvPr id="6" name="Picture 5" descr="Screen Shot 2016-10-12 at 12.16.56 AM.png"/>
            <p:cNvPicPr>
              <a:picLocks noChangeAspect="1"/>
            </p:cNvPicPr>
            <p:nvPr/>
          </p:nvPicPr>
          <p:blipFill rotWithShape="1">
            <a:blip r:embed="rId3" cstate="print"/>
            <a:srcRect b="45455"/>
            <a:stretch/>
          </p:blipFill>
          <p:spPr>
            <a:xfrm>
              <a:off x="1295401" y="1143000"/>
              <a:ext cx="6589898" cy="1371600"/>
            </a:xfrm>
            <a:prstGeom prst="rect">
              <a:avLst/>
            </a:prstGeom>
          </p:spPr>
        </p:pic>
        <p:pic>
          <p:nvPicPr>
            <p:cNvPr id="11" name="Picture 5" descr="Screen Shot 2016-10-12 at 12.16.56 AM.png"/>
            <p:cNvPicPr>
              <a:picLocks noChangeAspect="1"/>
            </p:cNvPicPr>
            <p:nvPr/>
          </p:nvPicPr>
          <p:blipFill rotWithShape="1">
            <a:blip r:embed="rId3" cstate="print"/>
            <a:srcRect t="66667"/>
            <a:stretch/>
          </p:blipFill>
          <p:spPr>
            <a:xfrm>
              <a:off x="1295401" y="2590800"/>
              <a:ext cx="6589898" cy="838200"/>
            </a:xfrm>
            <a:prstGeom prst="rect">
              <a:avLst/>
            </a:prstGeom>
          </p:spPr>
        </p:pic>
      </p:grpSp>
      <p:sp>
        <p:nvSpPr>
          <p:cNvPr id="13" name="Content Placeholder 6"/>
          <p:cNvSpPr txBox="1">
            <a:spLocks/>
          </p:cNvSpPr>
          <p:nvPr/>
        </p:nvSpPr>
        <p:spPr>
          <a:xfrm>
            <a:off x="628650" y="3657600"/>
            <a:ext cx="7886700" cy="2971800"/>
          </a:xfrm>
          <a:prstGeom prst="rect">
            <a:avLst/>
          </a:prstGeom>
        </p:spPr>
        <p:txBody>
          <a:bodyPr vert="horz" lIns="91440" tIns="45720" rIns="91440" bIns="45720" rtlCol="0" anchor="t">
            <a:noAutofit/>
          </a:bodyPr>
          <a:lstStyle>
            <a:lvl1pPr marL="323850" indent="-323850" algn="l" defTabSz="914400" rtl="0" eaLnBrk="1" latinLnBrk="0" hangingPunct="1">
              <a:lnSpc>
                <a:spcPct val="100000"/>
              </a:lnSpc>
              <a:spcBef>
                <a:spcPts val="600"/>
              </a:spcBef>
              <a:spcAft>
                <a:spcPts val="300"/>
              </a:spcAft>
              <a:buClr>
                <a:schemeClr val="accent1"/>
              </a:buClr>
              <a:buFont typeface="Arial" panose="020B0604020202020204" pitchFamily="34" charset="0"/>
              <a:buChar char="•"/>
              <a:tabLst/>
              <a:defRPr sz="2600" kern="1200">
                <a:solidFill>
                  <a:schemeClr val="tx1"/>
                </a:solidFill>
                <a:latin typeface="+mn-lt"/>
                <a:ea typeface="+mn-ea"/>
                <a:cs typeface="+mn-cs"/>
              </a:defRPr>
            </a:lvl1pPr>
            <a:lvl2pPr marL="719138" indent="-261938"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900"/>
              </a:spcBef>
            </a:pPr>
            <a:r>
              <a:rPr kumimoji="0" lang="en-US" sz="1800" b="1" i="0" u="none" strike="noStrike" kern="1200" cap="none" spc="0" normalizeH="0" baseline="0" noProof="0" dirty="0">
                <a:ln>
                  <a:noFill/>
                </a:ln>
                <a:solidFill>
                  <a:srgbClr val="000000"/>
                </a:solidFill>
                <a:effectLst/>
                <a:uLnTx/>
                <a:uFillTx/>
                <a:latin typeface="Calibri"/>
                <a:ea typeface=""/>
                <a:cs typeface=""/>
              </a:rPr>
              <a:t>Design:</a:t>
            </a:r>
            <a:r>
              <a:rPr kumimoji="0" lang="en-US" sz="1800" b="0" i="0" u="none" strike="noStrike" kern="1200" cap="none" spc="0" normalizeH="0" baseline="0" noProof="0" dirty="0">
                <a:ln>
                  <a:noFill/>
                </a:ln>
                <a:solidFill>
                  <a:srgbClr val="000000"/>
                </a:solidFill>
                <a:effectLst/>
                <a:uLnTx/>
                <a:uFillTx/>
                <a:latin typeface="Calibri"/>
                <a:ea typeface=""/>
                <a:cs typeface=""/>
              </a:rPr>
              <a:t> </a:t>
            </a:r>
            <a:r>
              <a:rPr lang="en-US" sz="1800" dirty="0"/>
              <a:t>RCT (double-blind)</a:t>
            </a:r>
          </a:p>
          <a:p>
            <a:pPr lvl="0">
              <a:spcBef>
                <a:spcPts val="900"/>
              </a:spcBef>
              <a:buClr>
                <a:srgbClr val="A01A23"/>
              </a:buClr>
            </a:pPr>
            <a:r>
              <a:rPr kumimoji="0" lang="en-US" sz="1800" b="1" i="0" u="none" strike="noStrike" kern="1200" cap="none" spc="0" normalizeH="0" baseline="0" noProof="0" dirty="0">
                <a:ln>
                  <a:noFill/>
                </a:ln>
                <a:solidFill>
                  <a:srgbClr val="000000"/>
                </a:solidFill>
                <a:effectLst/>
                <a:uLnTx/>
                <a:uFillTx/>
                <a:latin typeface="Calibri"/>
                <a:ea typeface=""/>
                <a:cs typeface=""/>
              </a:rPr>
              <a:t>Population: </a:t>
            </a:r>
            <a:r>
              <a:rPr lang="en-US" sz="1800" dirty="0"/>
              <a:t>high-risk; 97% had BP Rx at baseline; n=11,506</a:t>
            </a:r>
            <a:endParaRPr kumimoji="0" lang="en-US" sz="1800" b="0" i="0" u="none" strike="noStrike" kern="1200" cap="none" spc="0" normalizeH="0" baseline="0" noProof="0" dirty="0">
              <a:ln>
                <a:noFill/>
              </a:ln>
              <a:solidFill>
                <a:srgbClr val="000000"/>
              </a:solidFill>
              <a:effectLst/>
              <a:uLnTx/>
              <a:uFillTx/>
              <a:latin typeface="Calibri"/>
              <a:ea typeface=""/>
              <a:cs typeface=""/>
            </a:endParaRPr>
          </a:p>
          <a:p>
            <a:pPr>
              <a:spcBef>
                <a:spcPts val="900"/>
              </a:spcBef>
            </a:pPr>
            <a:r>
              <a:rPr kumimoji="0" lang="en-US" sz="1800" b="1" i="0" u="none" strike="noStrike" kern="1200" cap="none" spc="0" normalizeH="0" baseline="0" noProof="0" dirty="0">
                <a:ln>
                  <a:noFill/>
                </a:ln>
                <a:solidFill>
                  <a:srgbClr val="000000"/>
                </a:solidFill>
                <a:effectLst/>
                <a:uLnTx/>
                <a:uFillTx/>
                <a:latin typeface="Calibri"/>
                <a:ea typeface=""/>
                <a:cs typeface=""/>
              </a:rPr>
              <a:t>Intervention:</a:t>
            </a:r>
            <a:r>
              <a:rPr kumimoji="0" lang="en-US" sz="1800" b="0" i="0" u="none" strike="noStrike" kern="1200" cap="none" spc="0" normalizeH="0" baseline="0" noProof="0" dirty="0">
                <a:ln>
                  <a:noFill/>
                </a:ln>
                <a:solidFill>
                  <a:srgbClr val="000000"/>
                </a:solidFill>
                <a:effectLst/>
                <a:uLnTx/>
                <a:uFillTx/>
                <a:latin typeface="Calibri"/>
                <a:ea typeface=""/>
                <a:cs typeface=""/>
              </a:rPr>
              <a:t> </a:t>
            </a:r>
            <a:r>
              <a:rPr lang="en-US" sz="1800" dirty="0"/>
              <a:t>benazepril plus amlodipine vs. benazepril plus HCTZ</a:t>
            </a:r>
          </a:p>
          <a:p>
            <a:pPr lvl="0">
              <a:spcBef>
                <a:spcPts val="900"/>
              </a:spcBef>
              <a:buClr>
                <a:srgbClr val="A01A23"/>
              </a:buClr>
            </a:pPr>
            <a:r>
              <a:rPr kumimoji="0" lang="en-US" sz="1800" b="1" i="0" u="none" strike="noStrike" kern="1200" cap="none" spc="0" normalizeH="0" baseline="0" noProof="0" dirty="0">
                <a:ln>
                  <a:noFill/>
                </a:ln>
                <a:solidFill>
                  <a:srgbClr val="000000"/>
                </a:solidFill>
                <a:effectLst/>
                <a:uLnTx/>
                <a:uFillTx/>
                <a:latin typeface="Calibri"/>
                <a:ea typeface=""/>
                <a:cs typeface=""/>
              </a:rPr>
              <a:t>1°</a:t>
            </a:r>
            <a:r>
              <a:rPr kumimoji="0" lang="en-US" sz="1800" b="0" i="0" u="none" strike="noStrike" kern="1200" cap="none" spc="0" normalizeH="0" baseline="0" noProof="0" dirty="0">
                <a:ln>
                  <a:noFill/>
                </a:ln>
                <a:solidFill>
                  <a:srgbClr val="000000"/>
                </a:solidFill>
                <a:effectLst/>
                <a:uLnTx/>
                <a:uFillTx/>
                <a:latin typeface="Calibri"/>
                <a:ea typeface=""/>
                <a:cs typeface=""/>
              </a:rPr>
              <a:t> </a:t>
            </a:r>
            <a:r>
              <a:rPr kumimoji="0" lang="en-US" sz="1800" b="1" i="0" u="none" strike="noStrike" kern="1200" cap="none" spc="0" normalizeH="0" baseline="0" noProof="0" dirty="0">
                <a:ln>
                  <a:noFill/>
                </a:ln>
                <a:solidFill>
                  <a:srgbClr val="000000"/>
                </a:solidFill>
                <a:effectLst/>
                <a:uLnTx/>
                <a:uFillTx/>
                <a:latin typeface="Calibri"/>
                <a:ea typeface=""/>
                <a:cs typeface=""/>
              </a:rPr>
              <a:t>outcomes:</a:t>
            </a:r>
            <a:r>
              <a:rPr kumimoji="0" lang="en-US" sz="1800" b="0" i="0" u="none" strike="noStrike" kern="1200" cap="none" spc="0" normalizeH="0" baseline="0" noProof="0" dirty="0">
                <a:ln>
                  <a:noFill/>
                </a:ln>
                <a:solidFill>
                  <a:srgbClr val="000000"/>
                </a:solidFill>
                <a:effectLst/>
                <a:uLnTx/>
                <a:uFillTx/>
                <a:latin typeface="Calibri"/>
                <a:ea typeface=""/>
                <a:cs typeface=""/>
              </a:rPr>
              <a:t> </a:t>
            </a:r>
            <a:r>
              <a:rPr lang="en-US" sz="1800" dirty="0"/>
              <a:t>CV death, nonfatal MI, nonfatal stroke, hosp. for angina, resuscitation after cardiac arrest, and coronary </a:t>
            </a:r>
            <a:r>
              <a:rPr lang="en-US" sz="1800" dirty="0" err="1"/>
              <a:t>revasc</a:t>
            </a:r>
            <a:r>
              <a:rPr lang="en-US" sz="1800" dirty="0"/>
              <a:t>.</a:t>
            </a:r>
            <a:endParaRPr kumimoji="0" lang="en-US" sz="1800" b="0" i="0" u="none" strike="noStrike" kern="1200" cap="none" spc="0" normalizeH="0" baseline="0" noProof="0" dirty="0">
              <a:ln>
                <a:noFill/>
              </a:ln>
              <a:solidFill>
                <a:srgbClr val="000000"/>
              </a:solidFill>
              <a:effectLst/>
              <a:uLnTx/>
              <a:uFillTx/>
              <a:latin typeface="Calibri"/>
              <a:ea typeface=""/>
              <a:cs typeface=""/>
            </a:endParaRPr>
          </a:p>
          <a:p>
            <a:pPr lvl="1">
              <a:spcBef>
                <a:spcPts val="300"/>
              </a:spcBef>
              <a:buClr>
                <a:srgbClr val="E7E6E6">
                  <a:lumMod val="50000"/>
                </a:srgbClr>
              </a:buClr>
            </a:pPr>
            <a:r>
              <a:rPr lang="en-US" sz="1600" dirty="0">
                <a:solidFill>
                  <a:srgbClr val="000000"/>
                </a:solidFill>
              </a:rPr>
              <a:t>Terminated early after mean follow-up of 36 m</a:t>
            </a:r>
          </a:p>
        </p:txBody>
      </p:sp>
      <p:sp>
        <p:nvSpPr>
          <p:cNvPr id="15" name="TextBox 1"/>
          <p:cNvSpPr txBox="1"/>
          <p:nvPr/>
        </p:nvSpPr>
        <p:spPr>
          <a:xfrm>
            <a:off x="6629400" y="533400"/>
            <a:ext cx="2286000" cy="523220"/>
          </a:xfrm>
          <a:prstGeom prst="rect">
            <a:avLst/>
          </a:prstGeom>
          <a:noFill/>
          <a:ln w="28575">
            <a:solidFill>
              <a:schemeClr val="tx2"/>
            </a:solidFill>
          </a:ln>
        </p:spPr>
        <p:txBody>
          <a:bodyPr wrap="square" rtlCol="0">
            <a:spAutoFit/>
          </a:bodyPr>
          <a:lstStyle/>
          <a:p>
            <a:pPr algn="ctr"/>
            <a:r>
              <a:rPr lang="en-US" sz="2800" b="1"/>
              <a:t>ACCOMPLISH</a:t>
            </a:r>
            <a:endParaRPr lang="en-US" sz="2800" b="1" dirty="0"/>
          </a:p>
        </p:txBody>
      </p:sp>
    </p:spTree>
    <p:extLst>
      <p:ext uri="{BB962C8B-B14F-4D97-AF65-F5344CB8AC3E}">
        <p14:creationId xmlns:p14="http://schemas.microsoft.com/office/powerpoint/2010/main" val="1774368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6-10-12 at 12.26.41 AM.png"/>
          <p:cNvPicPr>
            <a:picLocks noChangeAspect="1"/>
          </p:cNvPicPr>
          <p:nvPr/>
        </p:nvPicPr>
        <p:blipFill rotWithShape="1">
          <a:blip r:embed="rId3" cstate="print"/>
          <a:srcRect l="24088" t="2733" r="1480" b="35526"/>
          <a:stretch/>
        </p:blipFill>
        <p:spPr>
          <a:xfrm>
            <a:off x="2286000" y="762000"/>
            <a:ext cx="6477000" cy="3442900"/>
          </a:xfrm>
          <a:prstGeom prst="rect">
            <a:avLst/>
          </a:prstGeom>
        </p:spPr>
      </p:pic>
      <p:sp>
        <p:nvSpPr>
          <p:cNvPr id="7" name="TextBox 6"/>
          <p:cNvSpPr txBox="1"/>
          <p:nvPr/>
        </p:nvSpPr>
        <p:spPr>
          <a:xfrm>
            <a:off x="323529" y="1981200"/>
            <a:ext cx="1962472" cy="18466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ARR = 2.2%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(11.8% vs. 9.6% for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ACEI-HCTZ vs.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ACEI-CCB)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RRR = 19.6%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(HR, 0.80; p&lt;0.001)</a:t>
            </a:r>
          </a:p>
        </p:txBody>
      </p:sp>
      <p:sp>
        <p:nvSpPr>
          <p:cNvPr id="9" name="Content Placeholder 6"/>
          <p:cNvSpPr>
            <a:spLocks noGrp="1"/>
          </p:cNvSpPr>
          <p:nvPr>
            <p:ph idx="1"/>
          </p:nvPr>
        </p:nvSpPr>
        <p:spPr>
          <a:xfrm>
            <a:off x="323528" y="6036807"/>
            <a:ext cx="8439472" cy="516393"/>
          </a:xfrm>
        </p:spPr>
        <p:txBody>
          <a:bodyPr lIns="0" tIns="46800" rIns="0">
            <a:noAutofit/>
          </a:bodyPr>
          <a:lstStyle/>
          <a:p>
            <a:pPr marL="0" indent="0" algn="ctr">
              <a:buNone/>
            </a:pPr>
            <a:r>
              <a:rPr lang="en-US" sz="2200" dirty="0">
                <a:solidFill>
                  <a:srgbClr val="C00000"/>
                </a:solidFill>
              </a:rPr>
              <a:t>Benazepril–amlodipine superior to benazepril-HCTZ in reducing MACE</a:t>
            </a:r>
          </a:p>
        </p:txBody>
      </p:sp>
      <p:sp>
        <p:nvSpPr>
          <p:cNvPr id="10" name="TextBox 1"/>
          <p:cNvSpPr txBox="1"/>
          <p:nvPr/>
        </p:nvSpPr>
        <p:spPr>
          <a:xfrm>
            <a:off x="6629400" y="533400"/>
            <a:ext cx="2286000" cy="523220"/>
          </a:xfrm>
          <a:prstGeom prst="rect">
            <a:avLst/>
          </a:prstGeom>
          <a:noFill/>
          <a:ln w="28575">
            <a:solidFill>
              <a:schemeClr val="tx2"/>
            </a:solidFill>
          </a:ln>
        </p:spPr>
        <p:txBody>
          <a:bodyPr wrap="square" rtlCol="0">
            <a:spAutoFit/>
          </a:bodyPr>
          <a:lstStyle/>
          <a:p>
            <a:pPr algn="ctr"/>
            <a:r>
              <a:rPr lang="en-US" sz="2800" b="1"/>
              <a:t>ACCOMPLISH</a:t>
            </a:r>
            <a:endParaRPr lang="en-US" sz="2800" b="1" dirty="0"/>
          </a:p>
        </p:txBody>
      </p:sp>
      <p:pic>
        <p:nvPicPr>
          <p:cNvPr id="12" name="Picture 5" descr="Screen Shot 2016-10-12 at 12.26.41 AM.png"/>
          <p:cNvPicPr>
            <a:picLocks noChangeAspect="1"/>
          </p:cNvPicPr>
          <p:nvPr/>
        </p:nvPicPr>
        <p:blipFill rotWithShape="1">
          <a:blip r:embed="rId3" cstate="print"/>
          <a:srcRect l="1536" t="65364" r="1480" b="2980"/>
          <a:stretch/>
        </p:blipFill>
        <p:spPr>
          <a:xfrm>
            <a:off x="323528" y="4251761"/>
            <a:ext cx="8439472" cy="1765250"/>
          </a:xfrm>
          <a:prstGeom prst="rect">
            <a:avLst/>
          </a:prstGeom>
        </p:spPr>
      </p:pic>
      <p:sp>
        <p:nvSpPr>
          <p:cNvPr id="13"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is-IS" altLang="en-US" sz="1200" dirty="0">
                <a:ea typeface="MS PGothic" panose="020B0600070205080204" pitchFamily="34" charset="-128"/>
                <a:cs typeface="Helvetica"/>
              </a:rPr>
              <a:t/>
            </a:r>
            <a:br>
              <a:rPr lang="is-IS" altLang="en-US" sz="1200" dirty="0">
                <a:ea typeface="MS PGothic" panose="020B0600070205080204" pitchFamily="34" charset="-128"/>
                <a:cs typeface="Helvetica"/>
              </a:rPr>
            </a:br>
            <a:r>
              <a:rPr lang="is-IS" altLang="en-US" sz="1200" dirty="0">
                <a:ea typeface="MS PGothic" panose="020B0600070205080204" pitchFamily="34" charset="-128"/>
                <a:cs typeface="Helvetica"/>
              </a:rPr>
              <a:t>ACCOMPLISH. </a:t>
            </a:r>
            <a:r>
              <a:rPr lang="is-IS" altLang="en-US" sz="1200" i="1" dirty="0">
                <a:ea typeface="MS PGothic" panose="020B0600070205080204" pitchFamily="34" charset="-128"/>
                <a:cs typeface="Helvetica"/>
              </a:rPr>
              <a:t>N Engl J Med </a:t>
            </a:r>
            <a:r>
              <a:rPr lang="is-IS" altLang="en-US" sz="1200" dirty="0">
                <a:ea typeface="MS PGothic" panose="020B0600070205080204" pitchFamily="34" charset="-128"/>
                <a:cs typeface="Helvetica"/>
              </a:rPr>
              <a:t>2008;359(23):2417-28</a:t>
            </a:r>
          </a:p>
        </p:txBody>
      </p:sp>
    </p:spTree>
    <p:extLst>
      <p:ext uri="{BB962C8B-B14F-4D97-AF65-F5344CB8AC3E}">
        <p14:creationId xmlns:p14="http://schemas.microsoft.com/office/powerpoint/2010/main" val="18749285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491" name="AutoShape 18"/>
          <p:cNvCxnSpPr>
            <a:cxnSpLocks noChangeShapeType="1"/>
          </p:cNvCxnSpPr>
          <p:nvPr/>
        </p:nvCxnSpPr>
        <p:spPr bwMode="auto">
          <a:xfrm>
            <a:off x="1541493"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grpSp>
        <p:nvGrpSpPr>
          <p:cNvPr id="63500" name="Group 15"/>
          <p:cNvGrpSpPr>
            <a:grpSpLocks/>
          </p:cNvGrpSpPr>
          <p:nvPr/>
        </p:nvGrpSpPr>
        <p:grpSpPr bwMode="auto">
          <a:xfrm>
            <a:off x="866837" y="4095422"/>
            <a:ext cx="1241425" cy="577850"/>
            <a:chOff x="799" y="1952"/>
            <a:chExt cx="782" cy="364"/>
          </a:xfrm>
        </p:grpSpPr>
        <p:sp>
          <p:nvSpPr>
            <p:cNvPr id="48" name="Rectangle 16"/>
            <p:cNvSpPr>
              <a:spLocks noChangeArrowheads="1"/>
            </p:cNvSpPr>
            <p:nvPr/>
          </p:nvSpPr>
          <p:spPr bwMode="auto">
            <a:xfrm>
              <a:off x="799" y="1952"/>
              <a:ext cx="78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26" name="Rectangle 17"/>
            <p:cNvSpPr>
              <a:spLocks noChangeArrowheads="1"/>
            </p:cNvSpPr>
            <p:nvPr/>
          </p:nvSpPr>
          <p:spPr bwMode="auto">
            <a:xfrm>
              <a:off x="875" y="2013"/>
              <a:ext cx="630"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Thiazide/</a:t>
              </a:r>
            </a:p>
            <a:p>
              <a:pPr algn="ctr">
                <a:lnSpc>
                  <a:spcPct val="90000"/>
                </a:lnSpc>
                <a:defRPr/>
              </a:pPr>
              <a:r>
                <a:rPr lang="en-CA" altLang="en-US" sz="1400" b="1" dirty="0">
                  <a:solidFill>
                    <a:srgbClr val="A01A23"/>
                  </a:solidFill>
                  <a:latin typeface="Calibri" charset="0"/>
                  <a:ea typeface="Calibri" charset="0"/>
                  <a:cs typeface="Calibri" charset="0"/>
                </a:rPr>
                <a:t>thiazide-like*</a:t>
              </a:r>
            </a:p>
          </p:txBody>
        </p:sp>
      </p:grpSp>
      <p:grpSp>
        <p:nvGrpSpPr>
          <p:cNvPr id="63502" name="Group 19"/>
          <p:cNvGrpSpPr>
            <a:grpSpLocks/>
          </p:cNvGrpSpPr>
          <p:nvPr/>
        </p:nvGrpSpPr>
        <p:grpSpPr bwMode="auto">
          <a:xfrm>
            <a:off x="2240025" y="4095422"/>
            <a:ext cx="1139825" cy="577850"/>
            <a:chOff x="1716" y="1951"/>
            <a:chExt cx="532" cy="364"/>
          </a:xfrm>
        </p:grpSpPr>
        <p:sp>
          <p:nvSpPr>
            <p:cNvPr id="46" name="Rectangle 20"/>
            <p:cNvSpPr>
              <a:spLocks noChangeArrowheads="1"/>
            </p:cNvSpPr>
            <p:nvPr/>
          </p:nvSpPr>
          <p:spPr bwMode="auto">
            <a:xfrm>
              <a:off x="17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24" name="Rectangle 21"/>
            <p:cNvSpPr>
              <a:spLocks noChangeArrowheads="1"/>
            </p:cNvSpPr>
            <p:nvPr/>
          </p:nvSpPr>
          <p:spPr bwMode="auto">
            <a:xfrm>
              <a:off x="1860" y="2072"/>
              <a:ext cx="22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de-DE" altLang="en-US" sz="1400" b="1" dirty="0">
                  <a:solidFill>
                    <a:srgbClr val="A01A23"/>
                  </a:solidFill>
                  <a:latin typeface="Calibri" charset="0"/>
                  <a:ea typeface="Calibri" charset="0"/>
                  <a:cs typeface="Calibri" charset="0"/>
                </a:rPr>
                <a:t> ACEI</a:t>
              </a:r>
              <a:r>
                <a:rPr lang="de-DE" altLang="en-US" sz="1400" b="1" baseline="30000" dirty="0">
                  <a:solidFill>
                    <a:srgbClr val="A01A23"/>
                  </a:solidFill>
                  <a:latin typeface="Calibri" charset="0"/>
                  <a:ea typeface="Calibri" charset="0"/>
                  <a:cs typeface="Calibri" charset="0"/>
                </a:rPr>
                <a:t>§</a:t>
              </a:r>
              <a:r>
                <a:rPr lang="de-DE" altLang="en-US" sz="1400" b="1" dirty="0">
                  <a:solidFill>
                    <a:srgbClr val="A01A23"/>
                  </a:solidFill>
                  <a:latin typeface="Calibri" charset="0"/>
                  <a:ea typeface="Calibri" charset="0"/>
                  <a:cs typeface="Calibri" charset="0"/>
                </a:rPr>
                <a:t> </a:t>
              </a:r>
            </a:p>
          </p:txBody>
        </p:sp>
      </p:grpSp>
      <p:grpSp>
        <p:nvGrpSpPr>
          <p:cNvPr id="63503" name="Group 23"/>
          <p:cNvGrpSpPr>
            <a:grpSpLocks/>
          </p:cNvGrpSpPr>
          <p:nvPr/>
        </p:nvGrpSpPr>
        <p:grpSpPr bwMode="auto">
          <a:xfrm>
            <a:off x="4749864" y="4095422"/>
            <a:ext cx="1206500" cy="577850"/>
            <a:chOff x="3027" y="1951"/>
            <a:chExt cx="966" cy="364"/>
          </a:xfrm>
        </p:grpSpPr>
        <p:sp>
          <p:nvSpPr>
            <p:cNvPr id="44" name="Rectangle 24"/>
            <p:cNvSpPr>
              <a:spLocks noChangeArrowheads="1"/>
            </p:cNvSpPr>
            <p:nvPr/>
          </p:nvSpPr>
          <p:spPr bwMode="auto">
            <a:xfrm>
              <a:off x="3027" y="1951"/>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22" name="Rectangle 25"/>
            <p:cNvSpPr>
              <a:spLocks noChangeArrowheads="1"/>
            </p:cNvSpPr>
            <p:nvPr/>
          </p:nvSpPr>
          <p:spPr bwMode="auto">
            <a:xfrm>
              <a:off x="3167" y="2012"/>
              <a:ext cx="68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Long-acting</a:t>
              </a:r>
            </a:p>
            <a:p>
              <a:pPr algn="ctr">
                <a:lnSpc>
                  <a:spcPct val="90000"/>
                </a:lnSpc>
                <a:defRPr/>
              </a:pPr>
              <a:r>
                <a:rPr lang="en-CA" altLang="en-US" sz="1400" b="1" dirty="0">
                  <a:solidFill>
                    <a:srgbClr val="A01A23"/>
                  </a:solidFill>
                  <a:latin typeface="Calibri" charset="0"/>
                  <a:ea typeface="Calibri" charset="0"/>
                  <a:cs typeface="Calibri" charset="0"/>
                </a:rPr>
                <a:t>CCB</a:t>
              </a:r>
              <a:endParaRPr lang="en-CA" altLang="en-US" dirty="0">
                <a:solidFill>
                  <a:srgbClr val="A01A23"/>
                </a:solidFill>
                <a:latin typeface="Calibri" charset="0"/>
                <a:ea typeface="Calibri" charset="0"/>
                <a:cs typeface="Calibri" charset="0"/>
              </a:endParaRPr>
            </a:p>
          </p:txBody>
        </p:sp>
      </p:grpSp>
      <p:sp>
        <p:nvSpPr>
          <p:cNvPr id="63504" name="Rectangle 31"/>
          <p:cNvSpPr>
            <a:spLocks noChangeArrowheads="1"/>
          </p:cNvSpPr>
          <p:nvPr/>
        </p:nvSpPr>
        <p:spPr bwMode="auto">
          <a:xfrm>
            <a:off x="1623341" y="2016910"/>
            <a:ext cx="5897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defRPr/>
            </a:pPr>
            <a:r>
              <a:rPr lang="en-US" altLang="en-US" b="1" dirty="0">
                <a:solidFill>
                  <a:srgbClr val="000000"/>
                </a:solidFill>
                <a:latin typeface="Calibri" charset="0"/>
                <a:ea typeface="Calibri" charset="0"/>
                <a:cs typeface="Calibri" charset="0"/>
              </a:rPr>
              <a:t>TARGET &lt;135/85 mmHg </a:t>
            </a:r>
            <a:r>
              <a:rPr lang="en-US" altLang="en-US" dirty="0">
                <a:solidFill>
                  <a:srgbClr val="000000"/>
                </a:solidFill>
                <a:latin typeface="Calibri" charset="0"/>
                <a:ea typeface="Calibri" charset="0"/>
                <a:cs typeface="Calibri" charset="0"/>
              </a:rPr>
              <a:t>(automated measurement method)</a:t>
            </a:r>
          </a:p>
        </p:txBody>
      </p:sp>
      <p:grpSp>
        <p:nvGrpSpPr>
          <p:cNvPr id="63505" name="Group 32"/>
          <p:cNvGrpSpPr>
            <a:grpSpLocks/>
          </p:cNvGrpSpPr>
          <p:nvPr/>
        </p:nvGrpSpPr>
        <p:grpSpPr bwMode="auto">
          <a:xfrm>
            <a:off x="3511613" y="4095422"/>
            <a:ext cx="1106488" cy="577850"/>
            <a:chOff x="2316" y="1951"/>
            <a:chExt cx="532" cy="364"/>
          </a:xfrm>
        </p:grpSpPr>
        <p:sp>
          <p:nvSpPr>
            <p:cNvPr id="42" name="Rectangle 33"/>
            <p:cNvSpPr>
              <a:spLocks noChangeArrowheads="1"/>
            </p:cNvSpPr>
            <p:nvPr/>
          </p:nvSpPr>
          <p:spPr bwMode="auto">
            <a:xfrm>
              <a:off x="23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20" name="Rectangle 34"/>
            <p:cNvSpPr>
              <a:spLocks noChangeArrowheads="1"/>
            </p:cNvSpPr>
            <p:nvPr/>
          </p:nvSpPr>
          <p:spPr bwMode="auto">
            <a:xfrm>
              <a:off x="2497" y="2072"/>
              <a:ext cx="169"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ARB </a:t>
              </a:r>
              <a:endParaRPr lang="en-CA" altLang="en-US" b="1" baseline="30000" dirty="0">
                <a:solidFill>
                  <a:srgbClr val="A01A23"/>
                </a:solidFill>
                <a:latin typeface="Calibri" charset="0"/>
                <a:ea typeface="Calibri" charset="0"/>
                <a:cs typeface="Calibri" charset="0"/>
              </a:endParaRPr>
            </a:p>
          </p:txBody>
        </p:sp>
      </p:grpSp>
      <p:grpSp>
        <p:nvGrpSpPr>
          <p:cNvPr id="63508" name="Group 23"/>
          <p:cNvGrpSpPr>
            <a:grpSpLocks/>
          </p:cNvGrpSpPr>
          <p:nvPr/>
        </p:nvGrpSpPr>
        <p:grpSpPr bwMode="auto">
          <a:xfrm>
            <a:off x="6088125" y="4097010"/>
            <a:ext cx="1203325" cy="577850"/>
            <a:chOff x="3027" y="1944"/>
            <a:chExt cx="966" cy="364"/>
          </a:xfrm>
        </p:grpSpPr>
        <p:sp>
          <p:nvSpPr>
            <p:cNvPr id="40" name="Rectangle 24"/>
            <p:cNvSpPr>
              <a:spLocks noChangeArrowheads="1"/>
            </p:cNvSpPr>
            <p:nvPr/>
          </p:nvSpPr>
          <p:spPr bwMode="auto">
            <a:xfrm>
              <a:off x="3027" y="1944"/>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63513" name="Rectangle 25"/>
            <p:cNvSpPr>
              <a:spLocks noChangeArrowheads="1"/>
            </p:cNvSpPr>
            <p:nvPr/>
          </p:nvSpPr>
          <p:spPr bwMode="auto">
            <a:xfrm>
              <a:off x="3268" y="2012"/>
              <a:ext cx="48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Beta-</a:t>
              </a:r>
              <a:br>
                <a:rPr lang="en-CA" altLang="en-US" sz="1400" b="1" dirty="0">
                  <a:solidFill>
                    <a:srgbClr val="A01A23"/>
                  </a:solidFill>
                  <a:latin typeface="Calibri" charset="0"/>
                  <a:ea typeface="Calibri" charset="0"/>
                  <a:cs typeface="Calibri" charset="0"/>
                </a:rPr>
              </a:br>
              <a:r>
                <a:rPr lang="en-CA" altLang="en-US" sz="1400" b="1" dirty="0">
                  <a:solidFill>
                    <a:srgbClr val="A01A23"/>
                  </a:solidFill>
                  <a:latin typeface="Calibri" charset="0"/>
                  <a:ea typeface="Calibri" charset="0"/>
                  <a:cs typeface="Calibri" charset="0"/>
                </a:rPr>
                <a:t>blocker</a:t>
              </a:r>
              <a:r>
                <a:rPr lang="sk-SK" altLang="en-US" sz="1400" b="1" baseline="30000" dirty="0">
                  <a:solidFill>
                    <a:srgbClr val="A01A23"/>
                  </a:solidFill>
                  <a:latin typeface="Calibri" charset="0"/>
                  <a:ea typeface="Calibri" charset="0"/>
                  <a:cs typeface="Calibri" charset="0"/>
                </a:rPr>
                <a:t>†</a:t>
              </a:r>
            </a:p>
          </p:txBody>
        </p:sp>
      </p:grpSp>
      <p:sp>
        <p:nvSpPr>
          <p:cNvPr id="3" name="Titre 2"/>
          <p:cNvSpPr>
            <a:spLocks noGrp="1"/>
          </p:cNvSpPr>
          <p:nvPr>
            <p:ph type="title"/>
          </p:nvPr>
        </p:nvSpPr>
        <p:spPr>
          <a:xfrm>
            <a:off x="628650" y="1195200"/>
            <a:ext cx="7886700" cy="861530"/>
          </a:xfrm>
        </p:spPr>
        <p:txBody>
          <a:bodyPr>
            <a:normAutofit/>
          </a:bodyPr>
          <a:lstStyle/>
          <a:p>
            <a:r>
              <a:rPr lang="fr-FR" sz="2800" dirty="0"/>
              <a:t> First Line </a:t>
            </a:r>
            <a:r>
              <a:rPr lang="fr-FR" sz="2800" dirty="0" err="1"/>
              <a:t>Treatment</a:t>
            </a:r>
            <a:r>
              <a:rPr lang="fr-FR" sz="2800" dirty="0"/>
              <a:t> of </a:t>
            </a:r>
            <a:r>
              <a:rPr lang="fr-FR" sz="2800" dirty="0" err="1"/>
              <a:t>Adults</a:t>
            </a:r>
            <a:r>
              <a:rPr lang="fr-FR" sz="2800" dirty="0"/>
              <a:t> </a:t>
            </a:r>
            <a:r>
              <a:rPr lang="fr-FR" sz="2800" dirty="0" err="1"/>
              <a:t>With</a:t>
            </a:r>
            <a:r>
              <a:rPr lang="fr-FR" sz="2800" dirty="0"/>
              <a:t> </a:t>
            </a:r>
            <a:r>
              <a:rPr lang="fr-FR" sz="2800" dirty="0" err="1"/>
              <a:t>Systolic</a:t>
            </a:r>
            <a:r>
              <a:rPr lang="fr-FR" sz="2800" dirty="0"/>
              <a:t>/</a:t>
            </a:r>
            <a:r>
              <a:rPr lang="fr-FR" sz="2800" dirty="0" err="1"/>
              <a:t>Diastolic</a:t>
            </a:r>
            <a:r>
              <a:rPr lang="fr-FR" sz="2800" dirty="0"/>
              <a:t> Hypertension </a:t>
            </a:r>
            <a:r>
              <a:rPr lang="fr-FR" sz="2800" dirty="0" err="1"/>
              <a:t>Without</a:t>
            </a:r>
            <a:r>
              <a:rPr lang="fr-FR" sz="2800" dirty="0"/>
              <a:t> </a:t>
            </a:r>
            <a:r>
              <a:rPr lang="fr-FR" sz="2800" dirty="0" err="1"/>
              <a:t>Other</a:t>
            </a:r>
            <a:r>
              <a:rPr lang="fr-FR" sz="2800" dirty="0"/>
              <a:t> </a:t>
            </a:r>
            <a:r>
              <a:rPr lang="fr-FR" sz="2800" dirty="0" err="1"/>
              <a:t>Compelling</a:t>
            </a:r>
            <a:r>
              <a:rPr lang="fr-FR" sz="2800" dirty="0"/>
              <a:t> Indications</a:t>
            </a:r>
          </a:p>
        </p:txBody>
      </p:sp>
      <p:cxnSp>
        <p:nvCxnSpPr>
          <p:cNvPr id="36" name="AutoShape 18"/>
          <p:cNvCxnSpPr>
            <a:cxnSpLocks noChangeShapeType="1"/>
          </p:cNvCxnSpPr>
          <p:nvPr/>
        </p:nvCxnSpPr>
        <p:spPr bwMode="auto">
          <a:xfrm>
            <a:off x="2823538"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37" name="AutoShape 18"/>
          <p:cNvCxnSpPr>
            <a:cxnSpLocks noChangeShapeType="1"/>
          </p:cNvCxnSpPr>
          <p:nvPr/>
        </p:nvCxnSpPr>
        <p:spPr bwMode="auto">
          <a:xfrm>
            <a:off x="4039596"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39" name="AutoShape 18"/>
          <p:cNvCxnSpPr>
            <a:cxnSpLocks noChangeShapeType="1"/>
          </p:cNvCxnSpPr>
          <p:nvPr/>
        </p:nvCxnSpPr>
        <p:spPr bwMode="auto">
          <a:xfrm>
            <a:off x="5359348"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41" name="AutoShape 18"/>
          <p:cNvCxnSpPr>
            <a:cxnSpLocks noChangeShapeType="1"/>
          </p:cNvCxnSpPr>
          <p:nvPr/>
        </p:nvCxnSpPr>
        <p:spPr bwMode="auto">
          <a:xfrm>
            <a:off x="6669673"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8" name="Connecteur droit 7"/>
          <p:cNvCxnSpPr/>
          <p:nvPr/>
        </p:nvCxnSpPr>
        <p:spPr>
          <a:xfrm>
            <a:off x="1541493" y="3846740"/>
            <a:ext cx="646578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4566340" y="3620759"/>
            <a:ext cx="0" cy="2259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3498" name="Freeform 12"/>
          <p:cNvSpPr>
            <a:spLocks/>
          </p:cNvSpPr>
          <p:nvPr/>
        </p:nvSpPr>
        <p:spPr bwMode="auto">
          <a:xfrm>
            <a:off x="3023873" y="2858759"/>
            <a:ext cx="3079750" cy="762000"/>
          </a:xfrm>
          <a:custGeom>
            <a:avLst/>
            <a:gdLst>
              <a:gd name="T0" fmla="*/ 0 w 2372"/>
              <a:gd name="T1" fmla="*/ 0 h 679"/>
              <a:gd name="T2" fmla="*/ 2147483646 w 2372"/>
              <a:gd name="T3" fmla="*/ 0 h 679"/>
              <a:gd name="T4" fmla="*/ 2147483646 w 2372"/>
              <a:gd name="T5" fmla="*/ 2147483646 h 679"/>
              <a:gd name="T6" fmla="*/ 2147483646 w 2372"/>
              <a:gd name="T7" fmla="*/ 2147483646 h 679"/>
              <a:gd name="T8" fmla="*/ 0 w 2372"/>
              <a:gd name="T9" fmla="*/ 2147483646 h 679"/>
              <a:gd name="T10" fmla="*/ 0 w 2372"/>
              <a:gd name="T11" fmla="*/ 0 h 679"/>
              <a:gd name="T12" fmla="*/ 0 60000 65536"/>
              <a:gd name="T13" fmla="*/ 0 60000 65536"/>
              <a:gd name="T14" fmla="*/ 0 60000 65536"/>
              <a:gd name="T15" fmla="*/ 0 60000 65536"/>
              <a:gd name="T16" fmla="*/ 0 60000 65536"/>
              <a:gd name="T17" fmla="*/ 0 60000 65536"/>
              <a:gd name="T18" fmla="*/ 0 w 2372"/>
              <a:gd name="T19" fmla="*/ 0 h 679"/>
              <a:gd name="T20" fmla="*/ 2372 w 2372"/>
              <a:gd name="T21" fmla="*/ 679 h 679"/>
            </a:gdLst>
            <a:ahLst/>
            <a:cxnLst>
              <a:cxn ang="T12">
                <a:pos x="T0" y="T1"/>
              </a:cxn>
              <a:cxn ang="T13">
                <a:pos x="T2" y="T3"/>
              </a:cxn>
              <a:cxn ang="T14">
                <a:pos x="T4" y="T5"/>
              </a:cxn>
              <a:cxn ang="T15">
                <a:pos x="T6" y="T7"/>
              </a:cxn>
              <a:cxn ang="T16">
                <a:pos x="T8" y="T9"/>
              </a:cxn>
              <a:cxn ang="T17">
                <a:pos x="T10" y="T11"/>
              </a:cxn>
            </a:cxnLst>
            <a:rect l="T18" t="T19" r="T20" b="T21"/>
            <a:pathLst>
              <a:path w="2372" h="679">
                <a:moveTo>
                  <a:pt x="0" y="0"/>
                </a:moveTo>
                <a:lnTo>
                  <a:pt x="2372" y="0"/>
                </a:lnTo>
                <a:lnTo>
                  <a:pt x="2372" y="344"/>
                </a:lnTo>
                <a:lnTo>
                  <a:pt x="1191" y="679"/>
                </a:lnTo>
                <a:lnTo>
                  <a:pt x="0" y="344"/>
                </a:lnTo>
                <a:lnTo>
                  <a:pt x="0" y="0"/>
                </a:lnTo>
                <a:close/>
              </a:path>
            </a:pathLst>
          </a:custGeom>
          <a:solidFill>
            <a:schemeClr val="bg1"/>
          </a:solidFill>
          <a:ln w="28575">
            <a:solidFill>
              <a:schemeClr val="accent1"/>
            </a:solidFill>
            <a:round/>
            <a:headEnd/>
            <a:tailEnd/>
          </a:ln>
        </p:spPr>
        <p:txBody>
          <a:bodyPr/>
          <a:lstStyle/>
          <a:p>
            <a:pPr>
              <a:defRPr/>
            </a:pPr>
            <a:endParaRPr lang="en-CA">
              <a:solidFill>
                <a:prstClr val="black"/>
              </a:solidFill>
              <a:latin typeface="Calibri" charset="0"/>
              <a:ea typeface="Calibri" charset="0"/>
              <a:cs typeface="Calibri" charset="0"/>
            </a:endParaRPr>
          </a:p>
        </p:txBody>
      </p:sp>
      <p:sp>
        <p:nvSpPr>
          <p:cNvPr id="63499" name="Rectangle 13"/>
          <p:cNvSpPr>
            <a:spLocks noChangeArrowheads="1"/>
          </p:cNvSpPr>
          <p:nvPr/>
        </p:nvSpPr>
        <p:spPr bwMode="auto">
          <a:xfrm>
            <a:off x="3239860" y="2971472"/>
            <a:ext cx="26477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CA" altLang="en-US" sz="1600" b="1" dirty="0">
                <a:solidFill>
                  <a:srgbClr val="000000"/>
                </a:solidFill>
                <a:latin typeface="Calibri" charset="0"/>
                <a:ea typeface="Calibri" charset="0"/>
                <a:cs typeface="Calibri" charset="0"/>
              </a:rPr>
              <a:t>Health behaviour management</a:t>
            </a:r>
          </a:p>
        </p:txBody>
      </p:sp>
      <p:grpSp>
        <p:nvGrpSpPr>
          <p:cNvPr id="30" name="Group 23"/>
          <p:cNvGrpSpPr>
            <a:grpSpLocks/>
          </p:cNvGrpSpPr>
          <p:nvPr/>
        </p:nvGrpSpPr>
        <p:grpSpPr bwMode="auto">
          <a:xfrm>
            <a:off x="7417797" y="4097010"/>
            <a:ext cx="1203325" cy="577850"/>
            <a:chOff x="3027" y="1944"/>
            <a:chExt cx="966" cy="364"/>
          </a:xfrm>
        </p:grpSpPr>
        <p:sp>
          <p:nvSpPr>
            <p:cNvPr id="31" name="Rectangle 24"/>
            <p:cNvSpPr>
              <a:spLocks noChangeArrowheads="1"/>
            </p:cNvSpPr>
            <p:nvPr/>
          </p:nvSpPr>
          <p:spPr bwMode="auto">
            <a:xfrm>
              <a:off x="3027" y="1944"/>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33" name="Rectangle 25"/>
            <p:cNvSpPr>
              <a:spLocks noChangeArrowheads="1"/>
            </p:cNvSpPr>
            <p:nvPr/>
          </p:nvSpPr>
          <p:spPr bwMode="auto">
            <a:xfrm>
              <a:off x="3087" y="2012"/>
              <a:ext cx="850"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01A23"/>
                  </a:solidFill>
                  <a:latin typeface="Calibri" charset="0"/>
                  <a:ea typeface="Calibri" charset="0"/>
                  <a:cs typeface="Calibri" charset="0"/>
                </a:rPr>
                <a:t>Single pill </a:t>
              </a:r>
              <a:br>
                <a:rPr lang="en-CA" altLang="en-US" sz="1400" b="1" dirty="0">
                  <a:solidFill>
                    <a:srgbClr val="A01A23"/>
                  </a:solidFill>
                  <a:latin typeface="Calibri" charset="0"/>
                  <a:ea typeface="Calibri" charset="0"/>
                  <a:cs typeface="Calibri" charset="0"/>
                </a:rPr>
              </a:br>
              <a:r>
                <a:rPr lang="en-CA" altLang="en-US" sz="1400" b="1" dirty="0">
                  <a:solidFill>
                    <a:srgbClr val="A01A23"/>
                  </a:solidFill>
                  <a:latin typeface="Calibri" charset="0"/>
                  <a:ea typeface="Calibri" charset="0"/>
                  <a:cs typeface="Calibri" charset="0"/>
                </a:rPr>
                <a:t>combination</a:t>
              </a:r>
              <a:r>
                <a:rPr lang="en-CA" altLang="en-US" sz="1400" b="1" baseline="30000" dirty="0">
                  <a:solidFill>
                    <a:srgbClr val="A01A23"/>
                  </a:solidFill>
                  <a:latin typeface="Calibri" charset="0"/>
                  <a:ea typeface="Calibri" charset="0"/>
                  <a:cs typeface="Calibri" charset="0"/>
                </a:rPr>
                <a:t>**</a:t>
              </a:r>
            </a:p>
          </p:txBody>
        </p:sp>
      </p:grpSp>
      <p:cxnSp>
        <p:nvCxnSpPr>
          <p:cNvPr id="34" name="AutoShape 18"/>
          <p:cNvCxnSpPr>
            <a:cxnSpLocks noChangeShapeType="1"/>
          </p:cNvCxnSpPr>
          <p:nvPr/>
        </p:nvCxnSpPr>
        <p:spPr bwMode="auto">
          <a:xfrm>
            <a:off x="8007282" y="3846740"/>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sp>
        <p:nvSpPr>
          <p:cNvPr id="38" name="Rectangle 93"/>
          <p:cNvSpPr>
            <a:spLocks noChangeArrowheads="1"/>
          </p:cNvSpPr>
          <p:nvPr/>
        </p:nvSpPr>
        <p:spPr bwMode="auto">
          <a:xfrm>
            <a:off x="866837" y="5160506"/>
            <a:ext cx="7442708"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 typeface="Arial" pitchFamily="34" charset="0"/>
              <a:buNone/>
              <a:defRPr/>
            </a:pPr>
            <a:r>
              <a:rPr lang="en-CA" altLang="en-US" sz="1400" b="1" baseline="30000" dirty="0">
                <a:solidFill>
                  <a:srgbClr val="000000"/>
                </a:solidFill>
                <a:latin typeface="Calibri" charset="0"/>
                <a:ea typeface="Calibri" charset="0"/>
                <a:cs typeface="Calibri" charset="0"/>
              </a:rPr>
              <a:t>† </a:t>
            </a:r>
            <a:r>
              <a:rPr lang="en-US" altLang="en-US" sz="1400" b="1" dirty="0">
                <a:solidFill>
                  <a:srgbClr val="000000"/>
                </a:solidFill>
                <a:latin typeface="Calibri" charset="0"/>
                <a:ea typeface="Calibri" charset="0"/>
                <a:cs typeface="Calibri" charset="0"/>
              </a:rPr>
              <a:t>BBs are not indicated as first line therapy for age 60 and above</a:t>
            </a:r>
          </a:p>
        </p:txBody>
      </p:sp>
      <p:sp>
        <p:nvSpPr>
          <p:cNvPr id="45" name="Text Box 102"/>
          <p:cNvSpPr txBox="1">
            <a:spLocks noChangeArrowheads="1"/>
          </p:cNvSpPr>
          <p:nvPr/>
        </p:nvSpPr>
        <p:spPr bwMode="auto">
          <a:xfrm>
            <a:off x="866837" y="6126937"/>
            <a:ext cx="7442708" cy="523220"/>
          </a:xfrm>
          <a:prstGeom prst="rect">
            <a:avLst/>
          </a:prstGeom>
          <a:noFill/>
          <a:ln w="38100">
            <a:solidFill>
              <a:schemeClr val="accent3">
                <a:lumMod val="75000"/>
              </a:schemeClr>
            </a:solidFill>
            <a:miter lim="800000"/>
            <a:headEnd/>
            <a:tailEnd/>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 typeface="Arial" pitchFamily="34" charset="0"/>
              <a:buNone/>
              <a:defRPr/>
            </a:pPr>
            <a:r>
              <a:rPr lang="en-CA" altLang="en-US" sz="1400" b="1" i="1" baseline="30000" dirty="0">
                <a:solidFill>
                  <a:srgbClr val="000000"/>
                </a:solidFill>
                <a:latin typeface="Calibri" charset="0"/>
                <a:ea typeface="Calibri" charset="0"/>
                <a:cs typeface="Calibri" charset="0"/>
              </a:rPr>
              <a:t>§</a:t>
            </a:r>
            <a:r>
              <a:rPr lang="en-US" altLang="en-US" sz="1400" i="1" dirty="0">
                <a:solidFill>
                  <a:srgbClr val="000000"/>
                </a:solidFill>
                <a:latin typeface="Calibri" charset="0"/>
                <a:ea typeface="Calibri" charset="0"/>
                <a:cs typeface="Calibri" charset="0"/>
              </a:rPr>
              <a:t>Renin angiotensin system (RAS) inhibitors are contraindicated in pregnancy and </a:t>
            </a:r>
            <a:br>
              <a:rPr lang="en-US" altLang="en-US" sz="1400" i="1" dirty="0">
                <a:solidFill>
                  <a:srgbClr val="000000"/>
                </a:solidFill>
                <a:latin typeface="Calibri" charset="0"/>
                <a:ea typeface="Calibri" charset="0"/>
                <a:cs typeface="Calibri" charset="0"/>
              </a:rPr>
            </a:br>
            <a:r>
              <a:rPr lang="en-US" altLang="en-US" sz="1400" i="1" dirty="0">
                <a:solidFill>
                  <a:srgbClr val="000000"/>
                </a:solidFill>
                <a:latin typeface="Calibri" charset="0"/>
                <a:ea typeface="Calibri" charset="0"/>
                <a:cs typeface="Calibri" charset="0"/>
              </a:rPr>
              <a:t>caution is required in prescribing to women of child bearing potential</a:t>
            </a:r>
          </a:p>
        </p:txBody>
      </p:sp>
      <p:sp>
        <p:nvSpPr>
          <p:cNvPr id="47" name="Text Box 102"/>
          <p:cNvSpPr txBox="1">
            <a:spLocks noChangeArrowheads="1"/>
          </p:cNvSpPr>
          <p:nvPr/>
        </p:nvSpPr>
        <p:spPr bwMode="auto">
          <a:xfrm>
            <a:off x="866836" y="4833251"/>
            <a:ext cx="7442709" cy="307777"/>
          </a:xfrm>
          <a:prstGeom prst="rect">
            <a:avLst/>
          </a:prstGeom>
          <a:noFill/>
          <a:ln w="38100">
            <a:noFill/>
            <a:miter lim="800000"/>
            <a:headEnd/>
            <a:tailEnd/>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 typeface="Arial" pitchFamily="34" charset="0"/>
              <a:buNone/>
              <a:defRPr/>
            </a:pPr>
            <a:r>
              <a:rPr lang="en-US" altLang="en-US" sz="1400" b="1" dirty="0">
                <a:solidFill>
                  <a:srgbClr val="000000"/>
                </a:solidFill>
                <a:latin typeface="Calibri" charset="0"/>
                <a:ea typeface="Calibri" charset="0"/>
                <a:cs typeface="Calibri" charset="0"/>
              </a:rPr>
              <a:t>* Longer-acting (thiazide-like) diuretics are preferred over shorter-acting (thiazide) diuretics</a:t>
            </a:r>
            <a:endParaRPr lang="en-US" altLang="en-US" sz="1400" dirty="0">
              <a:solidFill>
                <a:srgbClr val="000000"/>
              </a:solidFill>
              <a:latin typeface="Calibri" charset="0"/>
              <a:ea typeface="Calibri" charset="0"/>
              <a:cs typeface="Calibri" charset="0"/>
            </a:endParaRPr>
          </a:p>
        </p:txBody>
      </p:sp>
      <p:sp>
        <p:nvSpPr>
          <p:cNvPr id="49" name="TextBox 1"/>
          <p:cNvSpPr txBox="1"/>
          <p:nvPr/>
        </p:nvSpPr>
        <p:spPr>
          <a:xfrm rot="20653259">
            <a:off x="70499" y="2201576"/>
            <a:ext cx="1541978" cy="369332"/>
          </a:xfrm>
          <a:prstGeom prst="rect">
            <a:avLst/>
          </a:prstGeom>
          <a:solidFill>
            <a:schemeClr val="accent1"/>
          </a:solidFill>
          <a:ln>
            <a:noFill/>
          </a:ln>
        </p:spPr>
        <p:txBody>
          <a:bodyPr wrap="square" rtlCol="0">
            <a:spAutoFit/>
          </a:bodyPr>
          <a:lstStyle/>
          <a:p>
            <a:pPr algn="ctr">
              <a:defRPr/>
            </a:pPr>
            <a:r>
              <a:rPr lang="en-CA" b="1" dirty="0">
                <a:solidFill>
                  <a:srgbClr val="FFFFFF"/>
                </a:solidFill>
                <a:latin typeface="Calibri"/>
              </a:rPr>
              <a:t>New 2017</a:t>
            </a:r>
          </a:p>
        </p:txBody>
      </p:sp>
      <p:sp>
        <p:nvSpPr>
          <p:cNvPr id="50" name="Rectangle 69"/>
          <p:cNvSpPr>
            <a:spLocks noChangeArrowheads="1"/>
          </p:cNvSpPr>
          <p:nvPr/>
        </p:nvSpPr>
        <p:spPr bwMode="auto">
          <a:xfrm>
            <a:off x="3551992" y="2386242"/>
            <a:ext cx="2028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defRPr/>
            </a:pPr>
            <a:r>
              <a:rPr lang="en-US" altLang="en-US" sz="1800" i="1" dirty="0">
                <a:solidFill>
                  <a:srgbClr val="000000"/>
                </a:solidFill>
                <a:latin typeface="Calibri Light"/>
                <a:ea typeface="MS PGothic" pitchFamily="34" charset="-128"/>
              </a:rPr>
              <a:t>INITIAL TREATMENT</a:t>
            </a:r>
          </a:p>
        </p:txBody>
      </p:sp>
      <p:sp>
        <p:nvSpPr>
          <p:cNvPr id="51" name="Text Box 103"/>
          <p:cNvSpPr txBox="1">
            <a:spLocks noChangeArrowheads="1"/>
          </p:cNvSpPr>
          <p:nvPr/>
        </p:nvSpPr>
        <p:spPr bwMode="auto">
          <a:xfrm>
            <a:off x="866837" y="5519707"/>
            <a:ext cx="7442708" cy="576293"/>
          </a:xfrm>
          <a:prstGeom prst="rect">
            <a:avLst/>
          </a:prstGeom>
          <a:solidFill>
            <a:schemeClr val="bg1"/>
          </a:solidFill>
          <a:ln w="38100">
            <a:solidFill>
              <a:srgbClr val="C00000"/>
            </a:solidFill>
            <a:miter lim="800000"/>
            <a:headEnd/>
            <a:tailEnd/>
          </a:ln>
        </p:spPr>
        <p:txBody>
          <a:bodyPr wrap="square" tIns="72000" bIns="7200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 typeface="Arial" pitchFamily="34" charset="0"/>
              <a:buNone/>
              <a:defRPr/>
            </a:pPr>
            <a:r>
              <a:rPr lang="en-US" sz="1400" b="1" dirty="0">
                <a:solidFill>
                  <a:srgbClr val="222222"/>
                </a:solidFill>
                <a:latin typeface="Calibri" charset="0"/>
                <a:ea typeface="Calibri" charset="0"/>
                <a:cs typeface="Calibri" charset="0"/>
              </a:rPr>
              <a:t>**Recommended SPC choices are those in which an ACE-I is combined with a CCB, </a:t>
            </a:r>
            <a:br>
              <a:rPr lang="en-US" sz="1400" b="1" dirty="0">
                <a:solidFill>
                  <a:srgbClr val="222222"/>
                </a:solidFill>
                <a:latin typeface="Calibri" charset="0"/>
                <a:ea typeface="Calibri" charset="0"/>
                <a:cs typeface="Calibri" charset="0"/>
              </a:rPr>
            </a:br>
            <a:r>
              <a:rPr lang="en-US" sz="1400" b="1" dirty="0">
                <a:solidFill>
                  <a:srgbClr val="222222"/>
                </a:solidFill>
                <a:latin typeface="Calibri" charset="0"/>
                <a:ea typeface="Calibri" charset="0"/>
                <a:cs typeface="Calibri" charset="0"/>
              </a:rPr>
              <a:t>an ARB with a CCB, or an ACE-I or ARB with a diuretic</a:t>
            </a:r>
          </a:p>
        </p:txBody>
      </p:sp>
    </p:spTree>
    <p:extLst>
      <p:ext uri="{BB962C8B-B14F-4D97-AF65-F5344CB8AC3E}">
        <p14:creationId xmlns:p14="http://schemas.microsoft.com/office/powerpoint/2010/main" val="721258144"/>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Hypertension 2017</a:t>
            </a:r>
          </a:p>
        </p:txBody>
      </p:sp>
      <p:sp>
        <p:nvSpPr>
          <p:cNvPr id="4" name="Espace réservé du contenu 3"/>
          <p:cNvSpPr>
            <a:spLocks noGrp="1"/>
          </p:cNvSpPr>
          <p:nvPr>
            <p:ph idx="1"/>
          </p:nvPr>
        </p:nvSpPr>
        <p:spPr/>
        <p:txBody>
          <a:bodyPr/>
          <a:lstStyle/>
          <a:p>
            <a:pPr marL="0" indent="0">
              <a:spcBef>
                <a:spcPts val="1800"/>
              </a:spcBef>
              <a:buNone/>
            </a:pPr>
            <a:r>
              <a:rPr lang="fr-FR" b="1" dirty="0" err="1">
                <a:solidFill>
                  <a:schemeClr val="accent1"/>
                </a:solidFill>
              </a:rPr>
              <a:t>What’s</a:t>
            </a:r>
            <a:r>
              <a:rPr lang="fr-FR" b="1" dirty="0">
                <a:solidFill>
                  <a:schemeClr val="accent1"/>
                </a:solidFill>
              </a:rPr>
              <a:t> new?</a:t>
            </a:r>
          </a:p>
          <a:p>
            <a:pPr>
              <a:spcBef>
                <a:spcPts val="1800"/>
              </a:spcBef>
            </a:pPr>
            <a:r>
              <a:rPr lang="fr-FR" dirty="0"/>
              <a:t>Longer-acting (</a:t>
            </a:r>
            <a:r>
              <a:rPr lang="fr-FR" dirty="0" err="1"/>
              <a:t>thiazide-like</a:t>
            </a:r>
            <a:r>
              <a:rPr lang="fr-FR" dirty="0"/>
              <a:t>) </a:t>
            </a:r>
            <a:r>
              <a:rPr lang="fr-FR" dirty="0" err="1"/>
              <a:t>diuretics</a:t>
            </a:r>
            <a:r>
              <a:rPr lang="fr-FR" dirty="0"/>
              <a:t> are </a:t>
            </a:r>
            <a:r>
              <a:rPr lang="fr-FR" dirty="0" err="1"/>
              <a:t>preferred</a:t>
            </a:r>
            <a:r>
              <a:rPr lang="fr-FR" dirty="0"/>
              <a:t> </a:t>
            </a:r>
            <a:br>
              <a:rPr lang="fr-FR" dirty="0"/>
            </a:br>
            <a:r>
              <a:rPr lang="fr-FR" dirty="0"/>
              <a:t>vs. </a:t>
            </a:r>
            <a:r>
              <a:rPr lang="fr-FR" dirty="0" err="1"/>
              <a:t>shorter</a:t>
            </a:r>
            <a:r>
              <a:rPr lang="fr-FR" dirty="0"/>
              <a:t>-acting  (</a:t>
            </a:r>
            <a:r>
              <a:rPr lang="fr-FR" dirty="0" err="1"/>
              <a:t>thiazides</a:t>
            </a:r>
            <a:r>
              <a:rPr lang="fr-FR" dirty="0"/>
              <a:t>)</a:t>
            </a:r>
          </a:p>
          <a:p>
            <a:pPr>
              <a:spcBef>
                <a:spcPts val="1800"/>
              </a:spcBef>
            </a:pPr>
            <a:r>
              <a:rPr lang="fr-FR" dirty="0"/>
              <a:t>Single </a:t>
            </a:r>
            <a:r>
              <a:rPr lang="fr-FR" dirty="0" err="1"/>
              <a:t>pill</a:t>
            </a:r>
            <a:r>
              <a:rPr lang="fr-FR" dirty="0"/>
              <a:t> </a:t>
            </a:r>
            <a:r>
              <a:rPr lang="fr-FR" dirty="0" err="1"/>
              <a:t>combinations</a:t>
            </a:r>
            <a:r>
              <a:rPr lang="fr-FR" dirty="0"/>
              <a:t> as a first line </a:t>
            </a:r>
            <a:r>
              <a:rPr lang="fr-FR" dirty="0" err="1"/>
              <a:t>treatment</a:t>
            </a:r>
            <a:r>
              <a:rPr lang="fr-FR" dirty="0"/>
              <a:t> (</a:t>
            </a:r>
            <a:r>
              <a:rPr lang="fr-FR" dirty="0" err="1"/>
              <a:t>regardless</a:t>
            </a:r>
            <a:r>
              <a:rPr lang="fr-FR" dirty="0"/>
              <a:t> of the </a:t>
            </a:r>
            <a:r>
              <a:rPr lang="fr-FR" dirty="0" err="1"/>
              <a:t>extent</a:t>
            </a:r>
            <a:r>
              <a:rPr lang="fr-FR" dirty="0"/>
              <a:t> of BP </a:t>
            </a:r>
            <a:r>
              <a:rPr lang="fr-FR" dirty="0" err="1"/>
              <a:t>elevation</a:t>
            </a:r>
            <a:r>
              <a:rPr lang="fr-FR" dirty="0"/>
              <a:t>)</a:t>
            </a:r>
          </a:p>
        </p:txBody>
      </p:sp>
    </p:spTree>
    <p:extLst>
      <p:ext uri="{BB962C8B-B14F-4D97-AF65-F5344CB8AC3E}">
        <p14:creationId xmlns:p14="http://schemas.microsoft.com/office/powerpoint/2010/main" val="32350785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Hypertension 2017</a:t>
            </a:r>
          </a:p>
        </p:txBody>
      </p:sp>
      <p:sp>
        <p:nvSpPr>
          <p:cNvPr id="4" name="Espace réservé du contenu 3"/>
          <p:cNvSpPr>
            <a:spLocks noGrp="1"/>
          </p:cNvSpPr>
          <p:nvPr>
            <p:ph idx="1"/>
          </p:nvPr>
        </p:nvSpPr>
        <p:spPr/>
        <p:txBody>
          <a:bodyPr>
            <a:normAutofit/>
          </a:bodyPr>
          <a:lstStyle/>
          <a:p>
            <a:pPr marL="0" indent="0">
              <a:spcBef>
                <a:spcPts val="1800"/>
              </a:spcBef>
              <a:buNone/>
            </a:pPr>
            <a:r>
              <a:rPr lang="fr-FR" b="1" dirty="0" err="1">
                <a:solidFill>
                  <a:schemeClr val="accent1"/>
                </a:solidFill>
              </a:rPr>
              <a:t>What’s</a:t>
            </a:r>
            <a:r>
              <a:rPr lang="fr-FR" b="1" dirty="0">
                <a:solidFill>
                  <a:schemeClr val="accent1"/>
                </a:solidFill>
              </a:rPr>
              <a:t> </a:t>
            </a:r>
            <a:r>
              <a:rPr lang="fr-FR" b="1" dirty="0" err="1">
                <a:solidFill>
                  <a:schemeClr val="accent1"/>
                </a:solidFill>
              </a:rPr>
              <a:t>still</a:t>
            </a:r>
            <a:r>
              <a:rPr lang="fr-FR" b="1" dirty="0">
                <a:solidFill>
                  <a:schemeClr val="accent1"/>
                </a:solidFill>
              </a:rPr>
              <a:t> important?</a:t>
            </a:r>
          </a:p>
          <a:p>
            <a:pPr>
              <a:spcBef>
                <a:spcPts val="1800"/>
              </a:spcBef>
            </a:pPr>
            <a:r>
              <a:rPr lang="fr-FR" dirty="0"/>
              <a:t>The </a:t>
            </a:r>
            <a:r>
              <a:rPr lang="fr-FR" dirty="0" err="1"/>
              <a:t>diagnosis</a:t>
            </a:r>
            <a:r>
              <a:rPr lang="fr-FR" dirty="0"/>
              <a:t> of hypertension </a:t>
            </a:r>
            <a:r>
              <a:rPr lang="fr-FR" dirty="0" err="1"/>
              <a:t>should</a:t>
            </a:r>
            <a:r>
              <a:rPr lang="fr-FR" dirty="0"/>
              <a:t> </a:t>
            </a:r>
            <a:r>
              <a:rPr lang="fr-FR" dirty="0" err="1"/>
              <a:t>be</a:t>
            </a:r>
            <a:r>
              <a:rPr lang="fr-FR" dirty="0"/>
              <a:t> </a:t>
            </a:r>
            <a:r>
              <a:rPr lang="fr-FR" dirty="0" err="1"/>
              <a:t>based</a:t>
            </a:r>
            <a:r>
              <a:rPr lang="fr-FR" dirty="0"/>
              <a:t> </a:t>
            </a:r>
            <a:br>
              <a:rPr lang="fr-FR" dirty="0"/>
            </a:br>
            <a:r>
              <a:rPr lang="fr-FR" dirty="0"/>
              <a:t>on out-of-office </a:t>
            </a:r>
            <a:r>
              <a:rPr lang="fr-FR" dirty="0" err="1"/>
              <a:t>measurements</a:t>
            </a:r>
            <a:r>
              <a:rPr lang="fr-FR" dirty="0"/>
              <a:t>; in the office, </a:t>
            </a:r>
            <a:br>
              <a:rPr lang="fr-FR" dirty="0"/>
            </a:br>
            <a:r>
              <a:rPr lang="fr-FR" dirty="0"/>
              <a:t>use </a:t>
            </a:r>
            <a:r>
              <a:rPr lang="fr-FR" dirty="0" err="1"/>
              <a:t>automated</a:t>
            </a:r>
            <a:r>
              <a:rPr lang="fr-FR" dirty="0"/>
              <a:t> office BP </a:t>
            </a:r>
            <a:r>
              <a:rPr lang="fr-FR" dirty="0" err="1"/>
              <a:t>measurement</a:t>
            </a:r>
            <a:r>
              <a:rPr lang="fr-FR" dirty="0"/>
              <a:t> (AOBP)</a:t>
            </a:r>
          </a:p>
          <a:p>
            <a:pPr>
              <a:spcBef>
                <a:spcPts val="1800"/>
              </a:spcBef>
            </a:pPr>
            <a:r>
              <a:rPr lang="fr-FR" dirty="0"/>
              <a:t>The </a:t>
            </a:r>
            <a:r>
              <a:rPr lang="fr-FR" dirty="0" err="1"/>
              <a:t>threshold</a:t>
            </a:r>
            <a:r>
              <a:rPr lang="fr-FR" dirty="0"/>
              <a:t> and </a:t>
            </a:r>
            <a:r>
              <a:rPr lang="fr-FR" dirty="0" err="1"/>
              <a:t>target</a:t>
            </a:r>
            <a:r>
              <a:rPr lang="fr-FR" dirty="0"/>
              <a:t> </a:t>
            </a:r>
            <a:r>
              <a:rPr lang="fr-FR" dirty="0" err="1"/>
              <a:t>blood</a:t>
            </a:r>
            <a:r>
              <a:rPr lang="fr-FR" dirty="0"/>
              <a:t> pressures are </a:t>
            </a:r>
            <a:r>
              <a:rPr lang="fr-FR" dirty="0" err="1"/>
              <a:t>lower</a:t>
            </a:r>
            <a:r>
              <a:rPr lang="fr-FR" dirty="0"/>
              <a:t> </a:t>
            </a:r>
            <a:br>
              <a:rPr lang="fr-FR" dirty="0"/>
            </a:br>
            <a:r>
              <a:rPr lang="fr-FR" dirty="0"/>
              <a:t>in </a:t>
            </a:r>
            <a:r>
              <a:rPr lang="fr-FR" dirty="0" err="1"/>
              <a:t>those</a:t>
            </a:r>
            <a:r>
              <a:rPr lang="fr-FR" dirty="0"/>
              <a:t> at </a:t>
            </a:r>
            <a:r>
              <a:rPr lang="fr-FR" dirty="0" err="1"/>
              <a:t>greater</a:t>
            </a:r>
            <a:r>
              <a:rPr lang="fr-FR" dirty="0"/>
              <a:t> </a:t>
            </a:r>
            <a:r>
              <a:rPr lang="fr-FR" dirty="0" err="1"/>
              <a:t>risk</a:t>
            </a:r>
            <a:endParaRPr lang="fr-FR" dirty="0"/>
          </a:p>
        </p:txBody>
      </p:sp>
    </p:spTree>
    <p:extLst>
      <p:ext uri="{BB962C8B-B14F-4D97-AF65-F5344CB8AC3E}">
        <p14:creationId xmlns:p14="http://schemas.microsoft.com/office/powerpoint/2010/main" val="42517778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 name="Shape 756"/>
          <p:cNvSpPr>
            <a:spLocks noGrp="1"/>
          </p:cNvSpPr>
          <p:nvPr>
            <p:ph type="title"/>
          </p:nvPr>
        </p:nvSpPr>
        <p:spPr>
          <a:xfrm>
            <a:off x="327721" y="1267470"/>
            <a:ext cx="8892480" cy="1143001"/>
          </a:xfrm>
          <a:prstGeom prst="rect">
            <a:avLst/>
          </a:prstGeom>
        </p:spPr>
        <p:txBody>
          <a:bodyPr/>
          <a:lstStyle>
            <a:lvl1pPr algn="l">
              <a:defRPr sz="3200"/>
            </a:lvl1pPr>
          </a:lstStyle>
          <a:p>
            <a:r>
              <a:rPr dirty="0"/>
              <a:t>hypertension.ca</a:t>
            </a:r>
          </a:p>
        </p:txBody>
      </p:sp>
      <p:sp>
        <p:nvSpPr>
          <p:cNvPr id="757" name="Shape 757"/>
          <p:cNvSpPr>
            <a:spLocks noGrp="1"/>
          </p:cNvSpPr>
          <p:nvPr>
            <p:ph type="body" sz="half" idx="1"/>
          </p:nvPr>
        </p:nvSpPr>
        <p:spPr>
          <a:xfrm>
            <a:off x="327721" y="4201652"/>
            <a:ext cx="8229601" cy="1787839"/>
          </a:xfrm>
          <a:prstGeom prst="rect">
            <a:avLst/>
          </a:prstGeom>
        </p:spPr>
        <p:txBody>
          <a:bodyPr>
            <a:noAutofit/>
          </a:bodyPr>
          <a:lstStyle/>
          <a:p>
            <a:pPr marL="0" indent="0">
              <a:buNone/>
              <a:defRPr b="1"/>
            </a:pPr>
            <a:r>
              <a:rPr sz="2400" dirty="0"/>
              <a:t>For professionals:</a:t>
            </a:r>
          </a:p>
          <a:p>
            <a:pPr>
              <a:defRPr sz="1800"/>
            </a:pPr>
            <a:r>
              <a:rPr lang="en-CA" sz="2200" dirty="0"/>
              <a:t>A</a:t>
            </a:r>
            <a:r>
              <a:rPr sz="2200" dirty="0" err="1"/>
              <a:t>ccredited</a:t>
            </a:r>
            <a:r>
              <a:rPr sz="2200" dirty="0"/>
              <a:t> 15.5 hour interdisciplinary training program</a:t>
            </a:r>
          </a:p>
          <a:p>
            <a:pPr>
              <a:defRPr sz="1800"/>
            </a:pPr>
            <a:r>
              <a:rPr lang="en-CA" sz="2200" dirty="0"/>
              <a:t>F</a:t>
            </a:r>
            <a:r>
              <a:rPr sz="2200" dirty="0" err="1"/>
              <a:t>ree</a:t>
            </a:r>
            <a:r>
              <a:rPr sz="2200" dirty="0"/>
              <a:t> monthly news updates, featured research and educational resources</a:t>
            </a:r>
          </a:p>
          <a:p>
            <a:pPr>
              <a:defRPr sz="1800"/>
            </a:pPr>
            <a:r>
              <a:rPr sz="2200" dirty="0"/>
              <a:t>Become a member for special privileges and savings</a:t>
            </a:r>
          </a:p>
        </p:txBody>
      </p:sp>
      <p:sp>
        <p:nvSpPr>
          <p:cNvPr id="6" name="Shape 757"/>
          <p:cNvSpPr txBox="1">
            <a:spLocks/>
          </p:cNvSpPr>
          <p:nvPr/>
        </p:nvSpPr>
        <p:spPr>
          <a:xfrm>
            <a:off x="327721" y="2410470"/>
            <a:ext cx="2994551" cy="1787839"/>
          </a:xfrm>
          <a:prstGeom prst="rect">
            <a:avLst/>
          </a:prstGeom>
        </p:spPr>
        <p:txBody>
          <a:bodyPr vert="horz" lIns="91440" tIns="45720" rIns="91440" bIns="45720" rtlCol="0" anchor="t">
            <a:noAutofit/>
          </a:bodyPr>
          <a:lstStyle>
            <a:lvl1pPr marL="323850" indent="-323850" algn="l" defTabSz="914400" rtl="0" eaLnBrk="1" latinLnBrk="0" hangingPunct="1">
              <a:lnSpc>
                <a:spcPct val="100000"/>
              </a:lnSpc>
              <a:spcBef>
                <a:spcPts val="600"/>
              </a:spcBef>
              <a:spcAft>
                <a:spcPts val="300"/>
              </a:spcAft>
              <a:buClr>
                <a:schemeClr val="accent1"/>
              </a:buClr>
              <a:buFont typeface="Arial" panose="020B0604020202020204" pitchFamily="34" charset="0"/>
              <a:buChar char="•"/>
              <a:tabLst/>
              <a:defRPr sz="2600" kern="1200">
                <a:solidFill>
                  <a:schemeClr val="tx1"/>
                </a:solidFill>
                <a:latin typeface="+mn-lt"/>
                <a:ea typeface="+mn-ea"/>
                <a:cs typeface="+mn-cs"/>
              </a:defRPr>
            </a:lvl1pPr>
            <a:lvl2pPr marL="719138" indent="-261938"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b="1"/>
            </a:pPr>
            <a:r>
              <a:rPr lang="en-CA" sz="2400" b="1" dirty="0"/>
              <a:t>For patients:</a:t>
            </a:r>
          </a:p>
          <a:p>
            <a:pPr>
              <a:defRPr sz="1800"/>
            </a:pPr>
            <a:r>
              <a:rPr lang="en-CA" sz="2200" dirty="0"/>
              <a:t>Free access to the latest information and resources</a:t>
            </a:r>
          </a:p>
        </p:txBody>
      </p:sp>
      <p:pic>
        <p:nvPicPr>
          <p:cNvPr id="2" name="Picture 1"/>
          <p:cNvPicPr>
            <a:picLocks noChangeAspect="1"/>
          </p:cNvPicPr>
          <p:nvPr/>
        </p:nvPicPr>
        <p:blipFill>
          <a:blip r:embed="rId3"/>
          <a:stretch>
            <a:fillRect/>
          </a:stretch>
        </p:blipFill>
        <p:spPr>
          <a:xfrm>
            <a:off x="3801682" y="1103181"/>
            <a:ext cx="4755640" cy="3317921"/>
          </a:xfrm>
          <a:prstGeom prst="rect">
            <a:avLst/>
          </a:prstGeom>
        </p:spPr>
      </p:pic>
    </p:spTree>
    <p:extLst>
      <p:ext uri="{BB962C8B-B14F-4D97-AF65-F5344CB8AC3E}">
        <p14:creationId xmlns:p14="http://schemas.microsoft.com/office/powerpoint/2010/main" val="586125559"/>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Personnalisée 16">
      <a:dk1>
        <a:srgbClr val="000000"/>
      </a:dk1>
      <a:lt1>
        <a:srgbClr val="FFFFFF"/>
      </a:lt1>
      <a:dk2>
        <a:srgbClr val="44546A"/>
      </a:dk2>
      <a:lt2>
        <a:srgbClr val="E7E6E6"/>
      </a:lt2>
      <a:accent1>
        <a:srgbClr val="A01A23"/>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5665</TotalTime>
  <Words>10685</Words>
  <Application>Microsoft Macintosh PowerPoint</Application>
  <PresentationFormat>On-screen Show (4:3)</PresentationFormat>
  <Paragraphs>1078</Paragraphs>
  <Slides>58</Slides>
  <Notes>54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0" baseType="lpstr">
      <vt:lpstr>Office Theme</vt:lpstr>
      <vt:lpstr>Excel.Chart.8</vt:lpstr>
      <vt:lpstr> Hypertension 2017</vt:lpstr>
      <vt:lpstr>Disclosures</vt:lpstr>
      <vt:lpstr>Disclosure of Commercial Support</vt:lpstr>
      <vt:lpstr>Mitigating Potential Bias</vt:lpstr>
      <vt:lpstr>Evidence-Based Annual Guidelines</vt:lpstr>
      <vt:lpstr>Learning Objectives</vt:lpstr>
      <vt:lpstr>Hypertension 2017</vt:lpstr>
      <vt:lpstr>Hypertension 2017</vt:lpstr>
      <vt:lpstr>  </vt:lpstr>
      <vt:lpstr>Out-of-Office Assessment is the  Preferred Means of Diagnosing Hypertension</vt:lpstr>
      <vt:lpstr>Out-of-Office BP Measurements</vt:lpstr>
      <vt:lpstr>Out-of-Office BP Measurements are  More Highly Correlated With BP-Related Risk</vt:lpstr>
      <vt:lpstr>White Coat and Masked Hypertension</vt:lpstr>
      <vt:lpstr>Criteria for the Diagnosis  of Masked Hypertension</vt:lpstr>
      <vt:lpstr>Prevalence of Masked Hypertension</vt:lpstr>
      <vt:lpstr>The Prognosis of White Coat and Masked Hypertension</vt:lpstr>
      <vt:lpstr> Automated Office BP Measurement Preferred</vt:lpstr>
      <vt:lpstr> Automated Office BP Measurement</vt:lpstr>
      <vt:lpstr>AOBP Readings are Lower than OBP Readings and are More Similar to ABP Readings</vt:lpstr>
      <vt:lpstr>Hypertension 2017</vt:lpstr>
      <vt:lpstr>Usual Office BP Threshold Values for  Initiation of Pharmacological Treatment</vt:lpstr>
      <vt:lpstr>Recommended Office BP Treatment Targets</vt:lpstr>
      <vt:lpstr>New Guideline Post-SPRINT </vt:lpstr>
      <vt:lpstr>SPRINT: SBPs Achieved</vt:lpstr>
      <vt:lpstr>SPRINT Primary Outcome</vt:lpstr>
      <vt:lpstr>New Thresholds/Targets for the High-Risk Patient       Post-SPRINT: Who does this apply to?</vt:lpstr>
      <vt:lpstr>New Thresholds/Targets for the High-Risk Patient Post-SPRINT: Who does this NOT apply to?</vt:lpstr>
      <vt:lpstr>Hypertension 2017</vt:lpstr>
      <vt:lpstr>Longer-acting Diuretics Should be Preferred (i.e., thiazide-like are preferred to thiazides)</vt:lpstr>
      <vt:lpstr>Thiazide-type vs. Thiazide-like Diuretics:  CV Events and Mortality Meta-analysis</vt:lpstr>
      <vt:lpstr>Diuretic Type Meta-Analysis vs. Placebo</vt:lpstr>
      <vt:lpstr>PowerPoint Presentation</vt:lpstr>
      <vt:lpstr>Head-to-Head for BP Lowering:  HCTZ vs. Chlorthalidone or Indapamide</vt:lpstr>
      <vt:lpstr>For BP Lowering,  Hydrochlorothiazide is LESS Effective  than Indapamide or Chlorthalidone</vt:lpstr>
      <vt:lpstr>Indapamide and Hydrochorothiazide have Similar Effects on Serum Potassium Levels</vt:lpstr>
      <vt:lpstr>Chlorthalidone vs. Hydrochlorothiazide for BP Lowering (Ambulatory BP Measurement)</vt:lpstr>
      <vt:lpstr>Chlorthalidone More Effective Than Hydrochlorothiazide in BP Reduction</vt:lpstr>
      <vt:lpstr>Summary:  Longer-Acting Diuretics Preferred</vt:lpstr>
      <vt:lpstr>Hypertension 2017</vt:lpstr>
      <vt:lpstr>First Line Recommendations Circa 1999-2016</vt:lpstr>
      <vt:lpstr> First Line Treatment of Adults with Systolic/Diastolic  Hypertension Without Other Compelling Indications</vt:lpstr>
      <vt:lpstr>Advantages of Single Pill Combinations (SPCs)</vt:lpstr>
      <vt:lpstr>SPCs Improve Adherence</vt:lpstr>
      <vt:lpstr>Incremental BP-Lowering Effect at Standard Doses: Combine or Double?</vt:lpstr>
      <vt:lpstr>At Low Doses the Adverse Effects of Most Antihypertensives Approach those of Placebo</vt:lpstr>
      <vt:lpstr>Initial SPC Therapy Improves  BP Control Rates: STITCH Study</vt:lpstr>
      <vt:lpstr>STITCH Study: Results</vt:lpstr>
      <vt:lpstr>Initial Combination Therapy Reduces CV Risk (observational study)</vt:lpstr>
      <vt:lpstr>Initial Combination Therapy Reduces CV Risk (observational study)</vt:lpstr>
      <vt:lpstr>SPC Combining an ACEI/ARB  With CCB/Diuretic as First Line Rx</vt:lpstr>
      <vt:lpstr>PowerPoint Presentation</vt:lpstr>
      <vt:lpstr>PowerPoint Presentation</vt:lpstr>
      <vt:lpstr>PowerPoint Presentation</vt:lpstr>
      <vt:lpstr>PowerPoint Presentation</vt:lpstr>
      <vt:lpstr> First Line Treatment of Adults With Systolic/Diastolic Hypertension Without Other Compelling Indications</vt:lpstr>
      <vt:lpstr>Hypertension 2017</vt:lpstr>
      <vt:lpstr>Hypertension 2017</vt:lpstr>
      <vt:lpstr>hypertension.ca</vt:lpstr>
    </vt:vector>
  </TitlesOfParts>
  <Company>Robarts Research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Feldman Lab</dc:creator>
  <cp:lastModifiedBy>Caroline Hornyak</cp:lastModifiedBy>
  <cp:revision>304</cp:revision>
  <dcterms:created xsi:type="dcterms:W3CDTF">2014-03-14T18:40:40Z</dcterms:created>
  <dcterms:modified xsi:type="dcterms:W3CDTF">2017-06-01T16:09:51Z</dcterms:modified>
</cp:coreProperties>
</file>